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7"/>
  </p:notesMasterIdLst>
  <p:sldIdLst>
    <p:sldId id="325" r:id="rId2"/>
    <p:sldId id="329" r:id="rId3"/>
    <p:sldId id="333" r:id="rId4"/>
    <p:sldId id="268" r:id="rId5"/>
    <p:sldId id="323" r:id="rId6"/>
    <p:sldId id="326" r:id="rId7"/>
    <p:sldId id="334" r:id="rId8"/>
    <p:sldId id="303" r:id="rId9"/>
    <p:sldId id="267" r:id="rId10"/>
    <p:sldId id="304" r:id="rId11"/>
    <p:sldId id="262" r:id="rId12"/>
    <p:sldId id="305" r:id="rId13"/>
    <p:sldId id="264" r:id="rId14"/>
    <p:sldId id="335" r:id="rId15"/>
    <p:sldId id="265" r:id="rId16"/>
    <p:sldId id="269" r:id="rId17"/>
    <p:sldId id="270" r:id="rId18"/>
    <p:sldId id="307" r:id="rId19"/>
    <p:sldId id="271" r:id="rId20"/>
    <p:sldId id="308" r:id="rId21"/>
    <p:sldId id="277" r:id="rId22"/>
    <p:sldId id="278" r:id="rId23"/>
    <p:sldId id="279" r:id="rId24"/>
    <p:sldId id="309" r:id="rId25"/>
    <p:sldId id="310" r:id="rId26"/>
    <p:sldId id="273" r:id="rId27"/>
    <p:sldId id="280" r:id="rId28"/>
    <p:sldId id="281" r:id="rId29"/>
    <p:sldId id="311" r:id="rId30"/>
    <p:sldId id="274" r:id="rId31"/>
    <p:sldId id="306" r:id="rId32"/>
    <p:sldId id="312" r:id="rId33"/>
    <p:sldId id="275" r:id="rId34"/>
    <p:sldId id="283" r:id="rId35"/>
    <p:sldId id="284" r:id="rId36"/>
    <p:sldId id="313" r:id="rId37"/>
    <p:sldId id="314" r:id="rId38"/>
    <p:sldId id="317" r:id="rId39"/>
    <p:sldId id="282" r:id="rId40"/>
    <p:sldId id="285" r:id="rId41"/>
    <p:sldId id="286" r:id="rId42"/>
    <p:sldId id="287" r:id="rId43"/>
    <p:sldId id="318" r:id="rId44"/>
    <p:sldId id="315" r:id="rId45"/>
    <p:sldId id="316"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9B93A0"/>
    <a:srgbClr val="C037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21"/>
    <p:restoredTop sz="94712"/>
  </p:normalViewPr>
  <p:slideViewPr>
    <p:cSldViewPr snapToGrid="0" snapToObjects="1">
      <p:cViewPr>
        <p:scale>
          <a:sx n="42" d="100"/>
          <a:sy n="42" d="100"/>
        </p:scale>
        <p:origin x="1565" y="9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64EE19-37FF-4144-9842-F5455753A39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9209C31-5ED2-4521-8E2B-02BF8E84DE52}">
      <dgm:prSet custT="1"/>
      <dgm:spPr>
        <a:ln w="25400">
          <a:solidFill>
            <a:schemeClr val="tx1"/>
          </a:solidFill>
        </a:ln>
      </dgm:spPr>
      <dgm:t>
        <a:bodyPr/>
        <a:lstStyle/>
        <a:p>
          <a:r>
            <a:rPr lang="en-US" sz="2000" b="1" dirty="0">
              <a:effectLst>
                <a:outerShdw blurRad="38100" dist="38100" dir="2700000" algn="tl">
                  <a:srgbClr val="000000">
                    <a:alpha val="43137"/>
                  </a:srgbClr>
                </a:outerShdw>
              </a:effectLst>
            </a:rPr>
            <a:t>read_glatos_detections</a:t>
          </a:r>
        </a:p>
      </dgm:t>
    </dgm:pt>
    <dgm:pt modelId="{4290BC12-1A17-40DA-8BAD-F94A993FF4E4}" type="parTrans" cxnId="{0FCEE2B8-920D-471B-B225-0B1A23482E45}">
      <dgm:prSet/>
      <dgm:spPr/>
      <dgm:t>
        <a:bodyPr/>
        <a:lstStyle/>
        <a:p>
          <a:endParaRPr lang="en-US"/>
        </a:p>
      </dgm:t>
    </dgm:pt>
    <dgm:pt modelId="{87CF84DA-22AF-407B-B97D-4E442EF368CB}" type="sibTrans" cxnId="{0FCEE2B8-920D-471B-B225-0B1A23482E45}">
      <dgm:prSet/>
      <dgm:spPr/>
      <dgm:t>
        <a:bodyPr/>
        <a:lstStyle/>
        <a:p>
          <a:endParaRPr lang="en-US"/>
        </a:p>
      </dgm:t>
    </dgm:pt>
    <dgm:pt modelId="{218848CE-EAA5-4B37-9624-910B78C69B13}">
      <dgm:prSet custT="1"/>
      <dgm:spPr>
        <a:ln w="25400">
          <a:solidFill>
            <a:schemeClr val="tx1">
              <a:alpha val="90000"/>
            </a:schemeClr>
          </a:solidFill>
        </a:ln>
      </dgm:spPr>
      <dgm:t>
        <a:bodyPr/>
        <a:lstStyle/>
        <a:p>
          <a:pPr>
            <a:buFont typeface="Arial" panose="020B0604020202020204" pitchFamily="34" charset="0"/>
            <a:buChar char="•"/>
          </a:pPr>
          <a:r>
            <a:rPr lang="en-US" sz="1400" b="1" dirty="0">
              <a:latin typeface="Arial" charset="0"/>
              <a:ea typeface="Arial" charset="0"/>
              <a:cs typeface="Arial" charset="0"/>
            </a:rPr>
            <a:t>Input</a:t>
          </a:r>
          <a:r>
            <a:rPr lang="en-US" sz="1400" dirty="0">
              <a:latin typeface="Arial" charset="0"/>
              <a:ea typeface="Arial" charset="0"/>
              <a:cs typeface="Arial" charset="0"/>
            </a:rPr>
            <a:t>: detection data from standard GLATOS detection export files</a:t>
          </a:r>
          <a:endParaRPr lang="en-US" sz="1400" dirty="0"/>
        </a:p>
      </dgm:t>
    </dgm:pt>
    <dgm:pt modelId="{8F0083AC-3A70-4AE3-A38B-B73EBE4958B6}" type="parTrans" cxnId="{A127B7B4-412E-4DE8-863E-A083682F2C7A}">
      <dgm:prSet/>
      <dgm:spPr/>
      <dgm:t>
        <a:bodyPr/>
        <a:lstStyle/>
        <a:p>
          <a:endParaRPr lang="en-US"/>
        </a:p>
      </dgm:t>
    </dgm:pt>
    <dgm:pt modelId="{913ADD5E-BC86-45BE-8FDC-3F85D0172F95}" type="sibTrans" cxnId="{A127B7B4-412E-4DE8-863E-A083682F2C7A}">
      <dgm:prSet/>
      <dgm:spPr/>
      <dgm:t>
        <a:bodyPr/>
        <a:lstStyle/>
        <a:p>
          <a:endParaRPr lang="en-US"/>
        </a:p>
      </dgm:t>
    </dgm:pt>
    <dgm:pt modelId="{A521AEFD-C2C8-49E4-A76D-6617049D1861}">
      <dgm:prSet/>
      <dgm:spPr>
        <a:ln w="25400">
          <a:solidFill>
            <a:schemeClr val="tx1"/>
          </a:solidFill>
        </a:ln>
      </dgm:spPr>
      <dgm:t>
        <a:bodyPr/>
        <a:lstStyle/>
        <a:p>
          <a:r>
            <a:rPr lang="en-US" b="1" dirty="0">
              <a:effectLst>
                <a:outerShdw blurRad="38100" dist="38100" dir="2700000" algn="tl">
                  <a:srgbClr val="000000">
                    <a:alpha val="43137"/>
                  </a:srgbClr>
                </a:outerShdw>
              </a:effectLst>
            </a:rPr>
            <a:t>read_glatos_workbook</a:t>
          </a:r>
        </a:p>
      </dgm:t>
    </dgm:pt>
    <dgm:pt modelId="{A19FC4AA-FCF8-41F4-8F12-813D5B6EF6F1}" type="parTrans" cxnId="{51575380-2127-4511-A506-8211EF0F26F8}">
      <dgm:prSet/>
      <dgm:spPr/>
      <dgm:t>
        <a:bodyPr/>
        <a:lstStyle/>
        <a:p>
          <a:endParaRPr lang="en-US"/>
        </a:p>
      </dgm:t>
    </dgm:pt>
    <dgm:pt modelId="{76D0EE8E-1DBE-4293-A5A7-0A1BBC2BB07F}" type="sibTrans" cxnId="{51575380-2127-4511-A506-8211EF0F26F8}">
      <dgm:prSet/>
      <dgm:spPr/>
      <dgm:t>
        <a:bodyPr/>
        <a:lstStyle/>
        <a:p>
          <a:endParaRPr lang="en-US"/>
        </a:p>
      </dgm:t>
    </dgm:pt>
    <dgm:pt modelId="{5AD397D5-391B-492E-96F7-2C312EB2FCBF}">
      <dgm:prSet/>
      <dgm:spPr>
        <a:ln w="25400">
          <a:solidFill>
            <a:schemeClr val="tx1"/>
          </a:solidFill>
        </a:ln>
      </dgm:spPr>
      <dgm:t>
        <a:bodyPr/>
        <a:lstStyle/>
        <a:p>
          <a:r>
            <a:rPr lang="en-US" b="1" dirty="0">
              <a:effectLst>
                <a:outerShdw blurRad="38100" dist="38100" dir="2700000" algn="tl">
                  <a:srgbClr val="000000">
                    <a:alpha val="43137"/>
                  </a:srgbClr>
                </a:outerShdw>
              </a:effectLst>
            </a:rPr>
            <a:t>read_glatos_receivers</a:t>
          </a:r>
        </a:p>
      </dgm:t>
    </dgm:pt>
    <dgm:pt modelId="{571BDAAB-A3C3-4CEE-B9B5-0CC86E02248D}" type="parTrans" cxnId="{11892026-E08F-43A5-A0E8-D25DAB835039}">
      <dgm:prSet/>
      <dgm:spPr/>
      <dgm:t>
        <a:bodyPr/>
        <a:lstStyle/>
        <a:p>
          <a:endParaRPr lang="en-US"/>
        </a:p>
      </dgm:t>
    </dgm:pt>
    <dgm:pt modelId="{A77351E8-890F-426B-931E-30BD94583196}" type="sibTrans" cxnId="{11892026-E08F-43A5-A0E8-D25DAB835039}">
      <dgm:prSet/>
      <dgm:spPr/>
      <dgm:t>
        <a:bodyPr/>
        <a:lstStyle/>
        <a:p>
          <a:endParaRPr lang="en-US"/>
        </a:p>
      </dgm:t>
    </dgm:pt>
    <dgm:pt modelId="{DCD4835E-F83B-44BB-B7EF-AEBDD392DA4F}">
      <dgm:prSet phldrT="[Text]" custT="1"/>
      <dgm:spPr>
        <a:ln w="25400">
          <a:solidFill>
            <a:schemeClr val="tx1">
              <a:alpha val="90000"/>
            </a:schemeClr>
          </a:solidFill>
        </a:ln>
      </dgm:spPr>
      <dgm:t>
        <a:bodyPr/>
        <a:lstStyle/>
        <a:p>
          <a:r>
            <a:rPr lang="en-US" sz="1400" b="1" dirty="0">
              <a:latin typeface="Arial" panose="020B0604020202020204" pitchFamily="34" charset="0"/>
              <a:cs typeface="Arial" panose="020B0604020202020204" pitchFamily="34" charset="0"/>
            </a:rPr>
            <a:t>Output: </a:t>
          </a:r>
          <a:r>
            <a:rPr lang="en-US" sz="1400" b="0" dirty="0">
              <a:latin typeface="Arial" panose="020B0604020202020204" pitchFamily="34" charset="0"/>
              <a:cs typeface="Arial" panose="020B0604020202020204" pitchFamily="34" charset="0"/>
            </a:rPr>
            <a:t>data frame object of class “</a:t>
          </a:r>
          <a:r>
            <a:rPr lang="en-US" sz="1400" b="0" i="1" dirty="0">
              <a:latin typeface="Arial" panose="020B0604020202020204" pitchFamily="34" charset="0"/>
              <a:cs typeface="Arial" panose="020B0604020202020204" pitchFamily="34" charset="0"/>
            </a:rPr>
            <a:t>glatos_detections” </a:t>
          </a:r>
          <a:r>
            <a:rPr lang="en-US" sz="1400" b="0" dirty="0">
              <a:latin typeface="Arial" panose="020B0604020202020204" pitchFamily="34" charset="0"/>
              <a:cs typeface="Arial" panose="020B0604020202020204" pitchFamily="34" charset="0"/>
            </a:rPr>
            <a:t>with 30 columns</a:t>
          </a:r>
          <a:endParaRPr lang="en-US" sz="1400" b="0" dirty="0"/>
        </a:p>
      </dgm:t>
    </dgm:pt>
    <dgm:pt modelId="{E632424A-D860-42D0-A71B-74254089BEFF}" type="parTrans" cxnId="{B5D1DC83-0593-45C3-8B50-AE0016BB03C1}">
      <dgm:prSet/>
      <dgm:spPr/>
      <dgm:t>
        <a:bodyPr/>
        <a:lstStyle/>
        <a:p>
          <a:endParaRPr lang="en-US"/>
        </a:p>
      </dgm:t>
    </dgm:pt>
    <dgm:pt modelId="{0F33CD42-7A58-4015-8A19-1E4704E95F3C}" type="sibTrans" cxnId="{B5D1DC83-0593-45C3-8B50-AE0016BB03C1}">
      <dgm:prSet/>
      <dgm:spPr/>
      <dgm:t>
        <a:bodyPr/>
        <a:lstStyle/>
        <a:p>
          <a:endParaRPr lang="en-US"/>
        </a:p>
      </dgm:t>
    </dgm:pt>
    <dgm:pt modelId="{2E478535-6487-4C40-A0D9-D736E38CA0B0}">
      <dgm:prSet phldrT="[Text]" custT="1"/>
      <dgm:spPr>
        <a:ln w="25400">
          <a:solidFill>
            <a:schemeClr val="tx1">
              <a:alpha val="90000"/>
            </a:schemeClr>
          </a:solidFill>
        </a:ln>
      </dgm:spPr>
      <dgm:t>
        <a:bodyPr/>
        <a:lstStyle/>
        <a:p>
          <a:r>
            <a:rPr lang="en-US" sz="1400" b="1" i="0" dirty="0">
              <a:latin typeface="Arial" panose="020B0604020202020204" pitchFamily="34" charset="0"/>
              <a:ea typeface="Arial" charset="0"/>
              <a:cs typeface="Arial" panose="020B0604020202020204" pitchFamily="34" charset="0"/>
            </a:rPr>
            <a:t>Input</a:t>
          </a:r>
          <a:r>
            <a:rPr lang="en-US" sz="1400" i="0" dirty="0">
              <a:latin typeface="Arial" panose="020B0604020202020204" pitchFamily="34" charset="0"/>
              <a:ea typeface="Arial" charset="0"/>
              <a:cs typeface="Arial" panose="020B0604020202020204" pitchFamily="34" charset="0"/>
            </a:rPr>
            <a:t>: GLATOS network receiver deployment metadata from GLATOS export package (e.g., “</a:t>
          </a:r>
          <a:r>
            <a:rPr lang="en-US" sz="1400" i="0" dirty="0">
              <a:latin typeface="Arial" panose="020B0604020202020204" pitchFamily="34" charset="0"/>
              <a:cs typeface="Arial" panose="020B0604020202020204" pitchFamily="34" charset="0"/>
            </a:rPr>
            <a:t>GLATOS_receiverLocations_20191004_151251.csv”)</a:t>
          </a:r>
        </a:p>
      </dgm:t>
    </dgm:pt>
    <dgm:pt modelId="{B76D0C49-E148-4D6B-84B0-980440561635}" type="parTrans" cxnId="{12300441-65AC-45FC-97C8-2EE698050C7B}">
      <dgm:prSet/>
      <dgm:spPr/>
      <dgm:t>
        <a:bodyPr/>
        <a:lstStyle/>
        <a:p>
          <a:endParaRPr lang="en-US"/>
        </a:p>
      </dgm:t>
    </dgm:pt>
    <dgm:pt modelId="{06FB7CBE-CB09-4A1A-ABE0-BA92E36EE040}" type="sibTrans" cxnId="{12300441-65AC-45FC-97C8-2EE698050C7B}">
      <dgm:prSet/>
      <dgm:spPr/>
      <dgm:t>
        <a:bodyPr/>
        <a:lstStyle/>
        <a:p>
          <a:endParaRPr lang="en-US"/>
        </a:p>
      </dgm:t>
    </dgm:pt>
    <dgm:pt modelId="{37D1B6DA-829C-4B91-B7EA-E465DFFA95B2}">
      <dgm:prSet phldrT="[Text]" custT="1"/>
      <dgm:spPr>
        <a:ln w="25400">
          <a:solidFill>
            <a:schemeClr val="tx1">
              <a:alpha val="90000"/>
            </a:schemeClr>
          </a:solidFill>
        </a:ln>
      </dgm:spPr>
      <dgm:t>
        <a:bodyPr/>
        <a:lstStyle/>
        <a:p>
          <a:r>
            <a:rPr lang="en-US" sz="1250" b="1" dirty="0">
              <a:latin typeface="Arial" panose="020B0604020202020204" pitchFamily="34" charset="0"/>
              <a:ea typeface="Arial" charset="0"/>
              <a:cs typeface="Arial" panose="020B0604020202020204" pitchFamily="34" charset="0"/>
            </a:rPr>
            <a:t>Input</a:t>
          </a:r>
          <a:r>
            <a:rPr lang="en-US" sz="1250" dirty="0">
              <a:latin typeface="Arial" panose="020B0604020202020204" pitchFamily="34" charset="0"/>
              <a:ea typeface="Arial" charset="0"/>
              <a:cs typeface="Arial" panose="020B0604020202020204" pitchFamily="34" charset="0"/>
            </a:rPr>
            <a:t>: </a:t>
          </a:r>
          <a:r>
            <a:rPr lang="en-US" sz="1250" dirty="0">
              <a:latin typeface="Arial" panose="020B0604020202020204" pitchFamily="34" charset="0"/>
              <a:cs typeface="Arial" panose="020B0604020202020204" pitchFamily="34" charset="0"/>
            </a:rPr>
            <a:t>standard GLATOS project workbook (*.xlsm file). </a:t>
          </a:r>
          <a:endParaRPr lang="en-US" sz="1250" dirty="0"/>
        </a:p>
      </dgm:t>
    </dgm:pt>
    <dgm:pt modelId="{BFAF2B72-E33B-40A1-92C4-556682D470B3}" type="parTrans" cxnId="{26224586-4AC4-4159-8479-036143DB3465}">
      <dgm:prSet/>
      <dgm:spPr/>
      <dgm:t>
        <a:bodyPr/>
        <a:lstStyle/>
        <a:p>
          <a:endParaRPr lang="en-US"/>
        </a:p>
      </dgm:t>
    </dgm:pt>
    <dgm:pt modelId="{0AC30846-FB2D-49CE-91B1-F091F55B6417}" type="sibTrans" cxnId="{26224586-4AC4-4159-8479-036143DB3465}">
      <dgm:prSet/>
      <dgm:spPr/>
      <dgm:t>
        <a:bodyPr/>
        <a:lstStyle/>
        <a:p>
          <a:endParaRPr lang="en-US"/>
        </a:p>
      </dgm:t>
    </dgm:pt>
    <dgm:pt modelId="{703E8766-3DCA-40D1-B8F6-59EE01130AAE}">
      <dgm:prSet phldrT="[Text]" custT="1"/>
      <dgm:spPr>
        <a:ln w="25400">
          <a:solidFill>
            <a:schemeClr val="tx1">
              <a:alpha val="90000"/>
            </a:schemeClr>
          </a:solidFill>
        </a:ln>
      </dgm:spPr>
      <dgm:t>
        <a:bodyPr/>
        <a:lstStyle/>
        <a:p>
          <a:r>
            <a:rPr lang="en-US" sz="1250" b="1" dirty="0">
              <a:latin typeface="Arial" panose="020B0604020202020204" pitchFamily="34" charset="0"/>
              <a:ea typeface="Arial" charset="0"/>
              <a:cs typeface="Arial" panose="020B0604020202020204" pitchFamily="34" charset="0"/>
            </a:rPr>
            <a:t>Output</a:t>
          </a:r>
          <a:r>
            <a:rPr lang="en-US" sz="1250" b="0" dirty="0">
              <a:latin typeface="Arial" panose="020B0604020202020204" pitchFamily="34" charset="0"/>
              <a:ea typeface="Arial" charset="0"/>
              <a:cs typeface="Arial" panose="020B0604020202020204" pitchFamily="34" charset="0"/>
            </a:rPr>
            <a:t>:</a:t>
          </a:r>
          <a:r>
            <a:rPr lang="en-US" sz="1250" b="1" dirty="0">
              <a:latin typeface="Arial" panose="020B0604020202020204" pitchFamily="34" charset="0"/>
              <a:ea typeface="Arial" charset="0"/>
              <a:cs typeface="Arial" panose="020B0604020202020204" pitchFamily="34" charset="0"/>
            </a:rPr>
            <a:t> </a:t>
          </a:r>
          <a:r>
            <a:rPr lang="en-US" sz="1250" b="0" i="0" dirty="0">
              <a:latin typeface="Arial" panose="020B0604020202020204" pitchFamily="34" charset="0"/>
              <a:ea typeface="Arial" charset="0"/>
              <a:cs typeface="Arial" panose="020B0604020202020204" pitchFamily="34" charset="0"/>
            </a:rPr>
            <a:t>l</a:t>
          </a:r>
          <a:r>
            <a:rPr lang="en-US" sz="1250" b="0" i="0" dirty="0">
              <a:latin typeface="Arial" panose="020B0604020202020204" pitchFamily="34" charset="0"/>
              <a:cs typeface="Arial" panose="020B0604020202020204" pitchFamily="34" charset="0"/>
            </a:rPr>
            <a:t>ist of class “glatos_workbook” with three elements: 1) “metadata” (project metadata), 2) “animals” (tagging metadata), and 3) “receivers” (combined deployment and recovery data).</a:t>
          </a:r>
          <a:endParaRPr lang="en-US" sz="1250" b="0" i="0" dirty="0"/>
        </a:p>
      </dgm:t>
    </dgm:pt>
    <dgm:pt modelId="{5988B754-87F6-4312-A376-853E8F2FBC84}" type="parTrans" cxnId="{72283B65-531C-43FB-B6DD-CDBC8036A4C4}">
      <dgm:prSet/>
      <dgm:spPr/>
      <dgm:t>
        <a:bodyPr/>
        <a:lstStyle/>
        <a:p>
          <a:endParaRPr lang="en-US"/>
        </a:p>
      </dgm:t>
    </dgm:pt>
    <dgm:pt modelId="{FE927683-9B21-47BA-A0AF-F7F33E812C9F}" type="sibTrans" cxnId="{72283B65-531C-43FB-B6DD-CDBC8036A4C4}">
      <dgm:prSet/>
      <dgm:spPr/>
      <dgm:t>
        <a:bodyPr/>
        <a:lstStyle/>
        <a:p>
          <a:endParaRPr lang="en-US"/>
        </a:p>
      </dgm:t>
    </dgm:pt>
    <dgm:pt modelId="{68CF79F1-59AD-4C79-8325-68813666912F}">
      <dgm:prSet custT="1"/>
      <dgm:spPr>
        <a:ln w="25400">
          <a:solidFill>
            <a:schemeClr val="tx1">
              <a:alpha val="90000"/>
            </a:schemeClr>
          </a:solidFill>
        </a:ln>
      </dgm:spPr>
      <dgm:t>
        <a:bodyPr/>
        <a:lstStyle/>
        <a:p>
          <a:pPr>
            <a:buFont typeface="Arial" panose="020B0604020202020204" pitchFamily="34" charset="0"/>
            <a:buChar char="•"/>
          </a:pPr>
          <a:r>
            <a:rPr lang="en-US" sz="1400" b="1" dirty="0">
              <a:latin typeface="Arial" charset="0"/>
              <a:ea typeface="Arial" charset="0"/>
              <a:cs typeface="Arial" charset="0"/>
            </a:rPr>
            <a:t>Process</a:t>
          </a:r>
          <a:r>
            <a:rPr lang="en-US" sz="1400" dirty="0">
              <a:latin typeface="Arial" charset="0"/>
              <a:ea typeface="Arial" charset="0"/>
              <a:cs typeface="Arial" charset="0"/>
            </a:rPr>
            <a:t>: converts timestamps to class “</a:t>
          </a:r>
          <a:r>
            <a:rPr lang="en-US" sz="1400" i="1" dirty="0">
              <a:latin typeface="Arial" charset="0"/>
              <a:ea typeface="Arial" charset="0"/>
              <a:cs typeface="Arial" charset="0"/>
            </a:rPr>
            <a:t>POSIXct</a:t>
          </a:r>
          <a:r>
            <a:rPr lang="en-US" sz="1400" dirty="0">
              <a:latin typeface="Arial" charset="0"/>
              <a:ea typeface="Arial" charset="0"/>
              <a:cs typeface="Arial" charset="0"/>
            </a:rPr>
            <a:t>” and dates to class “</a:t>
          </a:r>
          <a:r>
            <a:rPr lang="en-US" sz="1400" i="1" dirty="0">
              <a:latin typeface="Arial" charset="0"/>
              <a:ea typeface="Arial" charset="0"/>
              <a:cs typeface="Arial" charset="0"/>
            </a:rPr>
            <a:t>Date</a:t>
          </a:r>
          <a:r>
            <a:rPr lang="en-US" sz="1400" dirty="0">
              <a:latin typeface="Arial" charset="0"/>
              <a:ea typeface="Arial" charset="0"/>
              <a:cs typeface="Arial" charset="0"/>
            </a:rPr>
            <a:t>”</a:t>
          </a:r>
          <a:endParaRPr lang="en-US" sz="1400" dirty="0"/>
        </a:p>
      </dgm:t>
    </dgm:pt>
    <dgm:pt modelId="{C3575A41-2F8F-4F50-8992-64D9959D531F}" type="parTrans" cxnId="{7DA8720F-FE5C-4D65-BD3B-F0B76E1A2174}">
      <dgm:prSet/>
      <dgm:spPr/>
      <dgm:t>
        <a:bodyPr/>
        <a:lstStyle/>
        <a:p>
          <a:endParaRPr lang="en-US"/>
        </a:p>
      </dgm:t>
    </dgm:pt>
    <dgm:pt modelId="{2942ECEA-CB06-41A3-AD1B-6C8A5C8007BC}" type="sibTrans" cxnId="{7DA8720F-FE5C-4D65-BD3B-F0B76E1A2174}">
      <dgm:prSet/>
      <dgm:spPr/>
      <dgm:t>
        <a:bodyPr/>
        <a:lstStyle/>
        <a:p>
          <a:endParaRPr lang="en-US"/>
        </a:p>
      </dgm:t>
    </dgm:pt>
    <dgm:pt modelId="{A85D7A87-8177-4452-8CC1-3AB699DD6BFF}">
      <dgm:prSet phldrT="[Text]" custT="1"/>
      <dgm:spPr>
        <a:ln w="25400">
          <a:solidFill>
            <a:schemeClr val="tx1">
              <a:alpha val="90000"/>
            </a:schemeClr>
          </a:solidFill>
        </a:ln>
      </dgm:spPr>
      <dgm:t>
        <a:bodyPr/>
        <a:lstStyle/>
        <a:p>
          <a:r>
            <a:rPr lang="en-US" sz="1400" b="1" i="0" dirty="0">
              <a:latin typeface="Arial" panose="020B0604020202020204" pitchFamily="34" charset="0"/>
              <a:cs typeface="Arial" panose="020B0604020202020204" pitchFamily="34" charset="0"/>
            </a:rPr>
            <a:t>Output</a:t>
          </a:r>
          <a:r>
            <a:rPr lang="en-US" sz="1400" i="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 </a:t>
          </a:r>
          <a:r>
            <a:rPr lang="en-US" sz="1400" b="0" dirty="0">
              <a:latin typeface="Arial" panose="020B0604020202020204" pitchFamily="34" charset="0"/>
              <a:cs typeface="Arial" panose="020B0604020202020204" pitchFamily="34" charset="0"/>
            </a:rPr>
            <a:t>data frame object of class “</a:t>
          </a:r>
          <a:r>
            <a:rPr lang="en-US" sz="1400" b="0" i="1" dirty="0">
              <a:latin typeface="Arial" panose="020B0604020202020204" pitchFamily="34" charset="0"/>
              <a:cs typeface="Arial" panose="020B0604020202020204" pitchFamily="34" charset="0"/>
            </a:rPr>
            <a:t>glatos_receivers” </a:t>
          </a:r>
          <a:r>
            <a:rPr lang="en-US" sz="1400" b="0" dirty="0">
              <a:latin typeface="Arial" panose="020B0604020202020204" pitchFamily="34" charset="0"/>
              <a:cs typeface="Arial" panose="020B0604020202020204" pitchFamily="34" charset="0"/>
            </a:rPr>
            <a:t>with 23 columns</a:t>
          </a:r>
          <a:endParaRPr lang="en-US" sz="1400" b="0" i="0" dirty="0">
            <a:latin typeface="Arial" panose="020B0604020202020204" pitchFamily="34" charset="0"/>
            <a:cs typeface="Arial" panose="020B0604020202020204" pitchFamily="34" charset="0"/>
          </a:endParaRPr>
        </a:p>
      </dgm:t>
    </dgm:pt>
    <dgm:pt modelId="{DEF30489-84E6-4F51-A0DA-06F7AB4DDEB5}" type="parTrans" cxnId="{6F03D42E-B812-44FD-B6D2-FD56B1F3EEE9}">
      <dgm:prSet/>
      <dgm:spPr/>
      <dgm:t>
        <a:bodyPr/>
        <a:lstStyle/>
        <a:p>
          <a:endParaRPr lang="en-US"/>
        </a:p>
      </dgm:t>
    </dgm:pt>
    <dgm:pt modelId="{DB2CA40B-B98C-4D3C-A729-1155779606E5}" type="sibTrans" cxnId="{6F03D42E-B812-44FD-B6D2-FD56B1F3EEE9}">
      <dgm:prSet/>
      <dgm:spPr/>
      <dgm:t>
        <a:bodyPr/>
        <a:lstStyle/>
        <a:p>
          <a:endParaRPr lang="en-US"/>
        </a:p>
      </dgm:t>
    </dgm:pt>
    <dgm:pt modelId="{69E3B7D2-956B-4B66-A693-F7EED2349C22}">
      <dgm:prSet phldrT="[Text]" custT="1"/>
      <dgm:spPr>
        <a:ln w="25400">
          <a:solidFill>
            <a:schemeClr val="tx1">
              <a:alpha val="90000"/>
            </a:schemeClr>
          </a:solidFill>
        </a:ln>
      </dgm:spPr>
      <dgm:t>
        <a:bodyPr/>
        <a:lstStyle/>
        <a:p>
          <a:r>
            <a:rPr lang="en-US" sz="1400" b="1" i="0" dirty="0">
              <a:latin typeface="Arial" panose="020B0604020202020204" pitchFamily="34" charset="0"/>
              <a:ea typeface="Arial" charset="0"/>
              <a:cs typeface="Arial" panose="020B0604020202020204" pitchFamily="34" charset="0"/>
            </a:rPr>
            <a:t>Process</a:t>
          </a:r>
          <a:r>
            <a:rPr lang="en-US" sz="1400" i="0" dirty="0">
              <a:latin typeface="Arial" panose="020B0604020202020204" pitchFamily="34" charset="0"/>
              <a:ea typeface="Arial" charset="0"/>
              <a:cs typeface="Arial" panose="020B0604020202020204" pitchFamily="34" charset="0"/>
            </a:rPr>
            <a:t>: converts timestamps to  class “POSIXct” </a:t>
          </a:r>
          <a:r>
            <a:rPr lang="en-US" sz="1400" i="0" dirty="0">
              <a:latin typeface="Arial" panose="020B0604020202020204" pitchFamily="34" charset="0"/>
              <a:cs typeface="Arial" panose="020B0604020202020204" pitchFamily="34" charset="0"/>
            </a:rPr>
            <a:t>: </a:t>
          </a:r>
        </a:p>
      </dgm:t>
    </dgm:pt>
    <dgm:pt modelId="{A26FBC53-0D1C-4EAC-938D-020B012225EA}" type="parTrans" cxnId="{A619A20C-2116-4F9E-AAC6-E03DA2C06836}">
      <dgm:prSet/>
      <dgm:spPr/>
      <dgm:t>
        <a:bodyPr/>
        <a:lstStyle/>
        <a:p>
          <a:endParaRPr lang="en-US"/>
        </a:p>
      </dgm:t>
    </dgm:pt>
    <dgm:pt modelId="{E5D67114-9128-4B31-AFAC-6044CA38D66B}" type="sibTrans" cxnId="{A619A20C-2116-4F9E-AAC6-E03DA2C06836}">
      <dgm:prSet/>
      <dgm:spPr/>
      <dgm:t>
        <a:bodyPr/>
        <a:lstStyle/>
        <a:p>
          <a:endParaRPr lang="en-US"/>
        </a:p>
      </dgm:t>
    </dgm:pt>
    <dgm:pt modelId="{07A0B4A0-8841-450B-9717-67444547DE66}">
      <dgm:prSet phldrT="[Text]" custT="1"/>
      <dgm:spPr>
        <a:ln w="25400">
          <a:solidFill>
            <a:schemeClr val="tx1">
              <a:alpha val="90000"/>
            </a:schemeClr>
          </a:solidFill>
        </a:ln>
      </dgm:spPr>
      <dgm:t>
        <a:bodyPr/>
        <a:lstStyle/>
        <a:p>
          <a:r>
            <a:rPr lang="en-US" sz="1250" b="1" dirty="0">
              <a:latin typeface="Arial" panose="020B0604020202020204" pitchFamily="34" charset="0"/>
              <a:cs typeface="Arial" panose="020B0604020202020204" pitchFamily="34" charset="0"/>
            </a:rPr>
            <a:t>Process</a:t>
          </a:r>
          <a:r>
            <a:rPr lang="en-US" sz="1250" dirty="0">
              <a:latin typeface="Arial" panose="020B0604020202020204" pitchFamily="34" charset="0"/>
              <a:cs typeface="Arial" panose="020B0604020202020204" pitchFamily="34" charset="0"/>
            </a:rPr>
            <a:t>: Combines “Deployment” and “Recovery” worksheets, converts timestamps to </a:t>
          </a:r>
          <a:r>
            <a:rPr lang="en-US" sz="1250" i="1" dirty="0">
              <a:latin typeface="Arial" charset="0"/>
              <a:ea typeface="Arial" charset="0"/>
              <a:cs typeface="Arial" charset="0"/>
            </a:rPr>
            <a:t>“POSIXct</a:t>
          </a:r>
          <a:r>
            <a:rPr lang="en-US" sz="1250" dirty="0">
              <a:latin typeface="Arial" charset="0"/>
              <a:ea typeface="Arial" charset="0"/>
              <a:cs typeface="Arial" charset="0"/>
            </a:rPr>
            <a:t>” </a:t>
          </a:r>
          <a:endParaRPr lang="en-US" sz="1250" dirty="0"/>
        </a:p>
      </dgm:t>
    </dgm:pt>
    <dgm:pt modelId="{B6CDB2B9-97AF-4089-BE44-A3F9CD5C3803}" type="parTrans" cxnId="{3A502754-931E-4309-90F4-D0C10476DA96}">
      <dgm:prSet/>
      <dgm:spPr/>
      <dgm:t>
        <a:bodyPr/>
        <a:lstStyle/>
        <a:p>
          <a:endParaRPr lang="en-US"/>
        </a:p>
      </dgm:t>
    </dgm:pt>
    <dgm:pt modelId="{5B21535D-873D-4B3E-A4F5-5BBE5E5E35A3}" type="sibTrans" cxnId="{3A502754-931E-4309-90F4-D0C10476DA96}">
      <dgm:prSet/>
      <dgm:spPr/>
      <dgm:t>
        <a:bodyPr/>
        <a:lstStyle/>
        <a:p>
          <a:endParaRPr lang="en-US"/>
        </a:p>
      </dgm:t>
    </dgm:pt>
    <dgm:pt modelId="{6F36141F-8036-416C-811F-F7661B035FDA}" type="pres">
      <dgm:prSet presAssocID="{4564EE19-37FF-4144-9842-F5455753A39E}" presName="Name0" presStyleCnt="0">
        <dgm:presLayoutVars>
          <dgm:dir/>
          <dgm:animLvl val="lvl"/>
          <dgm:resizeHandles val="exact"/>
        </dgm:presLayoutVars>
      </dgm:prSet>
      <dgm:spPr/>
    </dgm:pt>
    <dgm:pt modelId="{82720D55-FED5-4C55-B03F-A7B77AAE85B7}" type="pres">
      <dgm:prSet presAssocID="{29209C31-5ED2-4521-8E2B-02BF8E84DE52}" presName="linNode" presStyleCnt="0"/>
      <dgm:spPr/>
    </dgm:pt>
    <dgm:pt modelId="{16064065-29A9-4091-8797-61DAAD0F61F1}" type="pres">
      <dgm:prSet presAssocID="{29209C31-5ED2-4521-8E2B-02BF8E84DE52}" presName="parentText" presStyleLbl="node1" presStyleIdx="0" presStyleCnt="3" custScaleY="102646">
        <dgm:presLayoutVars>
          <dgm:chMax val="1"/>
          <dgm:bulletEnabled val="1"/>
        </dgm:presLayoutVars>
      </dgm:prSet>
      <dgm:spPr/>
    </dgm:pt>
    <dgm:pt modelId="{DC558C9B-C909-4468-A01E-640D7833CD77}" type="pres">
      <dgm:prSet presAssocID="{29209C31-5ED2-4521-8E2B-02BF8E84DE52}" presName="descendantText" presStyleLbl="alignAccFollowNode1" presStyleIdx="0" presStyleCnt="3">
        <dgm:presLayoutVars>
          <dgm:bulletEnabled val="1"/>
        </dgm:presLayoutVars>
      </dgm:prSet>
      <dgm:spPr/>
    </dgm:pt>
    <dgm:pt modelId="{E1F46869-D848-4BEF-8610-A9A9C2545DFE}" type="pres">
      <dgm:prSet presAssocID="{87CF84DA-22AF-407B-B97D-4E442EF368CB}" presName="sp" presStyleCnt="0"/>
      <dgm:spPr/>
    </dgm:pt>
    <dgm:pt modelId="{DD8CC5EF-E96C-4B07-8CFC-ADD609B68544}" type="pres">
      <dgm:prSet presAssocID="{5AD397D5-391B-492E-96F7-2C312EB2FCBF}" presName="linNode" presStyleCnt="0"/>
      <dgm:spPr/>
    </dgm:pt>
    <dgm:pt modelId="{38BC751E-DDC8-4E3E-AA54-2B8D5CC2E8A5}" type="pres">
      <dgm:prSet presAssocID="{5AD397D5-391B-492E-96F7-2C312EB2FCBF}" presName="parentText" presStyleLbl="node1" presStyleIdx="1" presStyleCnt="3" custScaleY="104076" custLinFactNeighborY="-1387">
        <dgm:presLayoutVars>
          <dgm:chMax val="1"/>
          <dgm:bulletEnabled val="1"/>
        </dgm:presLayoutVars>
      </dgm:prSet>
      <dgm:spPr/>
    </dgm:pt>
    <dgm:pt modelId="{740A8E00-7265-4988-A540-C103FAAAB80A}" type="pres">
      <dgm:prSet presAssocID="{5AD397D5-391B-492E-96F7-2C312EB2FCBF}" presName="descendantText" presStyleLbl="alignAccFollowNode1" presStyleIdx="1" presStyleCnt="3" custLinFactNeighborX="407" custLinFactNeighborY="-2379">
        <dgm:presLayoutVars>
          <dgm:bulletEnabled val="1"/>
        </dgm:presLayoutVars>
      </dgm:prSet>
      <dgm:spPr/>
    </dgm:pt>
    <dgm:pt modelId="{F3C7ABE6-50BE-48D4-A0A1-5B6B2DB5F37F}" type="pres">
      <dgm:prSet presAssocID="{A77351E8-890F-426B-931E-30BD94583196}" presName="sp" presStyleCnt="0"/>
      <dgm:spPr/>
    </dgm:pt>
    <dgm:pt modelId="{CC1F8DC0-4718-47F0-881E-C1A1590C4792}" type="pres">
      <dgm:prSet presAssocID="{A521AEFD-C2C8-49E4-A76D-6617049D1861}" presName="linNode" presStyleCnt="0"/>
      <dgm:spPr/>
    </dgm:pt>
    <dgm:pt modelId="{131F7A31-B607-494C-9B97-03D7B2D99C44}" type="pres">
      <dgm:prSet presAssocID="{A521AEFD-C2C8-49E4-A76D-6617049D1861}" presName="parentText" presStyleLbl="node1" presStyleIdx="2" presStyleCnt="3" custScaleY="106046">
        <dgm:presLayoutVars>
          <dgm:chMax val="1"/>
          <dgm:bulletEnabled val="1"/>
        </dgm:presLayoutVars>
      </dgm:prSet>
      <dgm:spPr/>
    </dgm:pt>
    <dgm:pt modelId="{FC473CE8-ECD4-4D20-A4AF-B2B9B0BEB12F}" type="pres">
      <dgm:prSet presAssocID="{A521AEFD-C2C8-49E4-A76D-6617049D1861}" presName="descendantText" presStyleLbl="alignAccFollowNode1" presStyleIdx="2" presStyleCnt="3" custLinFactNeighborY="0">
        <dgm:presLayoutVars>
          <dgm:bulletEnabled val="1"/>
        </dgm:presLayoutVars>
      </dgm:prSet>
      <dgm:spPr/>
    </dgm:pt>
  </dgm:ptLst>
  <dgm:cxnLst>
    <dgm:cxn modelId="{14392707-C6E4-43A6-BCEB-626F0C71A8A2}" type="presOf" srcId="{68CF79F1-59AD-4C79-8325-68813666912F}" destId="{DC558C9B-C909-4468-A01E-640D7833CD77}" srcOrd="0" destOrd="1" presId="urn:microsoft.com/office/officeart/2005/8/layout/vList5"/>
    <dgm:cxn modelId="{F2DF9D0A-7B42-4C27-8D98-341849082D0D}" type="presOf" srcId="{5AD397D5-391B-492E-96F7-2C312EB2FCBF}" destId="{38BC751E-DDC8-4E3E-AA54-2B8D5CC2E8A5}" srcOrd="0" destOrd="0" presId="urn:microsoft.com/office/officeart/2005/8/layout/vList5"/>
    <dgm:cxn modelId="{A619A20C-2116-4F9E-AAC6-E03DA2C06836}" srcId="{5AD397D5-391B-492E-96F7-2C312EB2FCBF}" destId="{69E3B7D2-956B-4B66-A693-F7EED2349C22}" srcOrd="1" destOrd="0" parTransId="{A26FBC53-0D1C-4EAC-938D-020B012225EA}" sibTransId="{E5D67114-9128-4B31-AFAC-6044CA38D66B}"/>
    <dgm:cxn modelId="{7DA8720F-FE5C-4D65-BD3B-F0B76E1A2174}" srcId="{29209C31-5ED2-4521-8E2B-02BF8E84DE52}" destId="{68CF79F1-59AD-4C79-8325-68813666912F}" srcOrd="1" destOrd="0" parTransId="{C3575A41-2F8F-4F50-8992-64D9959D531F}" sibTransId="{2942ECEA-CB06-41A3-AD1B-6C8A5C8007BC}"/>
    <dgm:cxn modelId="{30442B11-1646-4C4C-83F1-0E098EC385ED}" type="presOf" srcId="{07A0B4A0-8841-450B-9717-67444547DE66}" destId="{FC473CE8-ECD4-4D20-A4AF-B2B9B0BEB12F}" srcOrd="0" destOrd="1" presId="urn:microsoft.com/office/officeart/2005/8/layout/vList5"/>
    <dgm:cxn modelId="{0FA68718-3E48-42DD-9197-61E30B20643D}" type="presOf" srcId="{703E8766-3DCA-40D1-B8F6-59EE01130AAE}" destId="{FC473CE8-ECD4-4D20-A4AF-B2B9B0BEB12F}" srcOrd="0" destOrd="2" presId="urn:microsoft.com/office/officeart/2005/8/layout/vList5"/>
    <dgm:cxn modelId="{11892026-E08F-43A5-A0E8-D25DAB835039}" srcId="{4564EE19-37FF-4144-9842-F5455753A39E}" destId="{5AD397D5-391B-492E-96F7-2C312EB2FCBF}" srcOrd="1" destOrd="0" parTransId="{571BDAAB-A3C3-4CEE-B9B5-0CC86E02248D}" sibTransId="{A77351E8-890F-426B-931E-30BD94583196}"/>
    <dgm:cxn modelId="{6F03D42E-B812-44FD-B6D2-FD56B1F3EEE9}" srcId="{5AD397D5-391B-492E-96F7-2C312EB2FCBF}" destId="{A85D7A87-8177-4452-8CC1-3AB699DD6BFF}" srcOrd="2" destOrd="0" parTransId="{DEF30489-84E6-4F51-A0DA-06F7AB4DDEB5}" sibTransId="{DB2CA40B-B98C-4D3C-A729-1155779606E5}"/>
    <dgm:cxn modelId="{6A67705E-3D9E-498E-934E-B8DB85A65F97}" type="presOf" srcId="{2E478535-6487-4C40-A0D9-D736E38CA0B0}" destId="{740A8E00-7265-4988-A540-C103FAAAB80A}" srcOrd="0" destOrd="0" presId="urn:microsoft.com/office/officeart/2005/8/layout/vList5"/>
    <dgm:cxn modelId="{12300441-65AC-45FC-97C8-2EE698050C7B}" srcId="{5AD397D5-391B-492E-96F7-2C312EB2FCBF}" destId="{2E478535-6487-4C40-A0D9-D736E38CA0B0}" srcOrd="0" destOrd="0" parTransId="{B76D0C49-E148-4D6B-84B0-980440561635}" sibTransId="{06FB7CBE-CB09-4A1A-ABE0-BA92E36EE040}"/>
    <dgm:cxn modelId="{F2299842-73A1-4AD7-B74F-AECF870F75E3}" type="presOf" srcId="{69E3B7D2-956B-4B66-A693-F7EED2349C22}" destId="{740A8E00-7265-4988-A540-C103FAAAB80A}" srcOrd="0" destOrd="1" presId="urn:microsoft.com/office/officeart/2005/8/layout/vList5"/>
    <dgm:cxn modelId="{6EB93944-84B6-46EB-B40D-BFD7667F4803}" type="presOf" srcId="{A521AEFD-C2C8-49E4-A76D-6617049D1861}" destId="{131F7A31-B607-494C-9B97-03D7B2D99C44}" srcOrd="0" destOrd="0" presId="urn:microsoft.com/office/officeart/2005/8/layout/vList5"/>
    <dgm:cxn modelId="{72283B65-531C-43FB-B6DD-CDBC8036A4C4}" srcId="{A521AEFD-C2C8-49E4-A76D-6617049D1861}" destId="{703E8766-3DCA-40D1-B8F6-59EE01130AAE}" srcOrd="2" destOrd="0" parTransId="{5988B754-87F6-4312-A376-853E8F2FBC84}" sibTransId="{FE927683-9B21-47BA-A0AF-F7F33E812C9F}"/>
    <dgm:cxn modelId="{F98FBB4C-27D0-4DC1-8B89-B4FC1FF97B28}" type="presOf" srcId="{4564EE19-37FF-4144-9842-F5455753A39E}" destId="{6F36141F-8036-416C-811F-F7661B035FDA}" srcOrd="0" destOrd="0" presId="urn:microsoft.com/office/officeart/2005/8/layout/vList5"/>
    <dgm:cxn modelId="{3A502754-931E-4309-90F4-D0C10476DA96}" srcId="{A521AEFD-C2C8-49E4-A76D-6617049D1861}" destId="{07A0B4A0-8841-450B-9717-67444547DE66}" srcOrd="1" destOrd="0" parTransId="{B6CDB2B9-97AF-4089-BE44-A3F9CD5C3803}" sibTransId="{5B21535D-873D-4B3E-A4F5-5BBE5E5E35A3}"/>
    <dgm:cxn modelId="{409AEF56-A60E-4F5E-B429-92ACDC2C65C0}" type="presOf" srcId="{A85D7A87-8177-4452-8CC1-3AB699DD6BFF}" destId="{740A8E00-7265-4988-A540-C103FAAAB80A}" srcOrd="0" destOrd="2" presId="urn:microsoft.com/office/officeart/2005/8/layout/vList5"/>
    <dgm:cxn modelId="{51575380-2127-4511-A506-8211EF0F26F8}" srcId="{4564EE19-37FF-4144-9842-F5455753A39E}" destId="{A521AEFD-C2C8-49E4-A76D-6617049D1861}" srcOrd="2" destOrd="0" parTransId="{A19FC4AA-FCF8-41F4-8F12-813D5B6EF6F1}" sibTransId="{76D0EE8E-1DBE-4293-A5A7-0A1BBC2BB07F}"/>
    <dgm:cxn modelId="{B5D1DC83-0593-45C3-8B50-AE0016BB03C1}" srcId="{29209C31-5ED2-4521-8E2B-02BF8E84DE52}" destId="{DCD4835E-F83B-44BB-B7EF-AEBDD392DA4F}" srcOrd="2" destOrd="0" parTransId="{E632424A-D860-42D0-A71B-74254089BEFF}" sibTransId="{0F33CD42-7A58-4015-8A19-1E4704E95F3C}"/>
    <dgm:cxn modelId="{26224586-4AC4-4159-8479-036143DB3465}" srcId="{A521AEFD-C2C8-49E4-A76D-6617049D1861}" destId="{37D1B6DA-829C-4B91-B7EA-E465DFFA95B2}" srcOrd="0" destOrd="0" parTransId="{BFAF2B72-E33B-40A1-92C4-556682D470B3}" sibTransId="{0AC30846-FB2D-49CE-91B1-F091F55B6417}"/>
    <dgm:cxn modelId="{A127B7B4-412E-4DE8-863E-A083682F2C7A}" srcId="{29209C31-5ED2-4521-8E2B-02BF8E84DE52}" destId="{218848CE-EAA5-4B37-9624-910B78C69B13}" srcOrd="0" destOrd="0" parTransId="{8F0083AC-3A70-4AE3-A38B-B73EBE4958B6}" sibTransId="{913ADD5E-BC86-45BE-8FDC-3F85D0172F95}"/>
    <dgm:cxn modelId="{0FCEE2B8-920D-471B-B225-0B1A23482E45}" srcId="{4564EE19-37FF-4144-9842-F5455753A39E}" destId="{29209C31-5ED2-4521-8E2B-02BF8E84DE52}" srcOrd="0" destOrd="0" parTransId="{4290BC12-1A17-40DA-8BAD-F94A993FF4E4}" sibTransId="{87CF84DA-22AF-407B-B97D-4E442EF368CB}"/>
    <dgm:cxn modelId="{860213CC-7CDB-4436-92D7-C79288DE45B7}" type="presOf" srcId="{29209C31-5ED2-4521-8E2B-02BF8E84DE52}" destId="{16064065-29A9-4091-8797-61DAAD0F61F1}" srcOrd="0" destOrd="0" presId="urn:microsoft.com/office/officeart/2005/8/layout/vList5"/>
    <dgm:cxn modelId="{28B58BCF-E3F1-46FC-87D7-D90C3971D68F}" type="presOf" srcId="{37D1B6DA-829C-4B91-B7EA-E465DFFA95B2}" destId="{FC473CE8-ECD4-4D20-A4AF-B2B9B0BEB12F}" srcOrd="0" destOrd="0" presId="urn:microsoft.com/office/officeart/2005/8/layout/vList5"/>
    <dgm:cxn modelId="{A1531EDF-0C65-4053-8FEB-2E4F9E39E6CE}" type="presOf" srcId="{218848CE-EAA5-4B37-9624-910B78C69B13}" destId="{DC558C9B-C909-4468-A01E-640D7833CD77}" srcOrd="0" destOrd="0" presId="urn:microsoft.com/office/officeart/2005/8/layout/vList5"/>
    <dgm:cxn modelId="{E14FC5F9-DA52-465D-B180-F77C0B0FCFD7}" type="presOf" srcId="{DCD4835E-F83B-44BB-B7EF-AEBDD392DA4F}" destId="{DC558C9B-C909-4468-A01E-640D7833CD77}" srcOrd="0" destOrd="2" presId="urn:microsoft.com/office/officeart/2005/8/layout/vList5"/>
    <dgm:cxn modelId="{7BFCC4FC-8806-4AD6-9987-B9298FD984EB}" type="presParOf" srcId="{6F36141F-8036-416C-811F-F7661B035FDA}" destId="{82720D55-FED5-4C55-B03F-A7B77AAE85B7}" srcOrd="0" destOrd="0" presId="urn:microsoft.com/office/officeart/2005/8/layout/vList5"/>
    <dgm:cxn modelId="{5B8DF057-5448-4995-A22D-2859C8B6873A}" type="presParOf" srcId="{82720D55-FED5-4C55-B03F-A7B77AAE85B7}" destId="{16064065-29A9-4091-8797-61DAAD0F61F1}" srcOrd="0" destOrd="0" presId="urn:microsoft.com/office/officeart/2005/8/layout/vList5"/>
    <dgm:cxn modelId="{4C082148-4375-4A03-AF38-4EBAC304B933}" type="presParOf" srcId="{82720D55-FED5-4C55-B03F-A7B77AAE85B7}" destId="{DC558C9B-C909-4468-A01E-640D7833CD77}" srcOrd="1" destOrd="0" presId="urn:microsoft.com/office/officeart/2005/8/layout/vList5"/>
    <dgm:cxn modelId="{5FD4628F-79A3-4F7A-BBC8-C962F7A27C60}" type="presParOf" srcId="{6F36141F-8036-416C-811F-F7661B035FDA}" destId="{E1F46869-D848-4BEF-8610-A9A9C2545DFE}" srcOrd="1" destOrd="0" presId="urn:microsoft.com/office/officeart/2005/8/layout/vList5"/>
    <dgm:cxn modelId="{8836CBBF-97B1-4C87-829B-63C53DFB2C8F}" type="presParOf" srcId="{6F36141F-8036-416C-811F-F7661B035FDA}" destId="{DD8CC5EF-E96C-4B07-8CFC-ADD609B68544}" srcOrd="2" destOrd="0" presId="urn:microsoft.com/office/officeart/2005/8/layout/vList5"/>
    <dgm:cxn modelId="{D33502F5-6B03-4458-B053-C85635043D1C}" type="presParOf" srcId="{DD8CC5EF-E96C-4B07-8CFC-ADD609B68544}" destId="{38BC751E-DDC8-4E3E-AA54-2B8D5CC2E8A5}" srcOrd="0" destOrd="0" presId="urn:microsoft.com/office/officeart/2005/8/layout/vList5"/>
    <dgm:cxn modelId="{EA52334F-52E9-4F04-8DAF-D98F7F88BB89}" type="presParOf" srcId="{DD8CC5EF-E96C-4B07-8CFC-ADD609B68544}" destId="{740A8E00-7265-4988-A540-C103FAAAB80A}" srcOrd="1" destOrd="0" presId="urn:microsoft.com/office/officeart/2005/8/layout/vList5"/>
    <dgm:cxn modelId="{E3A50BAF-718C-4BA0-8767-5D18C8085065}" type="presParOf" srcId="{6F36141F-8036-416C-811F-F7661B035FDA}" destId="{F3C7ABE6-50BE-48D4-A0A1-5B6B2DB5F37F}" srcOrd="3" destOrd="0" presId="urn:microsoft.com/office/officeart/2005/8/layout/vList5"/>
    <dgm:cxn modelId="{94C8CACB-F1A8-4DCB-A5EF-1410DDBE86DA}" type="presParOf" srcId="{6F36141F-8036-416C-811F-F7661B035FDA}" destId="{CC1F8DC0-4718-47F0-881E-C1A1590C4792}" srcOrd="4" destOrd="0" presId="urn:microsoft.com/office/officeart/2005/8/layout/vList5"/>
    <dgm:cxn modelId="{1F0D29CC-FA2A-46D7-965F-47619F3265C5}" type="presParOf" srcId="{CC1F8DC0-4718-47F0-881E-C1A1590C4792}" destId="{131F7A31-B607-494C-9B97-03D7B2D99C44}" srcOrd="0" destOrd="0" presId="urn:microsoft.com/office/officeart/2005/8/layout/vList5"/>
    <dgm:cxn modelId="{A7D02510-CD23-4B6B-86D2-08FFB31B925E}" type="presParOf" srcId="{CC1F8DC0-4718-47F0-881E-C1A1590C4792}" destId="{FC473CE8-ECD4-4D20-A4AF-B2B9B0BEB12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58C9B-C909-4468-A01E-640D7833CD77}">
      <dsp:nvSpPr>
        <dsp:cNvPr id="0" name=""/>
        <dsp:cNvSpPr/>
      </dsp:nvSpPr>
      <dsp:spPr>
        <a:xfrm rot="5400000">
          <a:off x="4732775" y="-1662643"/>
          <a:ext cx="1379632" cy="5099949"/>
        </a:xfrm>
        <a:prstGeom prst="round2SameRect">
          <a:avLst/>
        </a:prstGeom>
        <a:solidFill>
          <a:schemeClr val="accent1">
            <a:alpha val="90000"/>
            <a:tint val="40000"/>
            <a:hueOff val="0"/>
            <a:satOff val="0"/>
            <a:lumOff val="0"/>
            <a:alphaOff val="0"/>
          </a:schemeClr>
        </a:solidFill>
        <a:ln w="254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b="1" kern="1200" dirty="0">
              <a:latin typeface="Arial" charset="0"/>
              <a:ea typeface="Arial" charset="0"/>
              <a:cs typeface="Arial" charset="0"/>
            </a:rPr>
            <a:t>Input</a:t>
          </a:r>
          <a:r>
            <a:rPr lang="en-US" sz="1400" kern="1200" dirty="0">
              <a:latin typeface="Arial" charset="0"/>
              <a:ea typeface="Arial" charset="0"/>
              <a:cs typeface="Arial" charset="0"/>
            </a:rPr>
            <a:t>: detection data from standard GLATOS detection export files</a:t>
          </a:r>
          <a:endParaRPr lang="en-US" sz="1400" kern="1200" dirty="0"/>
        </a:p>
        <a:p>
          <a:pPr marL="114300" lvl="1" indent="-114300" algn="l" defTabSz="622300">
            <a:lnSpc>
              <a:spcPct val="90000"/>
            </a:lnSpc>
            <a:spcBef>
              <a:spcPct val="0"/>
            </a:spcBef>
            <a:spcAft>
              <a:spcPct val="15000"/>
            </a:spcAft>
            <a:buFont typeface="Arial" panose="020B0604020202020204" pitchFamily="34" charset="0"/>
            <a:buChar char="•"/>
          </a:pPr>
          <a:r>
            <a:rPr lang="en-US" sz="1400" b="1" kern="1200" dirty="0">
              <a:latin typeface="Arial" charset="0"/>
              <a:ea typeface="Arial" charset="0"/>
              <a:cs typeface="Arial" charset="0"/>
            </a:rPr>
            <a:t>Process</a:t>
          </a:r>
          <a:r>
            <a:rPr lang="en-US" sz="1400" kern="1200" dirty="0">
              <a:latin typeface="Arial" charset="0"/>
              <a:ea typeface="Arial" charset="0"/>
              <a:cs typeface="Arial" charset="0"/>
            </a:rPr>
            <a:t>: converts timestamps to class “</a:t>
          </a:r>
          <a:r>
            <a:rPr lang="en-US" sz="1400" i="1" kern="1200" dirty="0">
              <a:latin typeface="Arial" charset="0"/>
              <a:ea typeface="Arial" charset="0"/>
              <a:cs typeface="Arial" charset="0"/>
            </a:rPr>
            <a:t>POSIXct</a:t>
          </a:r>
          <a:r>
            <a:rPr lang="en-US" sz="1400" kern="1200" dirty="0">
              <a:latin typeface="Arial" charset="0"/>
              <a:ea typeface="Arial" charset="0"/>
              <a:cs typeface="Arial" charset="0"/>
            </a:rPr>
            <a:t>” and dates to class “</a:t>
          </a:r>
          <a:r>
            <a:rPr lang="en-US" sz="1400" i="1" kern="1200" dirty="0">
              <a:latin typeface="Arial" charset="0"/>
              <a:ea typeface="Arial" charset="0"/>
              <a:cs typeface="Arial" charset="0"/>
            </a:rPr>
            <a:t>Date</a:t>
          </a:r>
          <a:r>
            <a:rPr lang="en-US" sz="1400" kern="1200" dirty="0">
              <a:latin typeface="Arial" charset="0"/>
              <a:ea typeface="Arial" charset="0"/>
              <a:cs typeface="Arial" charset="0"/>
            </a:rPr>
            <a:t>”</a:t>
          </a:r>
          <a:endParaRPr lang="en-US" sz="1400" kern="1200" dirty="0"/>
        </a:p>
        <a:p>
          <a:pPr marL="114300" lvl="1" indent="-114300" algn="l" defTabSz="622300">
            <a:lnSpc>
              <a:spcPct val="90000"/>
            </a:lnSpc>
            <a:spcBef>
              <a:spcPct val="0"/>
            </a:spcBef>
            <a:spcAft>
              <a:spcPct val="15000"/>
            </a:spcAft>
            <a:buChar char="•"/>
          </a:pPr>
          <a:r>
            <a:rPr lang="en-US" sz="1400" b="1" kern="1200" dirty="0">
              <a:latin typeface="Arial" panose="020B0604020202020204" pitchFamily="34" charset="0"/>
              <a:cs typeface="Arial" panose="020B0604020202020204" pitchFamily="34" charset="0"/>
            </a:rPr>
            <a:t>Output: </a:t>
          </a:r>
          <a:r>
            <a:rPr lang="en-US" sz="1400" b="0" kern="1200" dirty="0">
              <a:latin typeface="Arial" panose="020B0604020202020204" pitchFamily="34" charset="0"/>
              <a:cs typeface="Arial" panose="020B0604020202020204" pitchFamily="34" charset="0"/>
            </a:rPr>
            <a:t>data frame object of class “</a:t>
          </a:r>
          <a:r>
            <a:rPr lang="en-US" sz="1400" b="0" i="1" kern="1200" dirty="0">
              <a:latin typeface="Arial" panose="020B0604020202020204" pitchFamily="34" charset="0"/>
              <a:cs typeface="Arial" panose="020B0604020202020204" pitchFamily="34" charset="0"/>
            </a:rPr>
            <a:t>glatos_detections” </a:t>
          </a:r>
          <a:r>
            <a:rPr lang="en-US" sz="1400" b="0" kern="1200" dirty="0">
              <a:latin typeface="Arial" panose="020B0604020202020204" pitchFamily="34" charset="0"/>
              <a:cs typeface="Arial" panose="020B0604020202020204" pitchFamily="34" charset="0"/>
            </a:rPr>
            <a:t>with 30 columns</a:t>
          </a:r>
          <a:endParaRPr lang="en-US" sz="1400" b="0" kern="1200" dirty="0"/>
        </a:p>
      </dsp:txBody>
      <dsp:txXfrm rot="-5400000">
        <a:off x="2872617" y="264863"/>
        <a:ext cx="5032601" cy="1244936"/>
      </dsp:txXfrm>
    </dsp:sp>
    <dsp:sp modelId="{16064065-29A9-4091-8797-61DAAD0F61F1}">
      <dsp:nvSpPr>
        <dsp:cNvPr id="0" name=""/>
        <dsp:cNvSpPr/>
      </dsp:nvSpPr>
      <dsp:spPr>
        <a:xfrm>
          <a:off x="3894" y="2245"/>
          <a:ext cx="2868721" cy="1770172"/>
        </a:xfrm>
        <a:prstGeom prst="roundRect">
          <a:avLst/>
        </a:prstGeom>
        <a:solidFill>
          <a:schemeClr val="accent1">
            <a:hueOff val="0"/>
            <a:satOff val="0"/>
            <a:lumOff val="0"/>
            <a:alphaOff val="0"/>
          </a:schemeClr>
        </a:solidFill>
        <a:ln w="254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read_glatos_detections</a:t>
          </a:r>
        </a:p>
      </dsp:txBody>
      <dsp:txXfrm>
        <a:off x="90307" y="88658"/>
        <a:ext cx="2695895" cy="1597346"/>
      </dsp:txXfrm>
    </dsp:sp>
    <dsp:sp modelId="{740A8E00-7265-4988-A540-C103FAAAB80A}">
      <dsp:nvSpPr>
        <dsp:cNvPr id="0" name=""/>
        <dsp:cNvSpPr/>
      </dsp:nvSpPr>
      <dsp:spPr>
        <a:xfrm rot="5400000">
          <a:off x="4739147" y="175754"/>
          <a:ext cx="1379632" cy="5094969"/>
        </a:xfrm>
        <a:prstGeom prst="round2SameRect">
          <a:avLst/>
        </a:prstGeom>
        <a:solidFill>
          <a:schemeClr val="accent1">
            <a:alpha val="90000"/>
            <a:tint val="40000"/>
            <a:hueOff val="0"/>
            <a:satOff val="0"/>
            <a:lumOff val="0"/>
            <a:alphaOff val="0"/>
          </a:schemeClr>
        </a:solidFill>
        <a:ln w="254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i="0" kern="1200" dirty="0">
              <a:latin typeface="Arial" panose="020B0604020202020204" pitchFamily="34" charset="0"/>
              <a:ea typeface="Arial" charset="0"/>
              <a:cs typeface="Arial" panose="020B0604020202020204" pitchFamily="34" charset="0"/>
            </a:rPr>
            <a:t>Input</a:t>
          </a:r>
          <a:r>
            <a:rPr lang="en-US" sz="1400" i="0" kern="1200" dirty="0">
              <a:latin typeface="Arial" panose="020B0604020202020204" pitchFamily="34" charset="0"/>
              <a:ea typeface="Arial" charset="0"/>
              <a:cs typeface="Arial" panose="020B0604020202020204" pitchFamily="34" charset="0"/>
            </a:rPr>
            <a:t>: GLATOS network receiver deployment metadata from GLATOS export package (e.g., “</a:t>
          </a:r>
          <a:r>
            <a:rPr lang="en-US" sz="1400" i="0" kern="1200" dirty="0">
              <a:latin typeface="Arial" panose="020B0604020202020204" pitchFamily="34" charset="0"/>
              <a:cs typeface="Arial" panose="020B0604020202020204" pitchFamily="34" charset="0"/>
            </a:rPr>
            <a:t>GLATOS_receiverLocations_20191004_151251.csv”)</a:t>
          </a:r>
        </a:p>
        <a:p>
          <a:pPr marL="114300" lvl="1" indent="-114300" algn="l" defTabSz="622300">
            <a:lnSpc>
              <a:spcPct val="90000"/>
            </a:lnSpc>
            <a:spcBef>
              <a:spcPct val="0"/>
            </a:spcBef>
            <a:spcAft>
              <a:spcPct val="15000"/>
            </a:spcAft>
            <a:buChar char="•"/>
          </a:pPr>
          <a:r>
            <a:rPr lang="en-US" sz="1400" b="1" i="0" kern="1200" dirty="0">
              <a:latin typeface="Arial" panose="020B0604020202020204" pitchFamily="34" charset="0"/>
              <a:ea typeface="Arial" charset="0"/>
              <a:cs typeface="Arial" panose="020B0604020202020204" pitchFamily="34" charset="0"/>
            </a:rPr>
            <a:t>Process</a:t>
          </a:r>
          <a:r>
            <a:rPr lang="en-US" sz="1400" i="0" kern="1200" dirty="0">
              <a:latin typeface="Arial" panose="020B0604020202020204" pitchFamily="34" charset="0"/>
              <a:ea typeface="Arial" charset="0"/>
              <a:cs typeface="Arial" panose="020B0604020202020204" pitchFamily="34" charset="0"/>
            </a:rPr>
            <a:t>: converts timestamps to  class “POSIXct” </a:t>
          </a:r>
          <a:r>
            <a:rPr lang="en-US" sz="1400" i="0" kern="1200" dirty="0">
              <a:latin typeface="Arial" panose="020B0604020202020204" pitchFamily="34" charset="0"/>
              <a:cs typeface="Arial" panose="020B0604020202020204" pitchFamily="34" charset="0"/>
            </a:rPr>
            <a:t>: </a:t>
          </a:r>
        </a:p>
        <a:p>
          <a:pPr marL="114300" lvl="1" indent="-114300" algn="l" defTabSz="622300">
            <a:lnSpc>
              <a:spcPct val="90000"/>
            </a:lnSpc>
            <a:spcBef>
              <a:spcPct val="0"/>
            </a:spcBef>
            <a:spcAft>
              <a:spcPct val="15000"/>
            </a:spcAft>
            <a:buChar char="•"/>
          </a:pPr>
          <a:r>
            <a:rPr lang="en-US" sz="1400" b="1" i="0" kern="1200" dirty="0">
              <a:latin typeface="Arial" panose="020B0604020202020204" pitchFamily="34" charset="0"/>
              <a:cs typeface="Arial" panose="020B0604020202020204" pitchFamily="34" charset="0"/>
            </a:rPr>
            <a:t>Output</a:t>
          </a:r>
          <a:r>
            <a:rPr lang="en-US" sz="1400" i="0" kern="1200" dirty="0">
              <a:latin typeface="Arial" panose="020B0604020202020204" pitchFamily="34" charset="0"/>
              <a:cs typeface="Arial" panose="020B0604020202020204" pitchFamily="34" charset="0"/>
            </a:rPr>
            <a:t>: </a:t>
          </a:r>
          <a:r>
            <a:rPr lang="en-US" sz="1400" b="1" kern="1200" dirty="0">
              <a:latin typeface="Arial" panose="020B0604020202020204" pitchFamily="34" charset="0"/>
              <a:cs typeface="Arial" panose="020B0604020202020204" pitchFamily="34" charset="0"/>
            </a:rPr>
            <a:t>: </a:t>
          </a:r>
          <a:r>
            <a:rPr lang="en-US" sz="1400" b="0" kern="1200" dirty="0">
              <a:latin typeface="Arial" panose="020B0604020202020204" pitchFamily="34" charset="0"/>
              <a:cs typeface="Arial" panose="020B0604020202020204" pitchFamily="34" charset="0"/>
            </a:rPr>
            <a:t>data frame object of class “</a:t>
          </a:r>
          <a:r>
            <a:rPr lang="en-US" sz="1400" b="0" i="1" kern="1200" dirty="0">
              <a:latin typeface="Arial" panose="020B0604020202020204" pitchFamily="34" charset="0"/>
              <a:cs typeface="Arial" panose="020B0604020202020204" pitchFamily="34" charset="0"/>
            </a:rPr>
            <a:t>glatos_receivers” </a:t>
          </a:r>
          <a:r>
            <a:rPr lang="en-US" sz="1400" b="0" kern="1200" dirty="0">
              <a:latin typeface="Arial" panose="020B0604020202020204" pitchFamily="34" charset="0"/>
              <a:cs typeface="Arial" panose="020B0604020202020204" pitchFamily="34" charset="0"/>
            </a:rPr>
            <a:t>with 23 columns</a:t>
          </a:r>
          <a:endParaRPr lang="en-US" sz="1400" b="0" i="0" kern="1200" dirty="0">
            <a:latin typeface="Arial" panose="020B0604020202020204" pitchFamily="34" charset="0"/>
            <a:cs typeface="Arial" panose="020B0604020202020204" pitchFamily="34" charset="0"/>
          </a:endParaRPr>
        </a:p>
      </dsp:txBody>
      <dsp:txXfrm rot="-5400000">
        <a:off x="2881479" y="2100770"/>
        <a:ext cx="5027621" cy="1244936"/>
      </dsp:txXfrm>
    </dsp:sp>
    <dsp:sp modelId="{38BC751E-DDC8-4E3E-AA54-2B8D5CC2E8A5}">
      <dsp:nvSpPr>
        <dsp:cNvPr id="0" name=""/>
        <dsp:cNvSpPr/>
      </dsp:nvSpPr>
      <dsp:spPr>
        <a:xfrm>
          <a:off x="3894" y="1834724"/>
          <a:ext cx="2865920" cy="1794832"/>
        </a:xfrm>
        <a:prstGeom prst="roundRect">
          <a:avLst/>
        </a:prstGeom>
        <a:solidFill>
          <a:schemeClr val="accent1">
            <a:hueOff val="0"/>
            <a:satOff val="0"/>
            <a:lumOff val="0"/>
            <a:alphaOff val="0"/>
          </a:schemeClr>
        </a:solidFill>
        <a:ln w="254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read_glatos_receivers</a:t>
          </a:r>
        </a:p>
      </dsp:txBody>
      <dsp:txXfrm>
        <a:off x="91510" y="1922340"/>
        <a:ext cx="2690688" cy="1619600"/>
      </dsp:txXfrm>
    </dsp:sp>
    <dsp:sp modelId="{FC473CE8-ECD4-4D20-A4AF-B2B9B0BEB12F}">
      <dsp:nvSpPr>
        <dsp:cNvPr id="0" name=""/>
        <dsp:cNvSpPr/>
      </dsp:nvSpPr>
      <dsp:spPr>
        <a:xfrm rot="5400000">
          <a:off x="4732775" y="2104132"/>
          <a:ext cx="1379632" cy="5099949"/>
        </a:xfrm>
        <a:prstGeom prst="round2SameRect">
          <a:avLst/>
        </a:prstGeom>
        <a:solidFill>
          <a:schemeClr val="accent1">
            <a:alpha val="90000"/>
            <a:tint val="40000"/>
            <a:hueOff val="0"/>
            <a:satOff val="0"/>
            <a:lumOff val="0"/>
            <a:alphaOff val="0"/>
          </a:schemeClr>
        </a:solidFill>
        <a:ln w="254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55625">
            <a:lnSpc>
              <a:spcPct val="90000"/>
            </a:lnSpc>
            <a:spcBef>
              <a:spcPct val="0"/>
            </a:spcBef>
            <a:spcAft>
              <a:spcPct val="15000"/>
            </a:spcAft>
            <a:buChar char="•"/>
          </a:pPr>
          <a:r>
            <a:rPr lang="en-US" sz="1250" b="1" kern="1200" dirty="0">
              <a:latin typeface="Arial" panose="020B0604020202020204" pitchFamily="34" charset="0"/>
              <a:ea typeface="Arial" charset="0"/>
              <a:cs typeface="Arial" panose="020B0604020202020204" pitchFamily="34" charset="0"/>
            </a:rPr>
            <a:t>Input</a:t>
          </a:r>
          <a:r>
            <a:rPr lang="en-US" sz="1250" kern="1200" dirty="0">
              <a:latin typeface="Arial" panose="020B0604020202020204" pitchFamily="34" charset="0"/>
              <a:ea typeface="Arial" charset="0"/>
              <a:cs typeface="Arial" panose="020B0604020202020204" pitchFamily="34" charset="0"/>
            </a:rPr>
            <a:t>: </a:t>
          </a:r>
          <a:r>
            <a:rPr lang="en-US" sz="1250" kern="1200" dirty="0">
              <a:latin typeface="Arial" panose="020B0604020202020204" pitchFamily="34" charset="0"/>
              <a:cs typeface="Arial" panose="020B0604020202020204" pitchFamily="34" charset="0"/>
            </a:rPr>
            <a:t>standard GLATOS project workbook (*.xlsm file). </a:t>
          </a:r>
          <a:endParaRPr lang="en-US" sz="1250" kern="1200" dirty="0"/>
        </a:p>
        <a:p>
          <a:pPr marL="114300" lvl="1" indent="-114300" algn="l" defTabSz="555625">
            <a:lnSpc>
              <a:spcPct val="90000"/>
            </a:lnSpc>
            <a:spcBef>
              <a:spcPct val="0"/>
            </a:spcBef>
            <a:spcAft>
              <a:spcPct val="15000"/>
            </a:spcAft>
            <a:buChar char="•"/>
          </a:pPr>
          <a:r>
            <a:rPr lang="en-US" sz="1250" b="1" kern="1200" dirty="0">
              <a:latin typeface="Arial" panose="020B0604020202020204" pitchFamily="34" charset="0"/>
              <a:cs typeface="Arial" panose="020B0604020202020204" pitchFamily="34" charset="0"/>
            </a:rPr>
            <a:t>Process</a:t>
          </a:r>
          <a:r>
            <a:rPr lang="en-US" sz="1250" kern="1200" dirty="0">
              <a:latin typeface="Arial" panose="020B0604020202020204" pitchFamily="34" charset="0"/>
              <a:cs typeface="Arial" panose="020B0604020202020204" pitchFamily="34" charset="0"/>
            </a:rPr>
            <a:t>: Combines “Deployment” and “Recovery” worksheets, converts timestamps to </a:t>
          </a:r>
          <a:r>
            <a:rPr lang="en-US" sz="1250" i="1" kern="1200" dirty="0">
              <a:latin typeface="Arial" charset="0"/>
              <a:ea typeface="Arial" charset="0"/>
              <a:cs typeface="Arial" charset="0"/>
            </a:rPr>
            <a:t>“POSIXct</a:t>
          </a:r>
          <a:r>
            <a:rPr lang="en-US" sz="1250" kern="1200" dirty="0">
              <a:latin typeface="Arial" charset="0"/>
              <a:ea typeface="Arial" charset="0"/>
              <a:cs typeface="Arial" charset="0"/>
            </a:rPr>
            <a:t>” </a:t>
          </a:r>
          <a:endParaRPr lang="en-US" sz="1250" kern="1200" dirty="0"/>
        </a:p>
        <a:p>
          <a:pPr marL="114300" lvl="1" indent="-114300" algn="l" defTabSz="555625">
            <a:lnSpc>
              <a:spcPct val="90000"/>
            </a:lnSpc>
            <a:spcBef>
              <a:spcPct val="0"/>
            </a:spcBef>
            <a:spcAft>
              <a:spcPct val="15000"/>
            </a:spcAft>
            <a:buChar char="•"/>
          </a:pPr>
          <a:r>
            <a:rPr lang="en-US" sz="1250" b="1" kern="1200" dirty="0">
              <a:latin typeface="Arial" panose="020B0604020202020204" pitchFamily="34" charset="0"/>
              <a:ea typeface="Arial" charset="0"/>
              <a:cs typeface="Arial" panose="020B0604020202020204" pitchFamily="34" charset="0"/>
            </a:rPr>
            <a:t>Output</a:t>
          </a:r>
          <a:r>
            <a:rPr lang="en-US" sz="1250" b="0" kern="1200" dirty="0">
              <a:latin typeface="Arial" panose="020B0604020202020204" pitchFamily="34" charset="0"/>
              <a:ea typeface="Arial" charset="0"/>
              <a:cs typeface="Arial" panose="020B0604020202020204" pitchFamily="34" charset="0"/>
            </a:rPr>
            <a:t>:</a:t>
          </a:r>
          <a:r>
            <a:rPr lang="en-US" sz="1250" b="1" kern="1200" dirty="0">
              <a:latin typeface="Arial" panose="020B0604020202020204" pitchFamily="34" charset="0"/>
              <a:ea typeface="Arial" charset="0"/>
              <a:cs typeface="Arial" panose="020B0604020202020204" pitchFamily="34" charset="0"/>
            </a:rPr>
            <a:t> </a:t>
          </a:r>
          <a:r>
            <a:rPr lang="en-US" sz="1250" b="0" i="0" kern="1200" dirty="0">
              <a:latin typeface="Arial" panose="020B0604020202020204" pitchFamily="34" charset="0"/>
              <a:ea typeface="Arial" charset="0"/>
              <a:cs typeface="Arial" panose="020B0604020202020204" pitchFamily="34" charset="0"/>
            </a:rPr>
            <a:t>l</a:t>
          </a:r>
          <a:r>
            <a:rPr lang="en-US" sz="1250" b="0" i="0" kern="1200" dirty="0">
              <a:latin typeface="Arial" panose="020B0604020202020204" pitchFamily="34" charset="0"/>
              <a:cs typeface="Arial" panose="020B0604020202020204" pitchFamily="34" charset="0"/>
            </a:rPr>
            <a:t>ist of class “glatos_workbook” with three elements: 1) “metadata” (project metadata), 2) “animals” (tagging metadata), and 3) “receivers” (combined deployment and recovery data).</a:t>
          </a:r>
          <a:endParaRPr lang="en-US" sz="1250" b="0" i="0" kern="1200" dirty="0"/>
        </a:p>
      </dsp:txBody>
      <dsp:txXfrm rot="-5400000">
        <a:off x="2872617" y="4031638"/>
        <a:ext cx="5032601" cy="1244936"/>
      </dsp:txXfrm>
    </dsp:sp>
    <dsp:sp modelId="{131F7A31-B607-494C-9B97-03D7B2D99C44}">
      <dsp:nvSpPr>
        <dsp:cNvPr id="0" name=""/>
        <dsp:cNvSpPr/>
      </dsp:nvSpPr>
      <dsp:spPr>
        <a:xfrm>
          <a:off x="3894" y="3739704"/>
          <a:ext cx="2868721" cy="1828806"/>
        </a:xfrm>
        <a:prstGeom prst="roundRect">
          <a:avLst/>
        </a:prstGeom>
        <a:solidFill>
          <a:schemeClr val="accent1">
            <a:hueOff val="0"/>
            <a:satOff val="0"/>
            <a:lumOff val="0"/>
            <a:alphaOff val="0"/>
          </a:schemeClr>
        </a:solidFill>
        <a:ln w="254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read_glatos_workbook</a:t>
          </a:r>
        </a:p>
      </dsp:txBody>
      <dsp:txXfrm>
        <a:off x="93169" y="3828979"/>
        <a:ext cx="2690171" cy="165025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A5EE52-D468-184B-AB36-457090437C6B}" type="datetimeFigureOut">
              <a:rPr lang="en-US" smtClean="0"/>
              <a:t>2020-02-26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202800-1240-454F-8913-438FB8BB15C9}" type="slidenum">
              <a:rPr lang="en-US" smtClean="0"/>
              <a:t>‹#›</a:t>
            </a:fld>
            <a:endParaRPr lang="en-US" dirty="0"/>
          </a:p>
        </p:txBody>
      </p:sp>
    </p:spTree>
    <p:extLst>
      <p:ext uri="{BB962C8B-B14F-4D97-AF65-F5344CB8AC3E}">
        <p14:creationId xmlns:p14="http://schemas.microsoft.com/office/powerpoint/2010/main" val="1426231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202800-1240-454F-8913-438FB8BB15C9}" type="slidenum">
              <a:rPr lang="en-US" smtClean="0"/>
              <a:t>3</a:t>
            </a:fld>
            <a:endParaRPr lang="en-US" dirty="0"/>
          </a:p>
        </p:txBody>
      </p:sp>
    </p:spTree>
    <p:extLst>
      <p:ext uri="{BB962C8B-B14F-4D97-AF65-F5344CB8AC3E}">
        <p14:creationId xmlns:p14="http://schemas.microsoft.com/office/powerpoint/2010/main" val="4079124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202800-1240-454F-8913-438FB8BB15C9}" type="slidenum">
              <a:rPr lang="en-US" smtClean="0"/>
              <a:t>4</a:t>
            </a:fld>
            <a:endParaRPr lang="en-US" dirty="0"/>
          </a:p>
        </p:txBody>
      </p:sp>
    </p:spTree>
    <p:extLst>
      <p:ext uri="{BB962C8B-B14F-4D97-AF65-F5344CB8AC3E}">
        <p14:creationId xmlns:p14="http://schemas.microsoft.com/office/powerpoint/2010/main" val="42781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202800-1240-454F-8913-438FB8BB15C9}" type="slidenum">
              <a:rPr lang="en-US" smtClean="0"/>
              <a:t>5</a:t>
            </a:fld>
            <a:endParaRPr lang="en-US" dirty="0"/>
          </a:p>
        </p:txBody>
      </p:sp>
    </p:spTree>
    <p:extLst>
      <p:ext uri="{BB962C8B-B14F-4D97-AF65-F5344CB8AC3E}">
        <p14:creationId xmlns:p14="http://schemas.microsoft.com/office/powerpoint/2010/main" val="2053550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202800-1240-454F-8913-438FB8BB15C9}" type="slidenum">
              <a:rPr lang="en-US" smtClean="0"/>
              <a:t>7</a:t>
            </a:fld>
            <a:endParaRPr lang="en-US" dirty="0"/>
          </a:p>
        </p:txBody>
      </p:sp>
    </p:spTree>
    <p:extLst>
      <p:ext uri="{BB962C8B-B14F-4D97-AF65-F5344CB8AC3E}">
        <p14:creationId xmlns:p14="http://schemas.microsoft.com/office/powerpoint/2010/main" val="1523216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the first bullet point, should probably add “on the same receiver” to the end of the statement. [ASIDE: It just occurred to me that current min_lag function is applied on a receiver by receiver basis, but perhaps it should work at the level of “station”, as it is conceivable that detections occurring around the time when receivers are swapped out could be flagged as potentially false because they would occur on different receivers (even though the detections are from the same location)?. Maybe this would be such a rare occurrence that it’s not worth incorporating into the calculation. Worth at least bringing it up with Holbrook I think].</a:t>
            </a:r>
          </a:p>
          <a:p>
            <a:endParaRPr lang="en-US" baseline="0" dirty="0"/>
          </a:p>
          <a:p>
            <a:r>
              <a:rPr lang="en-US" baseline="0" dirty="0"/>
              <a:t>I’d be prepared for the question why 30 times the nominal delay is recommended. </a:t>
            </a:r>
            <a:endParaRPr lang="en-US" dirty="0"/>
          </a:p>
        </p:txBody>
      </p:sp>
      <p:sp>
        <p:nvSpPr>
          <p:cNvPr id="4" name="Slide Number Placeholder 3"/>
          <p:cNvSpPr>
            <a:spLocks noGrp="1"/>
          </p:cNvSpPr>
          <p:nvPr>
            <p:ph type="sldNum" sz="quarter" idx="5"/>
          </p:nvPr>
        </p:nvSpPr>
        <p:spPr/>
        <p:txBody>
          <a:bodyPr/>
          <a:lstStyle/>
          <a:p>
            <a:fld id="{D0202800-1240-454F-8913-438FB8BB15C9}" type="slidenum">
              <a:rPr lang="en-US" smtClean="0"/>
              <a:t>14</a:t>
            </a:fld>
            <a:endParaRPr lang="en-US" dirty="0"/>
          </a:p>
        </p:txBody>
      </p:sp>
    </p:spTree>
    <p:extLst>
      <p:ext uri="{BB962C8B-B14F-4D97-AF65-F5344CB8AC3E}">
        <p14:creationId xmlns:p14="http://schemas.microsoft.com/office/powerpoint/2010/main" val="1271717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02800-1240-454F-8913-438FB8BB15C9}" type="slidenum">
              <a:rPr lang="en-US" smtClean="0"/>
              <a:t>19</a:t>
            </a:fld>
            <a:endParaRPr lang="en-US" dirty="0"/>
          </a:p>
        </p:txBody>
      </p:sp>
    </p:spTree>
    <p:extLst>
      <p:ext uri="{BB962C8B-B14F-4D97-AF65-F5344CB8AC3E}">
        <p14:creationId xmlns:p14="http://schemas.microsoft.com/office/powerpoint/2010/main" val="1148877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02800-1240-454F-8913-438FB8BB15C9}" type="slidenum">
              <a:rPr lang="en-US" smtClean="0"/>
              <a:t>20</a:t>
            </a:fld>
            <a:endParaRPr lang="en-US" dirty="0"/>
          </a:p>
        </p:txBody>
      </p:sp>
    </p:spTree>
    <p:extLst>
      <p:ext uri="{BB962C8B-B14F-4D97-AF65-F5344CB8AC3E}">
        <p14:creationId xmlns:p14="http://schemas.microsoft.com/office/powerpoint/2010/main" val="848765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202800-1240-454F-8913-438FB8BB15C9}" type="slidenum">
              <a:rPr lang="en-US" smtClean="0"/>
              <a:t>25</a:t>
            </a:fld>
            <a:endParaRPr lang="en-US" dirty="0"/>
          </a:p>
        </p:txBody>
      </p:sp>
    </p:spTree>
    <p:extLst>
      <p:ext uri="{BB962C8B-B14F-4D97-AF65-F5344CB8AC3E}">
        <p14:creationId xmlns:p14="http://schemas.microsoft.com/office/powerpoint/2010/main" val="569455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202800-1240-454F-8913-438FB8BB15C9}" type="slidenum">
              <a:rPr lang="en-US" smtClean="0"/>
              <a:t>26</a:t>
            </a:fld>
            <a:endParaRPr lang="en-US" dirty="0"/>
          </a:p>
        </p:txBody>
      </p:sp>
    </p:spTree>
    <p:extLst>
      <p:ext uri="{BB962C8B-B14F-4D97-AF65-F5344CB8AC3E}">
        <p14:creationId xmlns:p14="http://schemas.microsoft.com/office/powerpoint/2010/main" val="821359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D81D9C-4DE5-564F-8017-D4F4CD519C64}" type="datetimeFigureOut">
              <a:rPr lang="en-US" smtClean="0"/>
              <a:t>2020-02-26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522388-362C-0F47-ABAB-D9592D2C0D16}"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D81D9C-4DE5-564F-8017-D4F4CD519C64}" type="datetimeFigureOut">
              <a:rPr lang="en-US" smtClean="0"/>
              <a:t>2020-02-26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522388-362C-0F47-ABAB-D9592D2C0D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D81D9C-4DE5-564F-8017-D4F4CD519C64}" type="datetimeFigureOut">
              <a:rPr lang="en-US" smtClean="0"/>
              <a:t>2020-02-26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522388-362C-0F47-ABAB-D9592D2C0D16}"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D81D9C-4DE5-564F-8017-D4F4CD519C64}" type="datetimeFigureOut">
              <a:rPr lang="en-US" smtClean="0"/>
              <a:t>2020-02-26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522388-362C-0F47-ABAB-D9592D2C0D16}"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D81D9C-4DE5-564F-8017-D4F4CD519C64}" type="datetimeFigureOut">
              <a:rPr lang="en-US" smtClean="0"/>
              <a:t>2020-02-26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522388-362C-0F47-ABAB-D9592D2C0D16}"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D81D9C-4DE5-564F-8017-D4F4CD519C64}" type="datetimeFigureOut">
              <a:rPr lang="en-US" smtClean="0"/>
              <a:t>2020-02-26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522388-362C-0F47-ABAB-D9592D2C0D16}"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D81D9C-4DE5-564F-8017-D4F4CD519C64}" type="datetimeFigureOut">
              <a:rPr lang="en-US" smtClean="0"/>
              <a:t>2020-02-26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522388-362C-0F47-ABAB-D9592D2C0D16}"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D81D9C-4DE5-564F-8017-D4F4CD519C64}" type="datetimeFigureOut">
              <a:rPr lang="en-US" smtClean="0"/>
              <a:t>2020-02-26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522388-362C-0F47-ABAB-D9592D2C0D16}"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D81D9C-4DE5-564F-8017-D4F4CD519C64}" type="datetimeFigureOut">
              <a:rPr lang="en-US" smtClean="0"/>
              <a:t>2020-02-26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522388-362C-0F47-ABAB-D9592D2C0D1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D81D9C-4DE5-564F-8017-D4F4CD519C64}" type="datetimeFigureOut">
              <a:rPr lang="en-US" smtClean="0"/>
              <a:t>2020-02-26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522388-362C-0F47-ABAB-D9592D2C0D16}"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D81D9C-4DE5-564F-8017-D4F4CD519C64}" type="datetimeFigureOut">
              <a:rPr lang="en-US" smtClean="0"/>
              <a:t>2020-02-26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522388-362C-0F47-ABAB-D9592D2C0D16}"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D81D9C-4DE5-564F-8017-D4F4CD519C64}" type="datetimeFigureOut">
              <a:rPr lang="en-US" smtClean="0"/>
              <a:t>2020-02-26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22388-362C-0F47-ABAB-D9592D2C0D16}" type="slidenum">
              <a:rPr lang="en-US" smtClean="0"/>
              <a:t>‹#›</a:t>
            </a:fld>
            <a:endParaRPr lang="en-US" dirty="0"/>
          </a:p>
        </p:txBody>
      </p:sp>
    </p:spTree>
    <p:extLst>
      <p:ext uri="{BB962C8B-B14F-4D97-AF65-F5344CB8AC3E}">
        <p14:creationId xmlns:p14="http://schemas.microsoft.com/office/powerpoint/2010/main" val="1007047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vemco.com/pdf/false_detections.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glatosfish@gmail.com"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6.jpeg"/><Relationship Id="rId1" Type="http://schemas.openxmlformats.org/officeDocument/2006/relationships/slideLayout" Target="../slideLayouts/slideLayout1.xml"/><Relationship Id="rId5" Type="http://schemas.microsoft.com/office/2007/relationships/hdphoto" Target="../media/hdphoto12.wdp"/><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8.png"/><Relationship Id="rId1" Type="http://schemas.openxmlformats.org/officeDocument/2006/relationships/slideLayout" Target="../slideLayouts/slideLayout1.xml"/><Relationship Id="rId5" Type="http://schemas.microsoft.com/office/2007/relationships/hdphoto" Target="../media/hdphoto14.wdp"/><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0.png"/><Relationship Id="rId1" Type="http://schemas.openxmlformats.org/officeDocument/2006/relationships/slideLayout" Target="../slideLayouts/slideLayout1.xml"/><Relationship Id="rId5" Type="http://schemas.microsoft.com/office/2007/relationships/hdphoto" Target="../media/hdphoto16.wdp"/><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18.wdp"/></Relationships>
</file>

<file path=ppt/slides/_rels/slide27.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microsoft.com/office/2007/relationships/hdphoto" Target="../media/hdphoto22.wdp"/><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microsoft.com/office/2007/relationships/hdphoto" Target="../media/hdphoto23.wdp"/><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microsoft.com/office/2007/relationships/hdphoto" Target="../media/hdphoto24.wdp"/><Relationship Id="rId2" Type="http://schemas.openxmlformats.org/officeDocument/2006/relationships/image" Target="../media/image32.jpe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4" Type="http://schemas.microsoft.com/office/2007/relationships/hdphoto" Target="../media/hdphoto25.wdp"/></Relationships>
</file>

<file path=ppt/slides/_rels/slide37.xml.rels><?xml version="1.0" encoding="UTF-8" standalone="yes"?>
<Relationships xmlns="http://schemas.openxmlformats.org/package/2006/relationships"><Relationship Id="rId3" Type="http://schemas.microsoft.com/office/2007/relationships/hdphoto" Target="../media/hdphoto26.wdp"/><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microsoft.com/office/2007/relationships/hdphoto" Target="../media/hdphoto27.wdp"/><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microsoft.com/office/2007/relationships/hdphoto" Target="../media/hdphoto28.wdp"/><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microsoft.com/office/2007/relationships/hdphoto" Target="../media/hdphoto29.wdp"/><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41.emf"/></Relationships>
</file>

<file path=ppt/slides/_rels/slide42.xml.rels><?xml version="1.0" encoding="UTF-8" standalone="yes"?>
<Relationships xmlns="http://schemas.openxmlformats.org/package/2006/relationships"><Relationship Id="rId3" Type="http://schemas.microsoft.com/office/2007/relationships/hdphoto" Target="../media/hdphoto30.wdp"/><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microsoft.com/office/2007/relationships/hdphoto" Target="../media/hdphoto28.wdp"/><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microsoft.com/office/2007/relationships/hdphoto" Target="../media/hdphoto31.wdp"/><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 Id="rId4" Type="http://schemas.microsoft.com/office/2007/relationships/hdphoto" Target="../media/hdphoto32.wdp"/></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499DFF-8342-48A7-BD39-B33684AC78F9}"/>
              </a:ext>
            </a:extLst>
          </p:cNvPr>
          <p:cNvSpPr/>
          <p:nvPr/>
        </p:nvSpPr>
        <p:spPr>
          <a:xfrm>
            <a:off x="258796" y="307267"/>
            <a:ext cx="8617789" cy="1200329"/>
          </a:xfrm>
          <a:prstGeom prst="rect">
            <a:avLst/>
          </a:prstGeom>
        </p:spPr>
        <p:txBody>
          <a:bodyPr wrap="square">
            <a:spAutoFit/>
          </a:bodyPr>
          <a:lstStyle/>
          <a:p>
            <a:pPr algn="ctr"/>
            <a:r>
              <a:rPr lang="en-US" sz="3600" b="1" dirty="0">
                <a:latin typeface="Arial" charset="0"/>
                <a:ea typeface="Arial" charset="0"/>
                <a:cs typeface="Arial" charset="0"/>
              </a:rPr>
              <a:t>Loading GLATOS Data into R and Filtering False Positive Detections</a:t>
            </a:r>
          </a:p>
        </p:txBody>
      </p:sp>
      <p:sp>
        <p:nvSpPr>
          <p:cNvPr id="6" name="Content Placeholder 5">
            <a:extLst>
              <a:ext uri="{FF2B5EF4-FFF2-40B4-BE49-F238E27FC236}">
                <a16:creationId xmlns:a16="http://schemas.microsoft.com/office/drawing/2014/main" id="{605355C3-A3B6-4DB4-A164-3816565A6842}"/>
              </a:ext>
            </a:extLst>
          </p:cNvPr>
          <p:cNvSpPr>
            <a:spLocks noGrp="1"/>
          </p:cNvSpPr>
          <p:nvPr>
            <p:ph idx="1"/>
          </p:nvPr>
        </p:nvSpPr>
        <p:spPr>
          <a:xfrm>
            <a:off x="628650" y="1733489"/>
            <a:ext cx="7886700" cy="4351338"/>
          </a:xfrm>
        </p:spPr>
        <p:txBody>
          <a:bodyPr>
            <a:noAutofit/>
          </a:bodyPr>
          <a:lstStyle/>
          <a:p>
            <a:pPr marL="914400" lvl="1" indent="-457200">
              <a:buFont typeface="+mj-lt"/>
              <a:buAutoNum type="arabicPeriod"/>
            </a:pPr>
            <a:r>
              <a:rPr lang="en-US" sz="1800" dirty="0">
                <a:latin typeface="Arial" panose="020B0604020202020204" pitchFamily="34" charset="0"/>
                <a:cs typeface="Arial" panose="020B0604020202020204" pitchFamily="34" charset="0"/>
              </a:rPr>
              <a:t>Review GLATOS data portal</a:t>
            </a:r>
          </a:p>
          <a:p>
            <a:pPr marL="1371600" lvl="2" indent="-457200">
              <a:buFont typeface="+mj-lt"/>
              <a:buAutoNum type="arabicPeriod"/>
            </a:pPr>
            <a:r>
              <a:rPr lang="en-US" sz="1800" dirty="0">
                <a:latin typeface="Arial" panose="020B0604020202020204" pitchFamily="34" charset="0"/>
                <a:cs typeface="Arial" panose="020B0604020202020204" pitchFamily="34" charset="0"/>
              </a:rPr>
              <a:t>Logging into the data portal</a:t>
            </a:r>
          </a:p>
          <a:p>
            <a:pPr marL="1371600" lvl="2" indent="-457200">
              <a:buFont typeface="+mj-lt"/>
              <a:buAutoNum type="arabicPeriod"/>
            </a:pPr>
            <a:r>
              <a:rPr lang="en-US" sz="1800" dirty="0">
                <a:latin typeface="Arial" panose="020B0604020202020204" pitchFamily="34" charset="0"/>
                <a:cs typeface="Arial" panose="020B0604020202020204" pitchFamily="34" charset="0"/>
              </a:rPr>
              <a:t>Brief overview of tools and services available in the data portal</a:t>
            </a:r>
          </a:p>
          <a:p>
            <a:pPr marL="1371600" lvl="2" indent="-457200">
              <a:buFont typeface="+mj-lt"/>
              <a:buAutoNum type="arabicPeriod"/>
            </a:pPr>
            <a:r>
              <a:rPr lang="en-US" sz="1800" dirty="0">
                <a:latin typeface="Arial" panose="020B0604020202020204" pitchFamily="34" charset="0"/>
                <a:cs typeface="Arial" panose="020B0604020202020204" pitchFamily="34" charset="0"/>
              </a:rPr>
              <a:t>Retrieving data from the GLATOS data portal</a:t>
            </a:r>
          </a:p>
          <a:p>
            <a:pPr marL="1371600" lvl="2" indent="-457200">
              <a:buFont typeface="+mj-lt"/>
              <a:buAutoNum type="arabicPeriod"/>
            </a:pPr>
            <a:endParaRPr lang="en-US" sz="1800" dirty="0">
              <a:latin typeface="Arial" panose="020B0604020202020204" pitchFamily="34" charset="0"/>
              <a:cs typeface="Arial" panose="020B0604020202020204" pitchFamily="34" charset="0"/>
            </a:endParaRPr>
          </a:p>
          <a:p>
            <a:pPr marL="914400" lvl="1" indent="-457200">
              <a:buFont typeface="+mj-lt"/>
              <a:buAutoNum type="arabicPeriod"/>
            </a:pPr>
            <a:r>
              <a:rPr lang="en-US" sz="1800" dirty="0">
                <a:latin typeface="Arial" panose="020B0604020202020204" pitchFamily="34" charset="0"/>
                <a:cs typeface="Arial" panose="020B0604020202020204" pitchFamily="34" charset="0"/>
              </a:rPr>
              <a:t>Load data from the GLATOS export into R</a:t>
            </a:r>
          </a:p>
          <a:p>
            <a:pPr marL="1371600" lvl="2" indent="-457200">
              <a:buFont typeface="+mj-lt"/>
              <a:buAutoNum type="arabicPeriod"/>
            </a:pPr>
            <a:r>
              <a:rPr lang="en-US" sz="1800" b="1" i="1" dirty="0">
                <a:latin typeface="Arial" panose="020B0604020202020204" pitchFamily="34" charset="0"/>
                <a:cs typeface="Arial" panose="020B0604020202020204" pitchFamily="34" charset="0"/>
              </a:rPr>
              <a:t>read_glatos_detections</a:t>
            </a:r>
          </a:p>
          <a:p>
            <a:pPr marL="1371600" lvl="2" indent="-457200">
              <a:buFont typeface="+mj-lt"/>
              <a:buAutoNum type="arabicPeriod"/>
            </a:pPr>
            <a:r>
              <a:rPr lang="en-US" sz="1800" b="1" i="1" dirty="0">
                <a:latin typeface="Arial" panose="020B0604020202020204" pitchFamily="34" charset="0"/>
                <a:cs typeface="Arial" panose="020B0604020202020204" pitchFamily="34" charset="0"/>
              </a:rPr>
              <a:t>read_glatos_receivers</a:t>
            </a:r>
          </a:p>
          <a:p>
            <a:pPr marL="1371600" lvl="2" indent="-457200">
              <a:buFont typeface="+mj-lt"/>
              <a:buAutoNum type="arabicPeriod"/>
            </a:pPr>
            <a:r>
              <a:rPr lang="en-US" sz="1800" b="1" i="1" dirty="0">
                <a:latin typeface="Arial" panose="020B0604020202020204" pitchFamily="34" charset="0"/>
                <a:cs typeface="Arial" panose="020B0604020202020204" pitchFamily="34" charset="0"/>
              </a:rPr>
              <a:t>read_glatos_workbook</a:t>
            </a:r>
          </a:p>
          <a:p>
            <a:pPr marL="914400" lvl="2" indent="0">
              <a:buNone/>
            </a:pPr>
            <a:endParaRPr lang="en-US" sz="1800" dirty="0">
              <a:latin typeface="Arial" panose="020B0604020202020204" pitchFamily="34" charset="0"/>
              <a:cs typeface="Arial" panose="020B0604020202020204" pitchFamily="34" charset="0"/>
            </a:endParaRPr>
          </a:p>
          <a:p>
            <a:pPr marL="914400" lvl="1" indent="-457200">
              <a:buFont typeface="+mj-lt"/>
              <a:buAutoNum type="arabicPeriod"/>
            </a:pPr>
            <a:r>
              <a:rPr lang="en-US" sz="1800" dirty="0">
                <a:latin typeface="Arial" panose="020B0604020202020204" pitchFamily="34" charset="0"/>
                <a:cs typeface="Arial" panose="020B0604020202020204" pitchFamily="34" charset="0"/>
              </a:rPr>
              <a:t>Filter the resulting detections data frame using the </a:t>
            </a:r>
            <a:r>
              <a:rPr lang="en-US" sz="1800" b="1" i="1" dirty="0">
                <a:latin typeface="Arial" panose="020B0604020202020204" pitchFamily="34" charset="0"/>
                <a:cs typeface="Arial" panose="020B0604020202020204" pitchFamily="34" charset="0"/>
              </a:rPr>
              <a:t>false_detection </a:t>
            </a:r>
            <a:r>
              <a:rPr lang="en-US" sz="1800" dirty="0">
                <a:latin typeface="Arial" panose="020B0604020202020204" pitchFamily="34" charset="0"/>
                <a:cs typeface="Arial" panose="020B0604020202020204" pitchFamily="34" charset="0"/>
              </a:rPr>
              <a:t>filter function </a:t>
            </a:r>
          </a:p>
        </p:txBody>
      </p:sp>
    </p:spTree>
    <p:extLst>
      <p:ext uri="{BB962C8B-B14F-4D97-AF65-F5344CB8AC3E}">
        <p14:creationId xmlns:p14="http://schemas.microsoft.com/office/powerpoint/2010/main" val="1617586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28446" y="68465"/>
            <a:ext cx="764953" cy="369332"/>
          </a:xfrm>
          <a:prstGeom prst="rect">
            <a:avLst/>
          </a:prstGeom>
          <a:noFill/>
        </p:spPr>
        <p:txBody>
          <a:bodyPr wrap="none" rtlCol="0">
            <a:spAutoFit/>
          </a:bodyPr>
          <a:lstStyle/>
          <a:p>
            <a:r>
              <a:rPr lang="en-US" dirty="0"/>
              <a:t>pg: 62</a:t>
            </a:r>
          </a:p>
        </p:txBody>
      </p:sp>
      <p:pic>
        <p:nvPicPr>
          <p:cNvPr id="3" name="Picture 2">
            <a:extLst>
              <a:ext uri="{FF2B5EF4-FFF2-40B4-BE49-F238E27FC236}">
                <a16:creationId xmlns:a16="http://schemas.microsoft.com/office/drawing/2014/main" id="{F5F44881-661C-43F8-B4F3-76A0F701D2F5}"/>
              </a:ext>
            </a:extLst>
          </p:cNvPr>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508754" y="1757647"/>
            <a:ext cx="8202168" cy="4839458"/>
          </a:xfrm>
          <a:prstGeom prst="rect">
            <a:avLst/>
          </a:prstGeom>
          <a:noFill/>
          <a:ln>
            <a:solidFill>
              <a:schemeClr val="tx1"/>
            </a:solidFill>
          </a:ln>
        </p:spPr>
      </p:pic>
      <p:sp>
        <p:nvSpPr>
          <p:cNvPr id="6" name="Rectangle 5">
            <a:extLst>
              <a:ext uri="{FF2B5EF4-FFF2-40B4-BE49-F238E27FC236}">
                <a16:creationId xmlns:a16="http://schemas.microsoft.com/office/drawing/2014/main" id="{343BEC85-64AE-45CC-A7E6-84C83CB3A6B9}"/>
              </a:ext>
            </a:extLst>
          </p:cNvPr>
          <p:cNvSpPr/>
          <p:nvPr/>
        </p:nvSpPr>
        <p:spPr>
          <a:xfrm>
            <a:off x="258796" y="307267"/>
            <a:ext cx="8617789" cy="646331"/>
          </a:xfrm>
          <a:prstGeom prst="rect">
            <a:avLst/>
          </a:prstGeom>
        </p:spPr>
        <p:txBody>
          <a:bodyPr wrap="square">
            <a:spAutoFit/>
          </a:bodyPr>
          <a:lstStyle/>
          <a:p>
            <a:pPr algn="ctr"/>
            <a:r>
              <a:rPr lang="en-US" sz="3600" b="1" dirty="0">
                <a:latin typeface="Arial" charset="0"/>
                <a:ea typeface="Arial" charset="0"/>
                <a:cs typeface="Arial" charset="0"/>
              </a:rPr>
              <a:t>Load GLATOS Receiver Locations</a:t>
            </a:r>
          </a:p>
        </p:txBody>
      </p:sp>
      <p:sp>
        <p:nvSpPr>
          <p:cNvPr id="8" name="TextBox 7">
            <a:extLst>
              <a:ext uri="{FF2B5EF4-FFF2-40B4-BE49-F238E27FC236}">
                <a16:creationId xmlns:a16="http://schemas.microsoft.com/office/drawing/2014/main" id="{C48DD64E-B3D5-498F-910A-B35195AF2BDA}"/>
              </a:ext>
            </a:extLst>
          </p:cNvPr>
          <p:cNvSpPr txBox="1"/>
          <p:nvPr/>
        </p:nvSpPr>
        <p:spPr>
          <a:xfrm>
            <a:off x="2433131" y="1198485"/>
            <a:ext cx="4269118" cy="523220"/>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?read_glatos_receivers</a:t>
            </a:r>
          </a:p>
        </p:txBody>
      </p:sp>
    </p:spTree>
    <p:extLst>
      <p:ext uri="{BB962C8B-B14F-4D97-AF65-F5344CB8AC3E}">
        <p14:creationId xmlns:p14="http://schemas.microsoft.com/office/powerpoint/2010/main" val="552932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8796" y="307267"/>
            <a:ext cx="8617789" cy="646331"/>
          </a:xfrm>
          <a:prstGeom prst="rect">
            <a:avLst/>
          </a:prstGeom>
        </p:spPr>
        <p:txBody>
          <a:bodyPr wrap="square">
            <a:spAutoFit/>
          </a:bodyPr>
          <a:lstStyle/>
          <a:p>
            <a:pPr algn="ctr"/>
            <a:r>
              <a:rPr lang="en-US" sz="3600" b="1" dirty="0">
                <a:latin typeface="Arial" charset="0"/>
                <a:ea typeface="Arial" charset="0"/>
                <a:cs typeface="Arial" charset="0"/>
              </a:rPr>
              <a:t>Load GLATOS Receiver Locations</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69949" y="1517332"/>
            <a:ext cx="8617789" cy="4304236"/>
          </a:xfrm>
          <a:prstGeom prst="rect">
            <a:avLst/>
          </a:prstGeom>
          <a:ln w="25400">
            <a:solidFill>
              <a:schemeClr val="tx1"/>
            </a:solidFill>
          </a:ln>
        </p:spPr>
      </p:pic>
      <p:sp>
        <p:nvSpPr>
          <p:cNvPr id="5" name="TextBox 4"/>
          <p:cNvSpPr txBox="1"/>
          <p:nvPr/>
        </p:nvSpPr>
        <p:spPr>
          <a:xfrm>
            <a:off x="8328446" y="68465"/>
            <a:ext cx="764953" cy="369332"/>
          </a:xfrm>
          <a:prstGeom prst="rect">
            <a:avLst/>
          </a:prstGeom>
          <a:noFill/>
        </p:spPr>
        <p:txBody>
          <a:bodyPr wrap="none" rtlCol="0">
            <a:spAutoFit/>
          </a:bodyPr>
          <a:lstStyle/>
          <a:p>
            <a:r>
              <a:rPr lang="en-US" dirty="0"/>
              <a:t>pg: 64</a:t>
            </a:r>
          </a:p>
        </p:txBody>
      </p:sp>
    </p:spTree>
    <p:extLst>
      <p:ext uri="{BB962C8B-B14F-4D97-AF65-F5344CB8AC3E}">
        <p14:creationId xmlns:p14="http://schemas.microsoft.com/office/powerpoint/2010/main" val="936622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28446" y="68465"/>
            <a:ext cx="764953" cy="369332"/>
          </a:xfrm>
          <a:prstGeom prst="rect">
            <a:avLst/>
          </a:prstGeom>
          <a:noFill/>
        </p:spPr>
        <p:txBody>
          <a:bodyPr wrap="none" rtlCol="0">
            <a:spAutoFit/>
          </a:bodyPr>
          <a:lstStyle/>
          <a:p>
            <a:r>
              <a:rPr lang="en-US" dirty="0"/>
              <a:t>pg: 62</a:t>
            </a:r>
          </a:p>
        </p:txBody>
      </p:sp>
      <p:pic>
        <p:nvPicPr>
          <p:cNvPr id="4" name="Picture 3">
            <a:extLst>
              <a:ext uri="{FF2B5EF4-FFF2-40B4-BE49-F238E27FC236}">
                <a16:creationId xmlns:a16="http://schemas.microsoft.com/office/drawing/2014/main" id="{A26454F3-644E-41F7-B8C8-002BBEF1BD85}"/>
              </a:ext>
            </a:extLst>
          </p:cNvPr>
          <p:cNvPicPr>
            <a:picLocks noChangeAspect="1"/>
          </p:cNvPicPr>
          <p:nvPr/>
        </p:nvPicPr>
        <p:blipFill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colorTemperature colorTemp="11200"/>
                    </a14:imgEffect>
                  </a14:imgLayer>
                </a14:imgProps>
              </a:ext>
            </a:extLst>
          </a:blip>
          <a:srcRect b="3750"/>
          <a:stretch/>
        </p:blipFill>
        <p:spPr>
          <a:xfrm>
            <a:off x="403467" y="1537526"/>
            <a:ext cx="8328446" cy="5240181"/>
          </a:xfrm>
          <a:prstGeom prst="rect">
            <a:avLst/>
          </a:prstGeom>
          <a:ln>
            <a:solidFill>
              <a:schemeClr val="tx1"/>
            </a:solidFill>
          </a:ln>
        </p:spPr>
      </p:pic>
      <p:sp>
        <p:nvSpPr>
          <p:cNvPr id="6" name="Rectangle 5">
            <a:extLst>
              <a:ext uri="{FF2B5EF4-FFF2-40B4-BE49-F238E27FC236}">
                <a16:creationId xmlns:a16="http://schemas.microsoft.com/office/drawing/2014/main" id="{77FDEE03-D644-4E7C-AFFA-D58ACCFF0503}"/>
              </a:ext>
            </a:extLst>
          </p:cNvPr>
          <p:cNvSpPr/>
          <p:nvPr/>
        </p:nvSpPr>
        <p:spPr>
          <a:xfrm>
            <a:off x="258796" y="307267"/>
            <a:ext cx="8617789" cy="646331"/>
          </a:xfrm>
          <a:prstGeom prst="rect">
            <a:avLst/>
          </a:prstGeom>
        </p:spPr>
        <p:txBody>
          <a:bodyPr wrap="square">
            <a:spAutoFit/>
          </a:bodyPr>
          <a:lstStyle/>
          <a:p>
            <a:pPr algn="ctr"/>
            <a:r>
              <a:rPr lang="en-US" sz="3600" b="1" dirty="0">
                <a:latin typeface="Arial" charset="0"/>
                <a:ea typeface="Arial" charset="0"/>
                <a:cs typeface="Arial" charset="0"/>
              </a:rPr>
              <a:t>Load GLATOS Project Workbook</a:t>
            </a:r>
          </a:p>
        </p:txBody>
      </p:sp>
      <p:sp>
        <p:nvSpPr>
          <p:cNvPr id="8" name="TextBox 7">
            <a:extLst>
              <a:ext uri="{FF2B5EF4-FFF2-40B4-BE49-F238E27FC236}">
                <a16:creationId xmlns:a16="http://schemas.microsoft.com/office/drawing/2014/main" id="{592035A7-9593-433B-BA5C-47CB5D77FFA4}"/>
              </a:ext>
            </a:extLst>
          </p:cNvPr>
          <p:cNvSpPr txBox="1"/>
          <p:nvPr/>
        </p:nvSpPr>
        <p:spPr>
          <a:xfrm>
            <a:off x="2259211" y="974146"/>
            <a:ext cx="4386137" cy="523220"/>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?read_glatos_workbook</a:t>
            </a:r>
          </a:p>
        </p:txBody>
      </p:sp>
    </p:spTree>
    <p:extLst>
      <p:ext uri="{BB962C8B-B14F-4D97-AF65-F5344CB8AC3E}">
        <p14:creationId xmlns:p14="http://schemas.microsoft.com/office/powerpoint/2010/main" val="1498537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8796" y="307267"/>
            <a:ext cx="8617789" cy="646331"/>
          </a:xfrm>
          <a:prstGeom prst="rect">
            <a:avLst/>
          </a:prstGeom>
        </p:spPr>
        <p:txBody>
          <a:bodyPr wrap="square">
            <a:spAutoFit/>
          </a:bodyPr>
          <a:lstStyle/>
          <a:p>
            <a:pPr algn="ctr"/>
            <a:r>
              <a:rPr lang="en-US" sz="3600" b="1" dirty="0">
                <a:latin typeface="Arial" charset="0"/>
                <a:ea typeface="Arial" charset="0"/>
                <a:cs typeface="Arial" charset="0"/>
              </a:rPr>
              <a:t>Load GLATOS Project Workbook</a:t>
            </a: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56826" y="953598"/>
            <a:ext cx="8021728" cy="5726770"/>
          </a:xfrm>
          <a:prstGeom prst="rect">
            <a:avLst/>
          </a:prstGeom>
        </p:spPr>
      </p:pic>
      <p:sp>
        <p:nvSpPr>
          <p:cNvPr id="4" name="TextBox 3"/>
          <p:cNvSpPr txBox="1"/>
          <p:nvPr/>
        </p:nvSpPr>
        <p:spPr>
          <a:xfrm>
            <a:off x="8328446" y="68465"/>
            <a:ext cx="764953" cy="369332"/>
          </a:xfrm>
          <a:prstGeom prst="rect">
            <a:avLst/>
          </a:prstGeom>
          <a:noFill/>
        </p:spPr>
        <p:txBody>
          <a:bodyPr wrap="none" rtlCol="0">
            <a:spAutoFit/>
          </a:bodyPr>
          <a:lstStyle/>
          <a:p>
            <a:r>
              <a:rPr lang="en-US" dirty="0"/>
              <a:t>pg: 66</a:t>
            </a:r>
          </a:p>
        </p:txBody>
      </p:sp>
    </p:spTree>
    <p:extLst>
      <p:ext uri="{BB962C8B-B14F-4D97-AF65-F5344CB8AC3E}">
        <p14:creationId xmlns:p14="http://schemas.microsoft.com/office/powerpoint/2010/main" val="957441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8796" y="307267"/>
            <a:ext cx="8617789" cy="646331"/>
          </a:xfrm>
          <a:prstGeom prst="rect">
            <a:avLst/>
          </a:prstGeom>
        </p:spPr>
        <p:txBody>
          <a:bodyPr wrap="square">
            <a:spAutoFit/>
          </a:bodyPr>
          <a:lstStyle/>
          <a:p>
            <a:pPr algn="ctr"/>
            <a:r>
              <a:rPr lang="en-US" sz="3600" b="1" dirty="0">
                <a:latin typeface="Arial" charset="0"/>
                <a:ea typeface="Arial" charset="0"/>
                <a:cs typeface="Arial" charset="0"/>
              </a:rPr>
              <a:t>Filter Possible False Detections</a:t>
            </a:r>
          </a:p>
        </p:txBody>
      </p:sp>
      <p:sp>
        <p:nvSpPr>
          <p:cNvPr id="10" name="TextBox 9"/>
          <p:cNvSpPr txBox="1"/>
          <p:nvPr/>
        </p:nvSpPr>
        <p:spPr>
          <a:xfrm>
            <a:off x="8328446" y="68465"/>
            <a:ext cx="764953" cy="369332"/>
          </a:xfrm>
          <a:prstGeom prst="rect">
            <a:avLst/>
          </a:prstGeom>
          <a:noFill/>
        </p:spPr>
        <p:txBody>
          <a:bodyPr wrap="none" rtlCol="0">
            <a:spAutoFit/>
          </a:bodyPr>
          <a:lstStyle/>
          <a:p>
            <a:r>
              <a:rPr lang="en-US" dirty="0"/>
              <a:t>pg: 68</a:t>
            </a:r>
          </a:p>
        </p:txBody>
      </p:sp>
      <p:sp>
        <p:nvSpPr>
          <p:cNvPr id="15" name="Content Placeholder 14">
            <a:extLst>
              <a:ext uri="{FF2B5EF4-FFF2-40B4-BE49-F238E27FC236}">
                <a16:creationId xmlns:a16="http://schemas.microsoft.com/office/drawing/2014/main" id="{15169E67-21DB-4D63-8A9B-5F0D59E7D41B}"/>
              </a:ext>
            </a:extLst>
          </p:cNvPr>
          <p:cNvSpPr>
            <a:spLocks noGrp="1"/>
          </p:cNvSpPr>
          <p:nvPr>
            <p:ph idx="1"/>
          </p:nvPr>
        </p:nvSpPr>
        <p:spPr>
          <a:xfrm>
            <a:off x="628650" y="1503504"/>
            <a:ext cx="7886700" cy="4351338"/>
          </a:xfrm>
        </p:spPr>
        <p:txBody>
          <a:bodyPr>
            <a:noAutofit/>
          </a:bodyPr>
          <a:lstStyle/>
          <a:p>
            <a:r>
              <a:rPr lang="en-US" sz="1900" dirty="0">
                <a:latin typeface="Arial" panose="020B0604020202020204" pitchFamily="34" charset="0"/>
                <a:cs typeface="Arial" panose="020B0604020202020204" pitchFamily="34" charset="0"/>
              </a:rPr>
              <a:t>“</a:t>
            </a:r>
            <a:r>
              <a:rPr lang="en-US" sz="1900" b="1" i="1" dirty="0">
                <a:latin typeface="Arial" panose="020B0604020202020204" pitchFamily="34" charset="0"/>
                <a:cs typeface="Arial" panose="020B0604020202020204" pitchFamily="34" charset="0"/>
              </a:rPr>
              <a:t>false_detections</a:t>
            </a:r>
            <a:r>
              <a:rPr lang="en-US" sz="1900" dirty="0">
                <a:latin typeface="Arial" panose="020B0604020202020204" pitchFamily="34" charset="0"/>
                <a:cs typeface="Arial" panose="020B0604020202020204" pitchFamily="34" charset="0"/>
              </a:rPr>
              <a:t>” function identifies </a:t>
            </a:r>
            <a:r>
              <a:rPr lang="en-US" sz="1900" u="sng" dirty="0">
                <a:latin typeface="Arial" panose="020B0604020202020204" pitchFamily="34" charset="0"/>
                <a:cs typeface="Arial" panose="020B0604020202020204" pitchFamily="34" charset="0"/>
              </a:rPr>
              <a:t>potential</a:t>
            </a:r>
            <a:r>
              <a:rPr lang="en-US" sz="1900" dirty="0">
                <a:latin typeface="Arial" panose="020B0604020202020204" pitchFamily="34" charset="0"/>
                <a:cs typeface="Arial" panose="020B0604020202020204" pitchFamily="34" charset="0"/>
              </a:rPr>
              <a:t> false detections based on short interval criterion (Pincock 2012 - </a:t>
            </a:r>
            <a:r>
              <a:rPr lang="en-US" sz="1900" b="1" dirty="0">
                <a:latin typeface="Arial" panose="020B0604020202020204" pitchFamily="34" charset="0"/>
                <a:cs typeface="Arial" panose="020B0604020202020204" pitchFamily="34" charset="0"/>
                <a:hlinkClick r:id="rId3"/>
              </a:rPr>
              <a:t>https://www.vemco.com/pdf/false_detections.pdf</a:t>
            </a:r>
            <a:r>
              <a:rPr lang="en-US" sz="1900" b="1" dirty="0">
                <a:latin typeface="Arial" panose="020B0604020202020204" pitchFamily="34" charset="0"/>
                <a:cs typeface="Arial" panose="020B0604020202020204" pitchFamily="34" charset="0"/>
              </a:rPr>
              <a:t>)</a:t>
            </a:r>
            <a:endParaRPr lang="en-US" sz="1900" i="1" dirty="0">
              <a:latin typeface="Arial" panose="020B0604020202020204" pitchFamily="34" charset="0"/>
              <a:cs typeface="Arial" panose="020B0604020202020204" pitchFamily="34" charset="0"/>
            </a:endParaRPr>
          </a:p>
          <a:p>
            <a:r>
              <a:rPr lang="en-US" sz="1900" b="1" i="1" dirty="0">
                <a:latin typeface="Arial" panose="020B0604020202020204" pitchFamily="34" charset="0"/>
                <a:cs typeface="Arial" panose="020B0604020202020204" pitchFamily="34" charset="0"/>
              </a:rPr>
              <a:t>Probability of getting two false detections for the same transmitter on the same receiver in a short interval of time is very small</a:t>
            </a:r>
          </a:p>
          <a:p>
            <a:r>
              <a:rPr lang="en-US" sz="1900" i="1" dirty="0">
                <a:latin typeface="Arial" panose="020B0604020202020204" pitchFamily="34" charset="0"/>
                <a:cs typeface="Arial" panose="020B0604020202020204" pitchFamily="34" charset="0"/>
              </a:rPr>
              <a:t>“min_lag”</a:t>
            </a:r>
            <a:r>
              <a:rPr lang="en-US" sz="1900" dirty="0">
                <a:latin typeface="Arial" panose="020B0604020202020204" pitchFamily="34" charset="0"/>
                <a:cs typeface="Arial" panose="020B0604020202020204" pitchFamily="34" charset="0"/>
              </a:rPr>
              <a:t> column in the detection export is the shortest time interval between successive detections on the same receiver – must be less than user-defined “</a:t>
            </a:r>
            <a:r>
              <a:rPr lang="en-US" sz="1900" i="1" dirty="0">
                <a:latin typeface="Arial" panose="020B0604020202020204" pitchFamily="34" charset="0"/>
                <a:cs typeface="Arial" panose="020B0604020202020204" pitchFamily="34" charset="0"/>
              </a:rPr>
              <a:t>tf” </a:t>
            </a:r>
            <a:r>
              <a:rPr lang="en-US" sz="1900" dirty="0">
                <a:latin typeface="Arial" panose="020B0604020202020204" pitchFamily="34" charset="0"/>
                <a:cs typeface="Arial" panose="020B0604020202020204" pitchFamily="34" charset="0"/>
              </a:rPr>
              <a:t>to pass the filter</a:t>
            </a:r>
          </a:p>
          <a:p>
            <a:r>
              <a:rPr lang="en-US" sz="1900" dirty="0">
                <a:latin typeface="Arial" panose="020B0604020202020204" pitchFamily="34" charset="0"/>
                <a:cs typeface="Arial" panose="020B0604020202020204" pitchFamily="34" charset="0"/>
              </a:rPr>
              <a:t>Common rule of thumb for “</a:t>
            </a:r>
            <a:r>
              <a:rPr lang="en-US" sz="1900" i="1" dirty="0">
                <a:latin typeface="Arial" panose="020B0604020202020204" pitchFamily="34" charset="0"/>
                <a:cs typeface="Arial" panose="020B0604020202020204" pitchFamily="34" charset="0"/>
              </a:rPr>
              <a:t>tf”</a:t>
            </a:r>
            <a:r>
              <a:rPr lang="en-US" sz="1900" dirty="0">
                <a:latin typeface="Arial" panose="020B0604020202020204" pitchFamily="34" charset="0"/>
                <a:cs typeface="Arial" panose="020B0604020202020204" pitchFamily="34" charset="0"/>
              </a:rPr>
              <a:t> for VEMCO PPM encoded transmitters is 30 times the nominal delay (e.g., 3600 s for a transmitter with a 120 s nominal delay; Pincock 2012).</a:t>
            </a:r>
          </a:p>
          <a:p>
            <a:r>
              <a:rPr lang="en-US" sz="1900" dirty="0">
                <a:latin typeface="Arial" panose="020B0604020202020204" pitchFamily="34" charset="0"/>
                <a:cs typeface="Arial" panose="020B0604020202020204" pitchFamily="34" charset="0"/>
              </a:rPr>
              <a:t>Function returns the </a:t>
            </a:r>
            <a:r>
              <a:rPr lang="en-US" sz="1900" i="1" dirty="0">
                <a:latin typeface="Arial" panose="020B0604020202020204" pitchFamily="34" charset="0"/>
                <a:cs typeface="Arial" panose="020B0604020202020204" pitchFamily="34" charset="0"/>
              </a:rPr>
              <a:t>glatos_detections</a:t>
            </a:r>
            <a:r>
              <a:rPr lang="en-US" sz="1900" dirty="0">
                <a:latin typeface="Arial" panose="020B0604020202020204" pitchFamily="34" charset="0"/>
                <a:cs typeface="Arial" panose="020B0604020202020204" pitchFamily="34" charset="0"/>
              </a:rPr>
              <a:t> data frame with an additional column, ‘</a:t>
            </a:r>
            <a:r>
              <a:rPr lang="en-US" sz="1900" i="1" dirty="0">
                <a:latin typeface="Arial" panose="020B0604020202020204" pitchFamily="34" charset="0"/>
                <a:cs typeface="Arial" panose="020B0604020202020204" pitchFamily="34" charset="0"/>
              </a:rPr>
              <a:t>passed_filter</a:t>
            </a:r>
            <a:r>
              <a:rPr lang="en-US" sz="1900" dirty="0">
                <a:latin typeface="Arial" panose="020B0604020202020204" pitchFamily="34" charset="0"/>
                <a:cs typeface="Arial" panose="020B0604020202020204" pitchFamily="34" charset="0"/>
              </a:rPr>
              <a:t>’, indicating if each detection did (1) or did not (0) pass the filter criterion</a:t>
            </a:r>
          </a:p>
          <a:p>
            <a:r>
              <a:rPr lang="en-US" sz="1900" i="1" dirty="0">
                <a:latin typeface="Arial" panose="020B0604020202020204" pitchFamily="34" charset="0"/>
                <a:cs typeface="Arial" panose="020B0604020202020204" pitchFamily="34" charset="0"/>
              </a:rPr>
              <a:t>“passed_filter”</a:t>
            </a:r>
            <a:r>
              <a:rPr lang="en-US" sz="1900" dirty="0">
                <a:latin typeface="Arial" panose="020B0604020202020204" pitchFamily="34" charset="0"/>
                <a:cs typeface="Arial" panose="020B0604020202020204" pitchFamily="34" charset="0"/>
              </a:rPr>
              <a:t> column may be used to subset detections that passed the filter.</a:t>
            </a:r>
          </a:p>
        </p:txBody>
      </p:sp>
      <p:sp>
        <p:nvSpPr>
          <p:cNvPr id="18" name="TextBox 17">
            <a:extLst>
              <a:ext uri="{FF2B5EF4-FFF2-40B4-BE49-F238E27FC236}">
                <a16:creationId xmlns:a16="http://schemas.microsoft.com/office/drawing/2014/main" id="{76936C4A-044F-4B84-ADA0-01CF2BCBABDF}"/>
              </a:ext>
            </a:extLst>
          </p:cNvPr>
          <p:cNvSpPr txBox="1"/>
          <p:nvPr/>
        </p:nvSpPr>
        <p:spPr>
          <a:xfrm>
            <a:off x="2807440" y="889303"/>
            <a:ext cx="3289683" cy="523220"/>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?false_detections</a:t>
            </a:r>
          </a:p>
        </p:txBody>
      </p:sp>
    </p:spTree>
    <p:extLst>
      <p:ext uri="{BB962C8B-B14F-4D97-AF65-F5344CB8AC3E}">
        <p14:creationId xmlns:p14="http://schemas.microsoft.com/office/powerpoint/2010/main" val="3400667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03970" y="921309"/>
            <a:ext cx="6869151" cy="215759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 name="Rectangle 6"/>
          <p:cNvSpPr/>
          <p:nvPr/>
        </p:nvSpPr>
        <p:spPr>
          <a:xfrm>
            <a:off x="258796" y="307267"/>
            <a:ext cx="8617789" cy="646331"/>
          </a:xfrm>
          <a:prstGeom prst="rect">
            <a:avLst/>
          </a:prstGeom>
        </p:spPr>
        <p:txBody>
          <a:bodyPr wrap="square">
            <a:spAutoFit/>
          </a:bodyPr>
          <a:lstStyle/>
          <a:p>
            <a:pPr algn="ctr"/>
            <a:r>
              <a:rPr lang="en-US" sz="3600" b="1" dirty="0">
                <a:latin typeface="Arial" charset="0"/>
                <a:ea typeface="Arial" charset="0"/>
                <a:cs typeface="Arial" charset="0"/>
              </a:rPr>
              <a:t>Filter Possible False Detections</a:t>
            </a:r>
          </a:p>
        </p:txBody>
      </p:sp>
      <p:sp>
        <p:nvSpPr>
          <p:cNvPr id="2" name="TextBox 1"/>
          <p:cNvSpPr txBox="1"/>
          <p:nvPr/>
        </p:nvSpPr>
        <p:spPr>
          <a:xfrm>
            <a:off x="3746502" y="1751529"/>
            <a:ext cx="1584087" cy="307777"/>
          </a:xfrm>
          <a:prstGeom prst="rect">
            <a:avLst/>
          </a:prstGeom>
          <a:solidFill>
            <a:schemeClr val="accent6">
              <a:lumMod val="40000"/>
              <a:lumOff val="60000"/>
            </a:schemeClr>
          </a:solidFill>
        </p:spPr>
        <p:txBody>
          <a:bodyPr wrap="none" rtlCol="0">
            <a:spAutoFit/>
          </a:bodyPr>
          <a:lstStyle/>
          <a:p>
            <a:pPr algn="ctr"/>
            <a:r>
              <a:rPr lang="en-US" sz="1400" b="1" dirty="0">
                <a:latin typeface="Arial" charset="0"/>
                <a:ea typeface="Arial" charset="0"/>
                <a:cs typeface="Arial" charset="0"/>
              </a:rPr>
              <a:t>false_detections</a:t>
            </a:r>
          </a:p>
        </p:txBody>
      </p:sp>
      <p:sp>
        <p:nvSpPr>
          <p:cNvPr id="5" name="TextBox 4"/>
          <p:cNvSpPr txBox="1"/>
          <p:nvPr/>
        </p:nvSpPr>
        <p:spPr>
          <a:xfrm>
            <a:off x="3586201" y="1022779"/>
            <a:ext cx="1904689" cy="307777"/>
          </a:xfrm>
          <a:prstGeom prst="rect">
            <a:avLst/>
          </a:prstGeom>
          <a:noFill/>
        </p:spPr>
        <p:txBody>
          <a:bodyPr wrap="none" rtlCol="0">
            <a:spAutoFit/>
          </a:bodyPr>
          <a:lstStyle/>
          <a:p>
            <a:pPr algn="ctr"/>
            <a:r>
              <a:rPr lang="en-US" sz="1400" dirty="0">
                <a:latin typeface="Arial" charset="0"/>
                <a:ea typeface="Arial" charset="0"/>
                <a:cs typeface="Arial" charset="0"/>
              </a:rPr>
              <a:t>detections data frame</a:t>
            </a:r>
          </a:p>
        </p:txBody>
      </p:sp>
      <p:sp>
        <p:nvSpPr>
          <p:cNvPr id="6" name="TextBox 5"/>
          <p:cNvSpPr txBox="1"/>
          <p:nvPr/>
        </p:nvSpPr>
        <p:spPr>
          <a:xfrm>
            <a:off x="2074570" y="2502582"/>
            <a:ext cx="4927951" cy="523220"/>
          </a:xfrm>
          <a:prstGeom prst="rect">
            <a:avLst/>
          </a:prstGeom>
          <a:noFill/>
        </p:spPr>
        <p:txBody>
          <a:bodyPr wrap="none" rtlCol="0">
            <a:spAutoFit/>
          </a:bodyPr>
          <a:lstStyle/>
          <a:p>
            <a:pPr algn="ctr"/>
            <a:r>
              <a:rPr lang="en-US" sz="1400" dirty="0">
                <a:latin typeface="Arial" charset="0"/>
                <a:ea typeface="Arial" charset="0"/>
                <a:cs typeface="Arial" charset="0"/>
              </a:rPr>
              <a:t>detections data frame with appended column “passed_filter”</a:t>
            </a:r>
          </a:p>
          <a:p>
            <a:pPr algn="ctr"/>
            <a:r>
              <a:rPr lang="en-US" sz="1400" dirty="0">
                <a:latin typeface="Arial" charset="0"/>
                <a:ea typeface="Arial" charset="0"/>
                <a:cs typeface="Arial" charset="0"/>
              </a:rPr>
              <a:t>+ optional plot of min lag distributions</a:t>
            </a:r>
          </a:p>
        </p:txBody>
      </p:sp>
      <p:sp>
        <p:nvSpPr>
          <p:cNvPr id="4" name="Down Arrow 3"/>
          <p:cNvSpPr/>
          <p:nvPr/>
        </p:nvSpPr>
        <p:spPr>
          <a:xfrm>
            <a:off x="4482789" y="2158214"/>
            <a:ext cx="111512" cy="3091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 name="Down Arrow 7"/>
          <p:cNvSpPr/>
          <p:nvPr/>
        </p:nvSpPr>
        <p:spPr>
          <a:xfrm>
            <a:off x="4482789" y="1315241"/>
            <a:ext cx="111512" cy="3091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0" name="TextBox 9"/>
          <p:cNvSpPr txBox="1"/>
          <p:nvPr/>
        </p:nvSpPr>
        <p:spPr>
          <a:xfrm>
            <a:off x="8328446" y="68465"/>
            <a:ext cx="764953" cy="369332"/>
          </a:xfrm>
          <a:prstGeom prst="rect">
            <a:avLst/>
          </a:prstGeom>
          <a:noFill/>
        </p:spPr>
        <p:txBody>
          <a:bodyPr wrap="none" rtlCol="0">
            <a:spAutoFit/>
          </a:bodyPr>
          <a:lstStyle/>
          <a:p>
            <a:r>
              <a:rPr lang="en-US" dirty="0"/>
              <a:t>pg: 68</a:t>
            </a:r>
          </a:p>
        </p:txBody>
      </p:sp>
      <p:pic>
        <p:nvPicPr>
          <p:cNvPr id="11" name="Picture 10">
            <a:extLst>
              <a:ext uri="{FF2B5EF4-FFF2-40B4-BE49-F238E27FC236}">
                <a16:creationId xmlns:a16="http://schemas.microsoft.com/office/drawing/2014/main" id="{D7ADC24D-4087-43B4-BE97-7A441AACF370}"/>
              </a:ext>
            </a:extLst>
          </p:cNvPr>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1256367" y="3206068"/>
            <a:ext cx="6619219" cy="3486635"/>
          </a:xfrm>
          <a:prstGeom prst="rect">
            <a:avLst/>
          </a:prstGeom>
          <a:ln>
            <a:solidFill>
              <a:schemeClr val="tx1"/>
            </a:solidFill>
          </a:ln>
        </p:spPr>
      </p:pic>
    </p:spTree>
    <p:extLst>
      <p:ext uri="{BB962C8B-B14F-4D97-AF65-F5344CB8AC3E}">
        <p14:creationId xmlns:p14="http://schemas.microsoft.com/office/powerpoint/2010/main" val="625348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8796" y="307267"/>
            <a:ext cx="8617789" cy="646331"/>
          </a:xfrm>
          <a:prstGeom prst="rect">
            <a:avLst/>
          </a:prstGeom>
        </p:spPr>
        <p:txBody>
          <a:bodyPr wrap="square">
            <a:spAutoFit/>
          </a:bodyPr>
          <a:lstStyle/>
          <a:p>
            <a:pPr algn="ctr"/>
            <a:r>
              <a:rPr lang="en-US" sz="3600" b="1" dirty="0">
                <a:latin typeface="Arial" charset="0"/>
                <a:ea typeface="Arial" charset="0"/>
                <a:cs typeface="Arial" charset="0"/>
              </a:rPr>
              <a:t>Filter Possible False Detections</a:t>
            </a: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8708" y="934360"/>
            <a:ext cx="7984273" cy="5820669"/>
          </a:xfrm>
          <a:prstGeom prst="rect">
            <a:avLst/>
          </a:prstGeom>
          <a:ln w="25400">
            <a:solidFill>
              <a:schemeClr val="tx1"/>
            </a:solidFill>
          </a:ln>
        </p:spPr>
      </p:pic>
      <p:sp>
        <p:nvSpPr>
          <p:cNvPr id="4" name="Rectangle 3"/>
          <p:cNvSpPr/>
          <p:nvPr/>
        </p:nvSpPr>
        <p:spPr>
          <a:xfrm>
            <a:off x="6155473" y="5932450"/>
            <a:ext cx="1349298" cy="777975"/>
          </a:xfrm>
          <a:prstGeom prst="rect">
            <a:avLst/>
          </a:prstGeom>
          <a:solidFill>
            <a:srgbClr val="FFFF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328446" y="68465"/>
            <a:ext cx="764953" cy="369332"/>
          </a:xfrm>
          <a:prstGeom prst="rect">
            <a:avLst/>
          </a:prstGeom>
          <a:noFill/>
        </p:spPr>
        <p:txBody>
          <a:bodyPr wrap="none" rtlCol="0">
            <a:spAutoFit/>
          </a:bodyPr>
          <a:lstStyle/>
          <a:p>
            <a:r>
              <a:rPr lang="en-US" dirty="0"/>
              <a:t>pg: 68</a:t>
            </a:r>
          </a:p>
        </p:txBody>
      </p:sp>
    </p:spTree>
    <p:extLst>
      <p:ext uri="{BB962C8B-B14F-4D97-AF65-F5344CB8AC3E}">
        <p14:creationId xmlns:p14="http://schemas.microsoft.com/office/powerpoint/2010/main" val="1012581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8796" y="307267"/>
            <a:ext cx="8617789" cy="646331"/>
          </a:xfrm>
          <a:prstGeom prst="rect">
            <a:avLst/>
          </a:prstGeom>
        </p:spPr>
        <p:txBody>
          <a:bodyPr wrap="square">
            <a:spAutoFit/>
          </a:bodyPr>
          <a:lstStyle/>
          <a:p>
            <a:pPr algn="ctr"/>
            <a:r>
              <a:rPr lang="en-US" sz="3600" b="1" dirty="0">
                <a:latin typeface="Arial" charset="0"/>
                <a:ea typeface="Arial" charset="0"/>
                <a:cs typeface="Arial" charset="0"/>
              </a:rPr>
              <a:t>Filter Possible False Detections</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25343" y="1889322"/>
            <a:ext cx="8664498" cy="3746810"/>
          </a:xfrm>
          <a:prstGeom prst="rect">
            <a:avLst/>
          </a:prstGeom>
          <a:ln w="25400">
            <a:solidFill>
              <a:schemeClr val="tx1"/>
            </a:solidFill>
          </a:ln>
        </p:spPr>
      </p:pic>
      <p:sp>
        <p:nvSpPr>
          <p:cNvPr id="5" name="TextBox 4"/>
          <p:cNvSpPr txBox="1"/>
          <p:nvPr/>
        </p:nvSpPr>
        <p:spPr>
          <a:xfrm>
            <a:off x="1051431" y="1107883"/>
            <a:ext cx="7012882" cy="369332"/>
          </a:xfrm>
          <a:prstGeom prst="rect">
            <a:avLst/>
          </a:prstGeom>
          <a:noFill/>
        </p:spPr>
        <p:txBody>
          <a:bodyPr wrap="none" rtlCol="0">
            <a:spAutoFit/>
          </a:bodyPr>
          <a:lstStyle/>
          <a:p>
            <a:pPr marL="285750" marR="0" lvl="0" indent="-285750" defTabSz="914400" eaLnBrk="1" fontAlgn="auto" latinLnBrk="0" hangingPunct="1">
              <a:lnSpc>
                <a:spcPct val="100000"/>
              </a:lnSpc>
              <a:spcBef>
                <a:spcPts val="0"/>
              </a:spcBef>
              <a:spcAft>
                <a:spcPts val="0"/>
              </a:spcAft>
              <a:buClrTx/>
              <a:buSzTx/>
              <a:buFont typeface="Arial" charset="0"/>
              <a:buNone/>
              <a:tabLst/>
              <a:defRPr/>
            </a:pPr>
            <a:r>
              <a:rPr lang="en-US" dirty="0"/>
              <a:t>”passed_filter” column can be used to filter out false positive detections.</a:t>
            </a:r>
          </a:p>
        </p:txBody>
      </p:sp>
      <p:sp>
        <p:nvSpPr>
          <p:cNvPr id="6" name="TextBox 5"/>
          <p:cNvSpPr txBox="1"/>
          <p:nvPr/>
        </p:nvSpPr>
        <p:spPr>
          <a:xfrm>
            <a:off x="8328446" y="68465"/>
            <a:ext cx="764953" cy="369332"/>
          </a:xfrm>
          <a:prstGeom prst="rect">
            <a:avLst/>
          </a:prstGeom>
          <a:noFill/>
        </p:spPr>
        <p:txBody>
          <a:bodyPr wrap="none" rtlCol="0">
            <a:spAutoFit/>
          </a:bodyPr>
          <a:lstStyle/>
          <a:p>
            <a:r>
              <a:rPr lang="en-US" dirty="0"/>
              <a:t>pg: 68</a:t>
            </a:r>
          </a:p>
        </p:txBody>
      </p:sp>
    </p:spTree>
    <p:extLst>
      <p:ext uri="{BB962C8B-B14F-4D97-AF65-F5344CB8AC3E}">
        <p14:creationId xmlns:p14="http://schemas.microsoft.com/office/powerpoint/2010/main" val="1791859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8796" y="307267"/>
            <a:ext cx="8617789" cy="1200329"/>
          </a:xfrm>
          <a:prstGeom prst="rect">
            <a:avLst/>
          </a:prstGeom>
        </p:spPr>
        <p:txBody>
          <a:bodyPr wrap="square">
            <a:spAutoFit/>
          </a:bodyPr>
          <a:lstStyle/>
          <a:p>
            <a:pPr algn="ctr"/>
            <a:r>
              <a:rPr lang="en-US" sz="3600" b="1" dirty="0">
                <a:latin typeface="Arial" charset="0"/>
                <a:ea typeface="Arial" charset="0"/>
                <a:cs typeface="Arial" charset="0"/>
              </a:rPr>
              <a:t>Quick Summaries and Data Visualization</a:t>
            </a:r>
          </a:p>
        </p:txBody>
      </p:sp>
      <p:sp>
        <p:nvSpPr>
          <p:cNvPr id="6" name="TextBox 5"/>
          <p:cNvSpPr txBox="1"/>
          <p:nvPr/>
        </p:nvSpPr>
        <p:spPr>
          <a:xfrm>
            <a:off x="8008846" y="68465"/>
            <a:ext cx="1069524" cy="369332"/>
          </a:xfrm>
          <a:prstGeom prst="rect">
            <a:avLst/>
          </a:prstGeom>
          <a:noFill/>
        </p:spPr>
        <p:txBody>
          <a:bodyPr wrap="none" rtlCol="0">
            <a:spAutoFit/>
          </a:bodyPr>
          <a:lstStyle/>
          <a:p>
            <a:r>
              <a:rPr lang="en-US" dirty="0"/>
              <a:t>pg: 69-81</a:t>
            </a:r>
          </a:p>
        </p:txBody>
      </p:sp>
      <p:sp>
        <p:nvSpPr>
          <p:cNvPr id="11" name="TextBox 10">
            <a:extLst>
              <a:ext uri="{FF2B5EF4-FFF2-40B4-BE49-F238E27FC236}">
                <a16:creationId xmlns:a16="http://schemas.microsoft.com/office/drawing/2014/main" id="{3EAA6743-214E-4078-B45B-11D64B64DC7F}"/>
              </a:ext>
            </a:extLst>
          </p:cNvPr>
          <p:cNvSpPr txBox="1"/>
          <p:nvPr/>
        </p:nvSpPr>
        <p:spPr>
          <a:xfrm>
            <a:off x="509322" y="1511326"/>
            <a:ext cx="8201600" cy="5062924"/>
          </a:xfrm>
          <a:prstGeom prst="rect">
            <a:avLst/>
          </a:prstGeom>
          <a:noFill/>
        </p:spPr>
        <p:txBody>
          <a:bodyPr wrap="square" rtlCol="0">
            <a:spAutoFit/>
          </a:bodyPr>
          <a:lstStyle/>
          <a:p>
            <a:pPr marL="342900" indent="-342900">
              <a:buFont typeface="+mj-lt"/>
              <a:buAutoNum type="arabicPeriod"/>
            </a:pPr>
            <a:r>
              <a:rPr lang="en-US" sz="1900" dirty="0">
                <a:latin typeface="Arial" panose="020B0604020202020204" pitchFamily="34" charset="0"/>
                <a:cs typeface="Arial" panose="020B0604020202020204" pitchFamily="34" charset="0"/>
              </a:rPr>
              <a:t>Detection data at a glance: tabular summaries of detections</a:t>
            </a:r>
          </a:p>
          <a:p>
            <a:pPr marL="800100" lvl="1" indent="-342900">
              <a:buFont typeface="Arial" panose="020B0604020202020204" pitchFamily="34" charset="0"/>
              <a:buChar char="•"/>
            </a:pPr>
            <a:r>
              <a:rPr lang="en-US" sz="1900" b="1" i="1" dirty="0">
                <a:latin typeface="Arial" panose="020B0604020202020204" pitchFamily="34" charset="0"/>
                <a:cs typeface="Arial" panose="020B0604020202020204" pitchFamily="34" charset="0"/>
              </a:rPr>
              <a:t>summarize_detections</a:t>
            </a:r>
            <a:r>
              <a:rPr lang="en-US" sz="1900" dirty="0">
                <a:latin typeface="Arial" panose="020B0604020202020204" pitchFamily="34" charset="0"/>
                <a:cs typeface="Arial" panose="020B0604020202020204" pitchFamily="34" charset="0"/>
              </a:rPr>
              <a:t> function</a:t>
            </a:r>
          </a:p>
          <a:p>
            <a:pPr marL="342900" indent="-342900">
              <a:buFont typeface="+mj-lt"/>
              <a:buAutoNum type="arabicPeriod"/>
            </a:pPr>
            <a:endParaRPr lang="en-US" sz="1900" dirty="0">
              <a:latin typeface="Arial" panose="020B0604020202020204" pitchFamily="34" charset="0"/>
              <a:cs typeface="Arial" panose="020B0604020202020204" pitchFamily="34" charset="0"/>
            </a:endParaRPr>
          </a:p>
          <a:p>
            <a:pPr marL="342900" indent="-342900">
              <a:buFont typeface="+mj-lt"/>
              <a:buAutoNum type="arabicPeriod"/>
            </a:pPr>
            <a:r>
              <a:rPr lang="en-US" sz="1900" dirty="0">
                <a:latin typeface="Arial" panose="020B0604020202020204" pitchFamily="34" charset="0"/>
                <a:cs typeface="Arial" panose="020B0604020202020204" pitchFamily="34" charset="0"/>
              </a:rPr>
              <a:t>Reducing detections to detection events: making a file that is useable in programs like Microsoft Excel</a:t>
            </a:r>
          </a:p>
          <a:p>
            <a:pPr marL="800100" lvl="1" indent="-342900">
              <a:buFont typeface="Arial" panose="020B0604020202020204" pitchFamily="34" charset="0"/>
              <a:buChar char="•"/>
            </a:pPr>
            <a:r>
              <a:rPr lang="en-US" sz="1900" b="1" i="1" dirty="0">
                <a:latin typeface="Arial" panose="020B0604020202020204" pitchFamily="34" charset="0"/>
                <a:cs typeface="Arial" panose="020B0604020202020204" pitchFamily="34" charset="0"/>
              </a:rPr>
              <a:t>detection_events</a:t>
            </a:r>
            <a:r>
              <a:rPr lang="en-US" sz="1900" dirty="0">
                <a:latin typeface="Arial" panose="020B0604020202020204" pitchFamily="34" charset="0"/>
                <a:cs typeface="Arial" panose="020B0604020202020204" pitchFamily="34" charset="0"/>
              </a:rPr>
              <a:t> function</a:t>
            </a:r>
          </a:p>
          <a:p>
            <a:pPr marL="342900" indent="-342900">
              <a:buFont typeface="+mj-lt"/>
              <a:buAutoNum type="arabicPeriod"/>
            </a:pPr>
            <a:endParaRPr lang="en-US" sz="1900" dirty="0">
              <a:latin typeface="Arial" panose="020B0604020202020204" pitchFamily="34" charset="0"/>
              <a:cs typeface="Arial" panose="020B0604020202020204" pitchFamily="34" charset="0"/>
            </a:endParaRPr>
          </a:p>
          <a:p>
            <a:pPr marL="342900" indent="-342900">
              <a:buFont typeface="+mj-lt"/>
              <a:buAutoNum type="arabicPeriod"/>
            </a:pPr>
            <a:r>
              <a:rPr lang="en-US" sz="1900" dirty="0">
                <a:latin typeface="Arial" panose="020B0604020202020204" pitchFamily="34" charset="0"/>
                <a:cs typeface="Arial" panose="020B0604020202020204" pitchFamily="34" charset="0"/>
              </a:rPr>
              <a:t>Quick plots for visualizing detections: individual detection histories and spatial distribution of fish</a:t>
            </a:r>
          </a:p>
          <a:p>
            <a:pPr marL="800100" lvl="1" indent="-342900">
              <a:buFont typeface="Arial" panose="020B0604020202020204" pitchFamily="34" charset="0"/>
              <a:buChar char="•"/>
            </a:pPr>
            <a:r>
              <a:rPr lang="en-US" sz="1900" b="1" i="1" dirty="0">
                <a:latin typeface="Arial" panose="020B0604020202020204" pitchFamily="34" charset="0"/>
                <a:cs typeface="Arial" panose="020B0604020202020204" pitchFamily="34" charset="0"/>
              </a:rPr>
              <a:t>abacus_plot</a:t>
            </a:r>
            <a:r>
              <a:rPr lang="en-US" sz="1900" i="1" dirty="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function</a:t>
            </a:r>
          </a:p>
          <a:p>
            <a:pPr marL="800100" lvl="1" indent="-342900">
              <a:buFont typeface="Arial" panose="020B0604020202020204" pitchFamily="34" charset="0"/>
              <a:buChar char="•"/>
            </a:pPr>
            <a:r>
              <a:rPr lang="en-US" sz="1900" b="1" i="1" dirty="0">
                <a:latin typeface="Arial" panose="020B0604020202020204" pitchFamily="34" charset="0"/>
                <a:cs typeface="Arial" panose="020B0604020202020204" pitchFamily="34" charset="0"/>
              </a:rPr>
              <a:t>detection_bubble_plot </a:t>
            </a:r>
            <a:r>
              <a:rPr lang="en-US" sz="1900" dirty="0">
                <a:latin typeface="Arial" panose="020B0604020202020204" pitchFamily="34" charset="0"/>
                <a:cs typeface="Arial" panose="020B0604020202020204" pitchFamily="34" charset="0"/>
              </a:rPr>
              <a:t>function</a:t>
            </a:r>
          </a:p>
          <a:p>
            <a:pPr marL="457200" indent="-457200">
              <a:buFont typeface="+mj-lt"/>
              <a:buAutoNum type="arabicPeriod"/>
            </a:pPr>
            <a:endParaRPr lang="en-US" sz="1900" dirty="0">
              <a:latin typeface="Arial" panose="020B0604020202020204" pitchFamily="34" charset="0"/>
              <a:cs typeface="Arial" panose="020B0604020202020204" pitchFamily="34" charset="0"/>
            </a:endParaRPr>
          </a:p>
          <a:p>
            <a:pPr marL="457200" indent="-457200">
              <a:buFont typeface="+mj-lt"/>
              <a:buAutoNum type="arabicPeriod"/>
            </a:pPr>
            <a:r>
              <a:rPr lang="en-US" sz="1900" dirty="0">
                <a:latin typeface="Arial" panose="020B0604020202020204" pitchFamily="34" charset="0"/>
                <a:cs typeface="Arial" panose="020B0604020202020204" pitchFamily="34" charset="0"/>
              </a:rPr>
              <a:t>Play time!</a:t>
            </a:r>
          </a:p>
          <a:p>
            <a:pPr marL="914400" lvl="1" indent="-457200">
              <a:buFont typeface="Arial" panose="020B0604020202020204" pitchFamily="34" charset="0"/>
              <a:buChar char="•"/>
            </a:pPr>
            <a:r>
              <a:rPr lang="en-US" sz="1900" dirty="0">
                <a:latin typeface="Arial" panose="020B0604020202020204" pitchFamily="34" charset="0"/>
                <a:cs typeface="Arial" panose="020B0604020202020204" pitchFamily="34" charset="0"/>
              </a:rPr>
              <a:t>Apply summarization and visualization functions to your own detection data</a:t>
            </a:r>
          </a:p>
          <a:p>
            <a:pPr marL="914400" lvl="1" indent="-457200">
              <a:buFont typeface="Arial" panose="020B0604020202020204" pitchFamily="34" charset="0"/>
              <a:buChar char="•"/>
            </a:pPr>
            <a:r>
              <a:rPr lang="en-US" sz="1900" dirty="0">
                <a:latin typeface="Arial" panose="020B0604020202020204" pitchFamily="34" charset="0"/>
                <a:cs typeface="Arial" panose="020B0604020202020204" pitchFamily="34" charset="0"/>
              </a:rPr>
              <a:t>Play with the various function options</a:t>
            </a:r>
          </a:p>
          <a:p>
            <a:pPr marL="800100" lvl="1" indent="-342900">
              <a:buFont typeface="Arial" panose="020B0604020202020204" pitchFamily="34" charset="0"/>
              <a:buChar char="•"/>
            </a:pPr>
            <a:endParaRPr lang="en-US"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6723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8796" y="307267"/>
            <a:ext cx="8617789" cy="646331"/>
          </a:xfrm>
          <a:prstGeom prst="rect">
            <a:avLst/>
          </a:prstGeom>
        </p:spPr>
        <p:txBody>
          <a:bodyPr wrap="square">
            <a:spAutoFit/>
          </a:bodyPr>
          <a:lstStyle/>
          <a:p>
            <a:pPr algn="ctr"/>
            <a:r>
              <a:rPr lang="en-US" sz="3600" b="1" dirty="0">
                <a:latin typeface="Arial" charset="0"/>
                <a:ea typeface="Arial" charset="0"/>
                <a:cs typeface="Arial" charset="0"/>
              </a:rPr>
              <a:t>Tabular Summaries of Detections</a:t>
            </a:r>
          </a:p>
        </p:txBody>
      </p:sp>
      <p:sp>
        <p:nvSpPr>
          <p:cNvPr id="10" name="TextBox 9"/>
          <p:cNvSpPr txBox="1"/>
          <p:nvPr/>
        </p:nvSpPr>
        <p:spPr>
          <a:xfrm>
            <a:off x="8328446" y="68465"/>
            <a:ext cx="764953" cy="369332"/>
          </a:xfrm>
          <a:prstGeom prst="rect">
            <a:avLst/>
          </a:prstGeom>
          <a:noFill/>
        </p:spPr>
        <p:txBody>
          <a:bodyPr wrap="none" rtlCol="0">
            <a:spAutoFit/>
          </a:bodyPr>
          <a:lstStyle/>
          <a:p>
            <a:r>
              <a:rPr lang="en-US" dirty="0"/>
              <a:t>pg: 69</a:t>
            </a:r>
          </a:p>
        </p:txBody>
      </p:sp>
      <p:sp>
        <p:nvSpPr>
          <p:cNvPr id="11" name="TextBox 10">
            <a:extLst>
              <a:ext uri="{FF2B5EF4-FFF2-40B4-BE49-F238E27FC236}">
                <a16:creationId xmlns:a16="http://schemas.microsoft.com/office/drawing/2014/main" id="{10FA5C6B-7EBA-4D03-B47F-8B16EDE4BDB6}"/>
              </a:ext>
            </a:extLst>
          </p:cNvPr>
          <p:cNvSpPr txBox="1"/>
          <p:nvPr/>
        </p:nvSpPr>
        <p:spPr>
          <a:xfrm>
            <a:off x="509322" y="994094"/>
            <a:ext cx="8201600" cy="4939814"/>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500" b="1" i="1" dirty="0">
                <a:latin typeface="Arial" panose="020B0604020202020204" pitchFamily="34" charset="0"/>
                <a:cs typeface="Arial" panose="020B0604020202020204" pitchFamily="34" charset="0"/>
              </a:rPr>
              <a:t>summarize_detections </a:t>
            </a:r>
            <a:r>
              <a:rPr lang="en-US" sz="2500" dirty="0">
                <a:latin typeface="Arial" panose="020B0604020202020204" pitchFamily="34" charset="0"/>
                <a:cs typeface="Arial" panose="020B0604020202020204" pitchFamily="34" charset="0"/>
              </a:rPr>
              <a:t>function provides users with quick tabular summaries of their detection data</a:t>
            </a:r>
          </a:p>
          <a:p>
            <a:pPr marL="342900" indent="-342900">
              <a:spcAft>
                <a:spcPts val="1200"/>
              </a:spcAft>
              <a:buFont typeface="Arial" panose="020B0604020202020204" pitchFamily="34" charset="0"/>
              <a:buChar char="•"/>
            </a:pPr>
            <a:r>
              <a:rPr lang="en-US" sz="2500" dirty="0">
                <a:latin typeface="Arial" panose="020B0604020202020204" pitchFamily="34" charset="0"/>
                <a:cs typeface="Arial" panose="020B0604020202020204" pitchFamily="34" charset="0"/>
              </a:rPr>
              <a:t>Has options for customizing the output:</a:t>
            </a:r>
          </a:p>
          <a:p>
            <a:pPr marL="800100" lvl="1" indent="-342900">
              <a:spcAft>
                <a:spcPts val="1200"/>
              </a:spcAft>
              <a:buFont typeface="Arial" panose="020B0604020202020204" pitchFamily="34" charset="0"/>
              <a:buChar char="•"/>
            </a:pPr>
            <a:r>
              <a:rPr lang="en-US" sz="2500" dirty="0">
                <a:latin typeface="Arial" panose="020B0604020202020204" pitchFamily="34" charset="0"/>
                <a:cs typeface="Arial" panose="020B0604020202020204" pitchFamily="34" charset="0"/>
              </a:rPr>
              <a:t>Location grouping variable - existing field in the glatos detection export file (e.g., glatos_array) </a:t>
            </a:r>
            <a:r>
              <a:rPr lang="en-US" sz="2500" u="sng" dirty="0">
                <a:latin typeface="Arial" panose="020B0604020202020204" pitchFamily="34" charset="0"/>
                <a:cs typeface="Arial" panose="020B0604020202020204" pitchFamily="34" charset="0"/>
              </a:rPr>
              <a:t>OR</a:t>
            </a:r>
            <a:r>
              <a:rPr lang="en-US" sz="2500" dirty="0">
                <a:latin typeface="Arial" panose="020B0604020202020204" pitchFamily="34" charset="0"/>
                <a:cs typeface="Arial" panose="020B0604020202020204" pitchFamily="34" charset="0"/>
              </a:rPr>
              <a:t> a custom field added to the detections data frame by the user (e.g., basin, reef)</a:t>
            </a:r>
          </a:p>
          <a:p>
            <a:pPr marL="800100" lvl="1" indent="-342900">
              <a:spcAft>
                <a:spcPts val="1200"/>
              </a:spcAft>
              <a:buFont typeface="Arial" panose="020B0604020202020204" pitchFamily="34" charset="0"/>
              <a:buChar char="•"/>
            </a:pPr>
            <a:r>
              <a:rPr lang="en-US" sz="2500" dirty="0">
                <a:latin typeface="Arial" panose="020B0604020202020204" pitchFamily="34" charset="0"/>
                <a:cs typeface="Arial" panose="020B0604020202020204" pitchFamily="34" charset="0"/>
              </a:rPr>
              <a:t>Type of output – summarize detections by animal_id, location, or both</a:t>
            </a:r>
          </a:p>
          <a:p>
            <a:pPr marL="800100" lvl="1" indent="-342900">
              <a:spcAft>
                <a:spcPts val="1200"/>
              </a:spcAft>
              <a:buFont typeface="Arial" panose="020B0604020202020204" pitchFamily="34" charset="0"/>
              <a:buChar char="•"/>
            </a:pPr>
            <a:r>
              <a:rPr lang="en-US" sz="2500" dirty="0">
                <a:latin typeface="Arial" panose="020B0604020202020204" pitchFamily="34" charset="0"/>
                <a:cs typeface="Arial" panose="020B0604020202020204" pitchFamily="34" charset="0"/>
              </a:rPr>
              <a:t>Specify animal_ids and locations to be included in the summaries</a:t>
            </a:r>
          </a:p>
        </p:txBody>
      </p:sp>
    </p:spTree>
    <p:extLst>
      <p:ext uri="{BB962C8B-B14F-4D97-AF65-F5344CB8AC3E}">
        <p14:creationId xmlns:p14="http://schemas.microsoft.com/office/powerpoint/2010/main" val="1627720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196CB3-0A56-426E-9BEB-72F387651115}"/>
              </a:ext>
            </a:extLst>
          </p:cNvPr>
          <p:cNvPicPr>
            <a:picLocks noChangeAspect="1"/>
          </p:cNvPicPr>
          <p:nvPr/>
        </p:nvPicPr>
        <p:blipFill rotWithShape="1">
          <a:blip r:embed="rId2"/>
          <a:srcRect l="8301" t="9941" r="58301" b="37071"/>
          <a:stretch/>
        </p:blipFill>
        <p:spPr>
          <a:xfrm>
            <a:off x="307495" y="2895293"/>
            <a:ext cx="8617789" cy="3845439"/>
          </a:xfrm>
          <a:prstGeom prst="rect">
            <a:avLst/>
          </a:prstGeom>
        </p:spPr>
      </p:pic>
      <p:sp>
        <p:nvSpPr>
          <p:cNvPr id="5" name="Rectangle 4">
            <a:extLst>
              <a:ext uri="{FF2B5EF4-FFF2-40B4-BE49-F238E27FC236}">
                <a16:creationId xmlns:a16="http://schemas.microsoft.com/office/drawing/2014/main" id="{823A5C4D-677B-496B-A627-B6FCB140FCB8}"/>
              </a:ext>
            </a:extLst>
          </p:cNvPr>
          <p:cNvSpPr/>
          <p:nvPr/>
        </p:nvSpPr>
        <p:spPr>
          <a:xfrm>
            <a:off x="258796" y="307267"/>
            <a:ext cx="8617789" cy="1200329"/>
          </a:xfrm>
          <a:prstGeom prst="rect">
            <a:avLst/>
          </a:prstGeom>
        </p:spPr>
        <p:txBody>
          <a:bodyPr wrap="square">
            <a:spAutoFit/>
          </a:bodyPr>
          <a:lstStyle/>
          <a:p>
            <a:pPr algn="ctr"/>
            <a:r>
              <a:rPr lang="en-US" sz="3600" b="1" dirty="0">
                <a:latin typeface="Arial" charset="0"/>
                <a:ea typeface="Arial" charset="0"/>
                <a:cs typeface="Arial" charset="0"/>
              </a:rPr>
              <a:t>Retrieving GLATOS export from data portal (glatos.glos.us/portal)</a:t>
            </a:r>
          </a:p>
        </p:txBody>
      </p:sp>
      <p:sp>
        <p:nvSpPr>
          <p:cNvPr id="6" name="TextBox 5">
            <a:extLst>
              <a:ext uri="{FF2B5EF4-FFF2-40B4-BE49-F238E27FC236}">
                <a16:creationId xmlns:a16="http://schemas.microsoft.com/office/drawing/2014/main" id="{F9570D92-EE24-4353-AA95-C339DB428F59}"/>
              </a:ext>
            </a:extLst>
          </p:cNvPr>
          <p:cNvSpPr txBox="1"/>
          <p:nvPr/>
        </p:nvSpPr>
        <p:spPr>
          <a:xfrm>
            <a:off x="1358175" y="1483007"/>
            <a:ext cx="6250974" cy="1384995"/>
          </a:xfrm>
          <a:prstGeom prst="rect">
            <a:avLst/>
          </a:prstGeom>
          <a:noFill/>
        </p:spPr>
        <p:txBody>
          <a:bodyPr wrap="square" rtlCol="0">
            <a:spAutoFit/>
          </a:bodyPr>
          <a:lstStyle/>
          <a:p>
            <a:pPr algn="ctr"/>
            <a:r>
              <a:rPr lang="en-US" sz="2800" dirty="0">
                <a:latin typeface="Arial" charset="0"/>
                <a:ea typeface="Arial" charset="0"/>
                <a:cs typeface="Arial" charset="0"/>
              </a:rPr>
              <a:t>Don’t have a project yet?</a:t>
            </a:r>
          </a:p>
          <a:p>
            <a:pPr algn="ctr"/>
            <a:r>
              <a:rPr lang="en-US" sz="2800" dirty="0">
                <a:latin typeface="Arial" charset="0"/>
                <a:ea typeface="Arial" charset="0"/>
                <a:cs typeface="Arial" charset="0"/>
              </a:rPr>
              <a:t>Log in as </a:t>
            </a:r>
            <a:r>
              <a:rPr lang="en-US" sz="2800" dirty="0">
                <a:latin typeface="Arial" charset="0"/>
                <a:ea typeface="Arial" charset="0"/>
                <a:cs typeface="Arial" charset="0"/>
                <a:hlinkClick r:id="rId3"/>
              </a:rPr>
              <a:t>glatosfish@gmail.com</a:t>
            </a:r>
            <a:endParaRPr lang="en-US" sz="2800" dirty="0">
              <a:latin typeface="Arial" charset="0"/>
              <a:ea typeface="Arial" charset="0"/>
              <a:cs typeface="Arial" charset="0"/>
            </a:endParaRPr>
          </a:p>
          <a:p>
            <a:pPr algn="ctr"/>
            <a:r>
              <a:rPr lang="en-US" sz="2800" dirty="0">
                <a:latin typeface="Arial" charset="0"/>
                <a:ea typeface="Arial" charset="0"/>
                <a:cs typeface="Arial" charset="0"/>
              </a:rPr>
              <a:t>PW: glatostest</a:t>
            </a:r>
          </a:p>
        </p:txBody>
      </p:sp>
    </p:spTree>
    <p:extLst>
      <p:ext uri="{BB962C8B-B14F-4D97-AF65-F5344CB8AC3E}">
        <p14:creationId xmlns:p14="http://schemas.microsoft.com/office/powerpoint/2010/main" val="1099274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8796" y="307267"/>
            <a:ext cx="8617789" cy="646331"/>
          </a:xfrm>
          <a:prstGeom prst="rect">
            <a:avLst/>
          </a:prstGeom>
        </p:spPr>
        <p:txBody>
          <a:bodyPr wrap="square">
            <a:spAutoFit/>
          </a:bodyPr>
          <a:lstStyle/>
          <a:p>
            <a:pPr algn="ctr"/>
            <a:r>
              <a:rPr lang="en-US" sz="3600" b="1" dirty="0">
                <a:latin typeface="Arial" charset="0"/>
                <a:ea typeface="Arial" charset="0"/>
                <a:cs typeface="Arial" charset="0"/>
              </a:rPr>
              <a:t>Tabular Summaries of Detections</a:t>
            </a:r>
          </a:p>
        </p:txBody>
      </p:sp>
      <p:sp>
        <p:nvSpPr>
          <p:cNvPr id="12" name="Rectangle 11"/>
          <p:cNvSpPr/>
          <p:nvPr/>
        </p:nvSpPr>
        <p:spPr>
          <a:xfrm>
            <a:off x="1103970" y="965913"/>
            <a:ext cx="6869151" cy="188879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3" name="TextBox 12"/>
          <p:cNvSpPr txBox="1"/>
          <p:nvPr/>
        </p:nvSpPr>
        <p:spPr>
          <a:xfrm>
            <a:off x="3481205" y="1706925"/>
            <a:ext cx="2114681" cy="307777"/>
          </a:xfrm>
          <a:prstGeom prst="rect">
            <a:avLst/>
          </a:prstGeom>
          <a:solidFill>
            <a:schemeClr val="accent6">
              <a:lumMod val="40000"/>
              <a:lumOff val="60000"/>
            </a:schemeClr>
          </a:solidFill>
        </p:spPr>
        <p:txBody>
          <a:bodyPr wrap="none" rtlCol="0">
            <a:spAutoFit/>
          </a:bodyPr>
          <a:lstStyle/>
          <a:p>
            <a:pPr algn="ctr"/>
            <a:r>
              <a:rPr lang="en-US" sz="1400" b="1" i="1" dirty="0">
                <a:latin typeface="Arial" charset="0"/>
                <a:ea typeface="Arial" charset="0"/>
                <a:cs typeface="Arial" charset="0"/>
              </a:rPr>
              <a:t>summarize_detections</a:t>
            </a:r>
          </a:p>
        </p:txBody>
      </p:sp>
      <p:sp>
        <p:nvSpPr>
          <p:cNvPr id="14" name="TextBox 13"/>
          <p:cNvSpPr txBox="1"/>
          <p:nvPr/>
        </p:nvSpPr>
        <p:spPr>
          <a:xfrm>
            <a:off x="1678635" y="978175"/>
            <a:ext cx="5719836" cy="307777"/>
          </a:xfrm>
          <a:prstGeom prst="rect">
            <a:avLst/>
          </a:prstGeom>
          <a:noFill/>
        </p:spPr>
        <p:txBody>
          <a:bodyPr wrap="none" rtlCol="0">
            <a:spAutoFit/>
          </a:bodyPr>
          <a:lstStyle/>
          <a:p>
            <a:pPr algn="ctr"/>
            <a:r>
              <a:rPr lang="en-US" sz="1400" dirty="0">
                <a:latin typeface="Arial" charset="0"/>
                <a:ea typeface="Arial" charset="0"/>
                <a:cs typeface="Arial" charset="0"/>
              </a:rPr>
              <a:t>glatos detections data frame (created using </a:t>
            </a:r>
            <a:r>
              <a:rPr lang="en-US" sz="1400" b="1" i="1" dirty="0">
                <a:latin typeface="Arial" charset="0"/>
                <a:ea typeface="Arial" charset="0"/>
                <a:cs typeface="Arial" charset="0"/>
              </a:rPr>
              <a:t>read_glatos_detections</a:t>
            </a:r>
            <a:r>
              <a:rPr lang="en-US" sz="1400" dirty="0">
                <a:latin typeface="Arial" charset="0"/>
                <a:ea typeface="Arial" charset="0"/>
                <a:cs typeface="Arial" charset="0"/>
              </a:rPr>
              <a:t>)</a:t>
            </a:r>
          </a:p>
        </p:txBody>
      </p:sp>
      <p:sp>
        <p:nvSpPr>
          <p:cNvPr id="15" name="TextBox 14"/>
          <p:cNvSpPr txBox="1"/>
          <p:nvPr/>
        </p:nvSpPr>
        <p:spPr>
          <a:xfrm>
            <a:off x="1253031" y="2457978"/>
            <a:ext cx="6571030" cy="307777"/>
          </a:xfrm>
          <a:prstGeom prst="rect">
            <a:avLst/>
          </a:prstGeom>
          <a:noFill/>
        </p:spPr>
        <p:txBody>
          <a:bodyPr wrap="none" rtlCol="0">
            <a:spAutoFit/>
          </a:bodyPr>
          <a:lstStyle/>
          <a:p>
            <a:pPr algn="ctr"/>
            <a:r>
              <a:rPr lang="en-US" sz="1400" dirty="0">
                <a:latin typeface="Arial" charset="0"/>
                <a:ea typeface="Arial" charset="0"/>
                <a:cs typeface="Arial" charset="0"/>
              </a:rPr>
              <a:t>data frame summarizing detections by “animal_id” </a:t>
            </a:r>
            <a:r>
              <a:rPr lang="en-US" sz="1400" u="sng" dirty="0">
                <a:latin typeface="Arial" charset="0"/>
                <a:ea typeface="Arial" charset="0"/>
                <a:cs typeface="Arial" charset="0"/>
              </a:rPr>
              <a:t>OR</a:t>
            </a:r>
            <a:r>
              <a:rPr lang="en-US" sz="1400" dirty="0">
                <a:latin typeface="Arial" charset="0"/>
                <a:ea typeface="Arial" charset="0"/>
                <a:cs typeface="Arial" charset="0"/>
              </a:rPr>
              <a:t> location identifier </a:t>
            </a:r>
            <a:r>
              <a:rPr lang="en-US" sz="1400" u="sng" dirty="0">
                <a:latin typeface="Arial" charset="0"/>
                <a:ea typeface="Arial" charset="0"/>
                <a:cs typeface="Arial" charset="0"/>
              </a:rPr>
              <a:t>OR</a:t>
            </a:r>
            <a:r>
              <a:rPr lang="en-US" sz="1400" dirty="0">
                <a:latin typeface="Arial" charset="0"/>
                <a:ea typeface="Arial" charset="0"/>
                <a:cs typeface="Arial" charset="0"/>
              </a:rPr>
              <a:t> both</a:t>
            </a:r>
          </a:p>
        </p:txBody>
      </p:sp>
      <p:sp>
        <p:nvSpPr>
          <p:cNvPr id="16" name="Down Arrow 15"/>
          <p:cNvSpPr/>
          <p:nvPr/>
        </p:nvSpPr>
        <p:spPr>
          <a:xfrm>
            <a:off x="4482789" y="2113610"/>
            <a:ext cx="111512" cy="3091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7" name="Down Arrow 16"/>
          <p:cNvSpPr/>
          <p:nvPr/>
        </p:nvSpPr>
        <p:spPr>
          <a:xfrm>
            <a:off x="4482789" y="1270637"/>
            <a:ext cx="111512" cy="3091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0" name="TextBox 9"/>
          <p:cNvSpPr txBox="1"/>
          <p:nvPr/>
        </p:nvSpPr>
        <p:spPr>
          <a:xfrm>
            <a:off x="8328446" y="68465"/>
            <a:ext cx="764953" cy="369332"/>
          </a:xfrm>
          <a:prstGeom prst="rect">
            <a:avLst/>
          </a:prstGeom>
          <a:noFill/>
        </p:spPr>
        <p:txBody>
          <a:bodyPr wrap="none" rtlCol="0">
            <a:spAutoFit/>
          </a:bodyPr>
          <a:lstStyle/>
          <a:p>
            <a:r>
              <a:rPr lang="en-US" dirty="0"/>
              <a:t>pg: 69</a:t>
            </a:r>
          </a:p>
        </p:txBody>
      </p:sp>
      <p:pic>
        <p:nvPicPr>
          <p:cNvPr id="4" name="Picture 3">
            <a:extLst>
              <a:ext uri="{FF2B5EF4-FFF2-40B4-BE49-F238E27FC236}">
                <a16:creationId xmlns:a16="http://schemas.microsoft.com/office/drawing/2014/main" id="{879A2756-11B0-4055-B2F9-8D75122C55EA}"/>
              </a:ext>
            </a:extLst>
          </p:cNvPr>
          <p:cNvPicPr>
            <a:picLocks noChangeAspect="1"/>
          </p:cNvPicPr>
          <p:nvPr/>
        </p:nvPicPr>
        <p:blipFill>
          <a:blip r:embed="rId3">
            <a:duotone>
              <a:prstClr val="black"/>
              <a:schemeClr val="accent4">
                <a:tint val="45000"/>
                <a:satMod val="400000"/>
              </a:schemeClr>
            </a:duotone>
          </a:blip>
          <a:stretch>
            <a:fillRect/>
          </a:stretch>
        </p:blipFill>
        <p:spPr>
          <a:xfrm>
            <a:off x="211981" y="2981876"/>
            <a:ext cx="8726750" cy="3731549"/>
          </a:xfrm>
          <a:prstGeom prst="rect">
            <a:avLst/>
          </a:prstGeom>
          <a:ln>
            <a:solidFill>
              <a:schemeClr val="tx1"/>
            </a:solidFill>
          </a:ln>
        </p:spPr>
      </p:pic>
    </p:spTree>
    <p:extLst>
      <p:ext uri="{BB962C8B-B14F-4D97-AF65-F5344CB8AC3E}">
        <p14:creationId xmlns:p14="http://schemas.microsoft.com/office/powerpoint/2010/main" val="2241979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8796" y="307267"/>
            <a:ext cx="8617789" cy="646331"/>
          </a:xfrm>
          <a:prstGeom prst="rect">
            <a:avLst/>
          </a:prstGeom>
        </p:spPr>
        <p:txBody>
          <a:bodyPr wrap="square">
            <a:spAutoFit/>
          </a:bodyPr>
          <a:lstStyle/>
          <a:p>
            <a:pPr algn="ctr"/>
            <a:r>
              <a:rPr lang="en-US" sz="3600" b="1" dirty="0">
                <a:latin typeface="Arial" charset="0"/>
                <a:ea typeface="Arial" charset="0"/>
                <a:cs typeface="Arial" charset="0"/>
              </a:rPr>
              <a:t>Tabular Summaries of Detections</a:t>
            </a:r>
          </a:p>
        </p:txBody>
      </p:sp>
      <p:pic>
        <p:nvPicPr>
          <p:cNvPr id="15" name="Picture 14"/>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29397" y="1421588"/>
            <a:ext cx="8876585" cy="1986664"/>
          </a:xfrm>
          <a:prstGeom prst="rect">
            <a:avLst/>
          </a:prstGeom>
        </p:spPr>
      </p:pic>
      <p:sp>
        <p:nvSpPr>
          <p:cNvPr id="5" name="TextBox 4"/>
          <p:cNvSpPr txBox="1"/>
          <p:nvPr/>
        </p:nvSpPr>
        <p:spPr>
          <a:xfrm>
            <a:off x="8328446" y="68465"/>
            <a:ext cx="764953" cy="369332"/>
          </a:xfrm>
          <a:prstGeom prst="rect">
            <a:avLst/>
          </a:prstGeom>
          <a:noFill/>
        </p:spPr>
        <p:txBody>
          <a:bodyPr wrap="none" rtlCol="0">
            <a:spAutoFit/>
          </a:bodyPr>
          <a:lstStyle/>
          <a:p>
            <a:r>
              <a:rPr lang="en-US" dirty="0"/>
              <a:t>pg: 69</a:t>
            </a:r>
          </a:p>
        </p:txBody>
      </p:sp>
      <p:pic>
        <p:nvPicPr>
          <p:cNvPr id="3" name="Picture 2">
            <a:extLst>
              <a:ext uri="{FF2B5EF4-FFF2-40B4-BE49-F238E27FC236}">
                <a16:creationId xmlns:a16="http://schemas.microsoft.com/office/drawing/2014/main" id="{321E2BDF-399A-4334-9377-869480ED85F6}"/>
              </a:ext>
            </a:extLst>
          </p:cNvPr>
          <p:cNvPicPr>
            <a:picLocks noChangeAspect="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279868" y="3650451"/>
            <a:ext cx="8617789" cy="2817087"/>
          </a:xfrm>
          <a:prstGeom prst="rect">
            <a:avLst/>
          </a:prstGeom>
          <a:ln>
            <a:solidFill>
              <a:schemeClr val="tx1"/>
            </a:solidFill>
          </a:ln>
        </p:spPr>
      </p:pic>
      <p:grpSp>
        <p:nvGrpSpPr>
          <p:cNvPr id="6" name="Group 5">
            <a:extLst>
              <a:ext uri="{FF2B5EF4-FFF2-40B4-BE49-F238E27FC236}">
                <a16:creationId xmlns:a16="http://schemas.microsoft.com/office/drawing/2014/main" id="{BE46216C-C57E-4FBC-BC8E-F04F884873D5}"/>
              </a:ext>
            </a:extLst>
          </p:cNvPr>
          <p:cNvGrpSpPr/>
          <p:nvPr/>
        </p:nvGrpSpPr>
        <p:grpSpPr>
          <a:xfrm>
            <a:off x="5015883" y="1472973"/>
            <a:ext cx="3881774" cy="646331"/>
            <a:chOff x="5015883" y="4205906"/>
            <a:chExt cx="3881774" cy="646331"/>
          </a:xfrm>
        </p:grpSpPr>
        <p:sp>
          <p:nvSpPr>
            <p:cNvPr id="2" name="Rectangle 1">
              <a:extLst>
                <a:ext uri="{FF2B5EF4-FFF2-40B4-BE49-F238E27FC236}">
                  <a16:creationId xmlns:a16="http://schemas.microsoft.com/office/drawing/2014/main" id="{272F916D-FF87-465D-80C2-12A06B86400D}"/>
                </a:ext>
              </a:extLst>
            </p:cNvPr>
            <p:cNvSpPr/>
            <p:nvPr/>
          </p:nvSpPr>
          <p:spPr>
            <a:xfrm>
              <a:off x="5015883" y="4314548"/>
              <a:ext cx="1482571" cy="2219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E146D72-7DF0-47F4-B101-DBC1AE50DA4E}"/>
                </a:ext>
              </a:extLst>
            </p:cNvPr>
            <p:cNvSpPr txBox="1"/>
            <p:nvPr/>
          </p:nvSpPr>
          <p:spPr>
            <a:xfrm>
              <a:off x="6606778" y="4205906"/>
              <a:ext cx="2290879" cy="646331"/>
            </a:xfrm>
            <a:prstGeom prst="rect">
              <a:avLst/>
            </a:prstGeom>
            <a:noFill/>
          </p:spPr>
          <p:txBody>
            <a:bodyPr wrap="square" rtlCol="0">
              <a:spAutoFit/>
            </a:bodyPr>
            <a:lstStyle/>
            <a:p>
              <a:r>
                <a:rPr lang="en-US" sz="1200" dirty="0">
                  <a:solidFill>
                    <a:srgbClr val="FF0000"/>
                  </a:solidFill>
                  <a:latin typeface="Arial" panose="020B0604020202020204" pitchFamily="34" charset="0"/>
                  <a:cs typeface="Arial" panose="020B0604020202020204" pitchFamily="34" charset="0"/>
                </a:rPr>
                <a:t>Note: Because “animal” is default, this argument is not necessary</a:t>
              </a:r>
            </a:p>
          </p:txBody>
        </p:sp>
      </p:grpSp>
      <p:sp>
        <p:nvSpPr>
          <p:cNvPr id="8" name="TextBox 7">
            <a:extLst>
              <a:ext uri="{FF2B5EF4-FFF2-40B4-BE49-F238E27FC236}">
                <a16:creationId xmlns:a16="http://schemas.microsoft.com/office/drawing/2014/main" id="{63A9A6FA-7A1A-49C5-98B4-BAA819E3B89D}"/>
              </a:ext>
            </a:extLst>
          </p:cNvPr>
          <p:cNvSpPr txBox="1"/>
          <p:nvPr/>
        </p:nvSpPr>
        <p:spPr>
          <a:xfrm>
            <a:off x="129397" y="961346"/>
            <a:ext cx="2604431" cy="369332"/>
          </a:xfrm>
          <a:prstGeom prst="rect">
            <a:avLst/>
          </a:prstGeom>
          <a:noFill/>
        </p:spPr>
        <p:txBody>
          <a:bodyPr wrap="none" rtlCol="0">
            <a:spAutoFit/>
          </a:bodyPr>
          <a:lstStyle/>
          <a:p>
            <a:r>
              <a:rPr lang="en-US" dirty="0"/>
              <a:t>1. Summarize by “animal”</a:t>
            </a:r>
          </a:p>
        </p:txBody>
      </p:sp>
    </p:spTree>
    <p:extLst>
      <p:ext uri="{BB962C8B-B14F-4D97-AF65-F5344CB8AC3E}">
        <p14:creationId xmlns:p14="http://schemas.microsoft.com/office/powerpoint/2010/main" val="1759596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8796" y="307267"/>
            <a:ext cx="8617789" cy="646331"/>
          </a:xfrm>
          <a:prstGeom prst="rect">
            <a:avLst/>
          </a:prstGeom>
        </p:spPr>
        <p:txBody>
          <a:bodyPr wrap="square">
            <a:spAutoFit/>
          </a:bodyPr>
          <a:lstStyle/>
          <a:p>
            <a:pPr algn="ctr"/>
            <a:r>
              <a:rPr lang="en-US" sz="3600" b="1" dirty="0">
                <a:latin typeface="Arial" charset="0"/>
                <a:ea typeface="Arial" charset="0"/>
                <a:cs typeface="Arial" charset="0"/>
              </a:rPr>
              <a:t>Tabular Summaries of Detections</a:t>
            </a:r>
          </a:p>
        </p:txBody>
      </p:sp>
      <p:sp>
        <p:nvSpPr>
          <p:cNvPr id="5" name="TextBox 4"/>
          <p:cNvSpPr txBox="1"/>
          <p:nvPr/>
        </p:nvSpPr>
        <p:spPr>
          <a:xfrm>
            <a:off x="8328446" y="68465"/>
            <a:ext cx="764953" cy="369332"/>
          </a:xfrm>
          <a:prstGeom prst="rect">
            <a:avLst/>
          </a:prstGeom>
          <a:noFill/>
        </p:spPr>
        <p:txBody>
          <a:bodyPr wrap="none" rtlCol="0">
            <a:spAutoFit/>
          </a:bodyPr>
          <a:lstStyle/>
          <a:p>
            <a:r>
              <a:rPr lang="en-US" dirty="0"/>
              <a:t>pg: 69</a:t>
            </a:r>
          </a:p>
        </p:txBody>
      </p:sp>
      <p:pic>
        <p:nvPicPr>
          <p:cNvPr id="4" name="Picture 3">
            <a:extLst>
              <a:ext uri="{FF2B5EF4-FFF2-40B4-BE49-F238E27FC236}">
                <a16:creationId xmlns:a16="http://schemas.microsoft.com/office/drawing/2014/main" id="{9F319FA2-8742-4E99-A911-18815DACAFA4}"/>
              </a:ext>
            </a:extLst>
          </p:cNvPr>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1218830" y="3916785"/>
            <a:ext cx="6697719" cy="2788482"/>
          </a:xfrm>
          <a:prstGeom prst="rect">
            <a:avLst/>
          </a:prstGeom>
          <a:ln>
            <a:solidFill>
              <a:schemeClr val="tx1"/>
            </a:solidFill>
          </a:ln>
        </p:spPr>
      </p:pic>
      <p:pic>
        <p:nvPicPr>
          <p:cNvPr id="9" name="Picture 8">
            <a:extLst>
              <a:ext uri="{FF2B5EF4-FFF2-40B4-BE49-F238E27FC236}">
                <a16:creationId xmlns:a16="http://schemas.microsoft.com/office/drawing/2014/main" id="{C0A8F396-3941-4B40-99DF-64D76BE21B26}"/>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258796" y="1387632"/>
            <a:ext cx="8660915" cy="2398917"/>
          </a:xfrm>
          <a:prstGeom prst="rect">
            <a:avLst/>
          </a:prstGeom>
        </p:spPr>
      </p:pic>
      <p:sp>
        <p:nvSpPr>
          <p:cNvPr id="10" name="TextBox 9">
            <a:extLst>
              <a:ext uri="{FF2B5EF4-FFF2-40B4-BE49-F238E27FC236}">
                <a16:creationId xmlns:a16="http://schemas.microsoft.com/office/drawing/2014/main" id="{9CDFA8C8-C5B7-4B74-9461-7D69DCE98F63}"/>
              </a:ext>
            </a:extLst>
          </p:cNvPr>
          <p:cNvSpPr txBox="1"/>
          <p:nvPr/>
        </p:nvSpPr>
        <p:spPr>
          <a:xfrm>
            <a:off x="129397" y="961346"/>
            <a:ext cx="2729465" cy="369332"/>
          </a:xfrm>
          <a:prstGeom prst="rect">
            <a:avLst/>
          </a:prstGeom>
          <a:noFill/>
        </p:spPr>
        <p:txBody>
          <a:bodyPr wrap="none" rtlCol="0">
            <a:spAutoFit/>
          </a:bodyPr>
          <a:lstStyle/>
          <a:p>
            <a:r>
              <a:rPr lang="en-US" dirty="0"/>
              <a:t>2. Summarize by “location”</a:t>
            </a:r>
          </a:p>
        </p:txBody>
      </p:sp>
      <p:cxnSp>
        <p:nvCxnSpPr>
          <p:cNvPr id="15" name="Straight Connector 14">
            <a:extLst>
              <a:ext uri="{FF2B5EF4-FFF2-40B4-BE49-F238E27FC236}">
                <a16:creationId xmlns:a16="http://schemas.microsoft.com/office/drawing/2014/main" id="{3487F127-83F8-4263-8397-CEBDDADE2C6F}"/>
              </a:ext>
            </a:extLst>
          </p:cNvPr>
          <p:cNvCxnSpPr/>
          <p:nvPr/>
        </p:nvCxnSpPr>
        <p:spPr>
          <a:xfrm>
            <a:off x="3315855" y="4027055"/>
            <a:ext cx="50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911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546D7C-07DE-449D-9D26-082916E2B367}"/>
              </a:ext>
            </a:extLst>
          </p:cNvPr>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1342136" y="4306569"/>
            <a:ext cx="6185500" cy="2386935"/>
          </a:xfrm>
          <a:prstGeom prst="rect">
            <a:avLst/>
          </a:prstGeom>
          <a:ln>
            <a:solidFill>
              <a:schemeClr val="tx1"/>
            </a:solidFill>
          </a:ln>
        </p:spPr>
      </p:pic>
      <p:sp>
        <p:nvSpPr>
          <p:cNvPr id="7" name="Rectangle 6"/>
          <p:cNvSpPr/>
          <p:nvPr/>
        </p:nvSpPr>
        <p:spPr>
          <a:xfrm>
            <a:off x="258796" y="307267"/>
            <a:ext cx="8617789" cy="646331"/>
          </a:xfrm>
          <a:prstGeom prst="rect">
            <a:avLst/>
          </a:prstGeom>
        </p:spPr>
        <p:txBody>
          <a:bodyPr wrap="square">
            <a:spAutoFit/>
          </a:bodyPr>
          <a:lstStyle/>
          <a:p>
            <a:pPr algn="ctr"/>
            <a:r>
              <a:rPr lang="en-US" sz="3600" b="1" dirty="0">
                <a:latin typeface="Arial" charset="0"/>
                <a:ea typeface="Arial" charset="0"/>
                <a:cs typeface="Arial" charset="0"/>
              </a:rPr>
              <a:t>Tabular Summaries of Detections</a:t>
            </a: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89924" y="1338426"/>
            <a:ext cx="8155531" cy="2835184"/>
          </a:xfrm>
          <a:prstGeom prst="rect">
            <a:avLst/>
          </a:prstGeom>
        </p:spPr>
      </p:pic>
      <p:sp>
        <p:nvSpPr>
          <p:cNvPr id="4" name="TextBox 3"/>
          <p:cNvSpPr txBox="1"/>
          <p:nvPr/>
        </p:nvSpPr>
        <p:spPr>
          <a:xfrm>
            <a:off x="6123839" y="2284396"/>
            <a:ext cx="2587083" cy="461665"/>
          </a:xfrm>
          <a:prstGeom prst="rect">
            <a:avLst/>
          </a:prstGeom>
          <a:noFill/>
        </p:spPr>
        <p:txBody>
          <a:bodyPr wrap="square" rtlCol="0">
            <a:spAutoFit/>
          </a:bodyPr>
          <a:lstStyle/>
          <a:p>
            <a:r>
              <a:rPr lang="en-US" sz="1200" dirty="0">
                <a:solidFill>
                  <a:srgbClr val="FF0000"/>
                </a:solidFill>
                <a:latin typeface="Arial" panose="020B0604020202020204" pitchFamily="34" charset="0"/>
                <a:cs typeface="Arial" panose="020B0604020202020204" pitchFamily="34" charset="0"/>
              </a:rPr>
              <a:t>NA because this fish was not detected at this location</a:t>
            </a:r>
          </a:p>
        </p:txBody>
      </p:sp>
      <p:cxnSp>
        <p:nvCxnSpPr>
          <p:cNvPr id="6" name="Straight Arrow Connector 5"/>
          <p:cNvCxnSpPr>
            <a:cxnSpLocks/>
          </p:cNvCxnSpPr>
          <p:nvPr/>
        </p:nvCxnSpPr>
        <p:spPr>
          <a:xfrm flipH="1">
            <a:off x="5310909" y="2664853"/>
            <a:ext cx="812930" cy="778465"/>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328446" y="68465"/>
            <a:ext cx="764953" cy="369332"/>
          </a:xfrm>
          <a:prstGeom prst="rect">
            <a:avLst/>
          </a:prstGeom>
          <a:noFill/>
        </p:spPr>
        <p:txBody>
          <a:bodyPr wrap="none" rtlCol="0">
            <a:spAutoFit/>
          </a:bodyPr>
          <a:lstStyle/>
          <a:p>
            <a:r>
              <a:rPr lang="en-US" dirty="0"/>
              <a:t>pg: 69</a:t>
            </a:r>
          </a:p>
        </p:txBody>
      </p:sp>
      <p:sp>
        <p:nvSpPr>
          <p:cNvPr id="9" name="TextBox 8">
            <a:extLst>
              <a:ext uri="{FF2B5EF4-FFF2-40B4-BE49-F238E27FC236}">
                <a16:creationId xmlns:a16="http://schemas.microsoft.com/office/drawing/2014/main" id="{3F8DF48C-0F63-46CA-905C-B775DADD1B4D}"/>
              </a:ext>
            </a:extLst>
          </p:cNvPr>
          <p:cNvSpPr txBox="1"/>
          <p:nvPr/>
        </p:nvSpPr>
        <p:spPr>
          <a:xfrm>
            <a:off x="129397" y="961346"/>
            <a:ext cx="4006225" cy="369332"/>
          </a:xfrm>
          <a:prstGeom prst="rect">
            <a:avLst/>
          </a:prstGeom>
          <a:noFill/>
        </p:spPr>
        <p:txBody>
          <a:bodyPr wrap="none" rtlCol="0">
            <a:spAutoFit/>
          </a:bodyPr>
          <a:lstStyle/>
          <a:p>
            <a:r>
              <a:rPr lang="en-US" dirty="0"/>
              <a:t>3. Summarize by “animal” and “location”</a:t>
            </a:r>
          </a:p>
        </p:txBody>
      </p:sp>
      <p:cxnSp>
        <p:nvCxnSpPr>
          <p:cNvPr id="11" name="Straight Connector 10">
            <a:extLst>
              <a:ext uri="{FF2B5EF4-FFF2-40B4-BE49-F238E27FC236}">
                <a16:creationId xmlns:a16="http://schemas.microsoft.com/office/drawing/2014/main" id="{9EE9F130-DF1F-4EFB-9382-80ECEBBA18FD}"/>
              </a:ext>
            </a:extLst>
          </p:cNvPr>
          <p:cNvCxnSpPr/>
          <p:nvPr/>
        </p:nvCxnSpPr>
        <p:spPr>
          <a:xfrm>
            <a:off x="3019323" y="4420460"/>
            <a:ext cx="50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340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8796" y="307267"/>
            <a:ext cx="8617789" cy="646331"/>
          </a:xfrm>
          <a:prstGeom prst="rect">
            <a:avLst/>
          </a:prstGeom>
        </p:spPr>
        <p:txBody>
          <a:bodyPr wrap="square">
            <a:spAutoFit/>
          </a:bodyPr>
          <a:lstStyle/>
          <a:p>
            <a:pPr algn="ctr"/>
            <a:r>
              <a:rPr lang="en-US" sz="3600" b="1" dirty="0">
                <a:latin typeface="Arial" charset="0"/>
                <a:ea typeface="Arial" charset="0"/>
                <a:cs typeface="Arial" charset="0"/>
              </a:rPr>
              <a:t>Tabular Summaries of Detections</a:t>
            </a:r>
          </a:p>
        </p:txBody>
      </p:sp>
      <p:sp>
        <p:nvSpPr>
          <p:cNvPr id="8" name="TextBox 7"/>
          <p:cNvSpPr txBox="1"/>
          <p:nvPr/>
        </p:nvSpPr>
        <p:spPr>
          <a:xfrm>
            <a:off x="8328446" y="68465"/>
            <a:ext cx="764953" cy="369332"/>
          </a:xfrm>
          <a:prstGeom prst="rect">
            <a:avLst/>
          </a:prstGeom>
          <a:noFill/>
        </p:spPr>
        <p:txBody>
          <a:bodyPr wrap="none" rtlCol="0">
            <a:spAutoFit/>
          </a:bodyPr>
          <a:lstStyle/>
          <a:p>
            <a:r>
              <a:rPr lang="en-US" dirty="0"/>
              <a:t>pg: 69</a:t>
            </a:r>
          </a:p>
        </p:txBody>
      </p:sp>
      <p:sp>
        <p:nvSpPr>
          <p:cNvPr id="10" name="TextBox 9">
            <a:extLst>
              <a:ext uri="{FF2B5EF4-FFF2-40B4-BE49-F238E27FC236}">
                <a16:creationId xmlns:a16="http://schemas.microsoft.com/office/drawing/2014/main" id="{4DA62A23-C8F7-4E1E-9B7B-BB8CF3A12974}"/>
              </a:ext>
            </a:extLst>
          </p:cNvPr>
          <p:cNvSpPr txBox="1"/>
          <p:nvPr/>
        </p:nvSpPr>
        <p:spPr>
          <a:xfrm>
            <a:off x="129397" y="961346"/>
            <a:ext cx="8747188" cy="646331"/>
          </a:xfrm>
          <a:prstGeom prst="rect">
            <a:avLst/>
          </a:prstGeom>
          <a:noFill/>
        </p:spPr>
        <p:txBody>
          <a:bodyPr wrap="square" rtlCol="0">
            <a:spAutoFit/>
          </a:bodyPr>
          <a:lstStyle/>
          <a:p>
            <a:r>
              <a:rPr lang="en-US" dirty="0"/>
              <a:t>4. Summarize by “animal”, but supply a custom list of “animal_id” values (to account for fish that may not have been detected)</a:t>
            </a:r>
          </a:p>
        </p:txBody>
      </p:sp>
      <p:grpSp>
        <p:nvGrpSpPr>
          <p:cNvPr id="21" name="Group 20">
            <a:extLst>
              <a:ext uri="{FF2B5EF4-FFF2-40B4-BE49-F238E27FC236}">
                <a16:creationId xmlns:a16="http://schemas.microsoft.com/office/drawing/2014/main" id="{086EBD49-5E30-4A9D-BB42-F09E2B576D67}"/>
              </a:ext>
            </a:extLst>
          </p:cNvPr>
          <p:cNvGrpSpPr/>
          <p:nvPr/>
        </p:nvGrpSpPr>
        <p:grpSpPr>
          <a:xfrm>
            <a:off x="258796" y="1838807"/>
            <a:ext cx="8684415" cy="3379737"/>
            <a:chOff x="258796" y="1838807"/>
            <a:chExt cx="8684415" cy="3379737"/>
          </a:xfrm>
        </p:grpSpPr>
        <p:pic>
          <p:nvPicPr>
            <p:cNvPr id="20" name="Picture 19">
              <a:extLst>
                <a:ext uri="{FF2B5EF4-FFF2-40B4-BE49-F238E27FC236}">
                  <a16:creationId xmlns:a16="http://schemas.microsoft.com/office/drawing/2014/main" id="{11E4AF1C-7C16-4FE3-B18B-42706422DF1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258796" y="1838807"/>
              <a:ext cx="8684415" cy="3379737"/>
            </a:xfrm>
            <a:prstGeom prst="rect">
              <a:avLst/>
            </a:prstGeom>
          </p:spPr>
        </p:pic>
        <p:sp>
          <p:nvSpPr>
            <p:cNvPr id="11" name="TextBox 10">
              <a:extLst>
                <a:ext uri="{FF2B5EF4-FFF2-40B4-BE49-F238E27FC236}">
                  <a16:creationId xmlns:a16="http://schemas.microsoft.com/office/drawing/2014/main" id="{3F003D0D-85E8-4E60-AA78-BD3D214D11EC}"/>
                </a:ext>
              </a:extLst>
            </p:cNvPr>
            <p:cNvSpPr txBox="1"/>
            <p:nvPr/>
          </p:nvSpPr>
          <p:spPr>
            <a:xfrm>
              <a:off x="6961219" y="3357595"/>
              <a:ext cx="1668544" cy="646331"/>
            </a:xfrm>
            <a:prstGeom prst="rect">
              <a:avLst/>
            </a:prstGeom>
            <a:noFill/>
          </p:spPr>
          <p:txBody>
            <a:bodyPr wrap="square" rtlCol="0">
              <a:spAutoFit/>
            </a:bodyPr>
            <a:lstStyle/>
            <a:p>
              <a:r>
                <a:rPr lang="en-US" sz="1200" dirty="0">
                  <a:solidFill>
                    <a:srgbClr val="FF0000"/>
                  </a:solidFill>
                  <a:latin typeface="Arial" panose="020B0604020202020204" pitchFamily="34" charset="0"/>
                  <a:cs typeface="Arial" panose="020B0604020202020204" pitchFamily="34" charset="0"/>
                </a:rPr>
                <a:t>Note: These fish were tagged but not detected</a:t>
              </a:r>
            </a:p>
          </p:txBody>
        </p:sp>
        <p:cxnSp>
          <p:nvCxnSpPr>
            <p:cNvPr id="13" name="Straight Arrow Connector 12">
              <a:extLst>
                <a:ext uri="{FF2B5EF4-FFF2-40B4-BE49-F238E27FC236}">
                  <a16:creationId xmlns:a16="http://schemas.microsoft.com/office/drawing/2014/main" id="{9CD59219-69A0-44F4-92D5-E1E846DE35CB}"/>
                </a:ext>
              </a:extLst>
            </p:cNvPr>
            <p:cNvCxnSpPr>
              <a:cxnSpLocks/>
            </p:cNvCxnSpPr>
            <p:nvPr/>
          </p:nvCxnSpPr>
          <p:spPr>
            <a:xfrm flipH="1">
              <a:off x="1366981" y="3669126"/>
              <a:ext cx="5612710" cy="7550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18823D3-75DA-4460-8D3B-43CB2CC015EA}"/>
                </a:ext>
              </a:extLst>
            </p:cNvPr>
            <p:cNvCxnSpPr>
              <a:cxnSpLocks/>
            </p:cNvCxnSpPr>
            <p:nvPr/>
          </p:nvCxnSpPr>
          <p:spPr>
            <a:xfrm flipH="1">
              <a:off x="1366981" y="3680761"/>
              <a:ext cx="5612710" cy="10229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92967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5631" y="315077"/>
            <a:ext cx="8773692" cy="646331"/>
          </a:xfrm>
          <a:prstGeom prst="rect">
            <a:avLst/>
          </a:prstGeom>
        </p:spPr>
        <p:txBody>
          <a:bodyPr wrap="square">
            <a:spAutoFit/>
          </a:bodyPr>
          <a:lstStyle/>
          <a:p>
            <a:pPr algn="ctr"/>
            <a:r>
              <a:rPr lang="en-US" sz="3600" b="1" dirty="0">
                <a:latin typeface="Arial" charset="0"/>
                <a:ea typeface="Arial" charset="0"/>
                <a:cs typeface="Arial" charset="0"/>
              </a:rPr>
              <a:t>Reduce Detections to Detection Events</a:t>
            </a:r>
          </a:p>
        </p:txBody>
      </p:sp>
      <p:sp>
        <p:nvSpPr>
          <p:cNvPr id="10" name="TextBox 9"/>
          <p:cNvSpPr txBox="1"/>
          <p:nvPr/>
        </p:nvSpPr>
        <p:spPr>
          <a:xfrm>
            <a:off x="8328446" y="68465"/>
            <a:ext cx="764953" cy="369332"/>
          </a:xfrm>
          <a:prstGeom prst="rect">
            <a:avLst/>
          </a:prstGeom>
          <a:noFill/>
        </p:spPr>
        <p:txBody>
          <a:bodyPr wrap="none" rtlCol="0">
            <a:spAutoFit/>
          </a:bodyPr>
          <a:lstStyle/>
          <a:p>
            <a:r>
              <a:rPr lang="en-US" dirty="0"/>
              <a:t>pg: 72</a:t>
            </a:r>
          </a:p>
        </p:txBody>
      </p:sp>
      <p:sp>
        <p:nvSpPr>
          <p:cNvPr id="17" name="TextBox 16">
            <a:extLst>
              <a:ext uri="{FF2B5EF4-FFF2-40B4-BE49-F238E27FC236}">
                <a16:creationId xmlns:a16="http://schemas.microsoft.com/office/drawing/2014/main" id="{CF0FF808-B7FE-467A-AC64-A91A81CFA2F3}"/>
              </a:ext>
            </a:extLst>
          </p:cNvPr>
          <p:cNvSpPr txBox="1"/>
          <p:nvPr/>
        </p:nvSpPr>
        <p:spPr>
          <a:xfrm>
            <a:off x="463142" y="1063543"/>
            <a:ext cx="8201600" cy="5262979"/>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200" dirty="0">
                <a:latin typeface="Arial" panose="020B0604020202020204" pitchFamily="34" charset="0"/>
                <a:cs typeface="Arial" panose="020B0604020202020204" pitchFamily="34" charset="0"/>
              </a:rPr>
              <a:t>Detection data can contain a lot of redundant information (e.g., 1000s of repeated detections at a single location)</a:t>
            </a:r>
          </a:p>
          <a:p>
            <a:pPr marL="800100" lvl="1" indent="-342900">
              <a:spcAft>
                <a:spcPts val="1200"/>
              </a:spcAft>
              <a:buFont typeface="Arial" panose="020B0604020202020204" pitchFamily="34" charset="0"/>
              <a:buChar char="•"/>
            </a:pPr>
            <a:r>
              <a:rPr lang="en-US" sz="2200" dirty="0">
                <a:latin typeface="Arial" panose="020B0604020202020204" pitchFamily="34" charset="0"/>
                <a:cs typeface="Arial" panose="020B0604020202020204" pitchFamily="34" charset="0"/>
              </a:rPr>
              <a:t>Redundant detections often unnecessary for analyses </a:t>
            </a:r>
          </a:p>
          <a:p>
            <a:pPr marL="800100" lvl="1" indent="-342900">
              <a:spcAft>
                <a:spcPts val="1200"/>
              </a:spcAft>
              <a:buFont typeface="Arial" panose="020B0604020202020204" pitchFamily="34" charset="0"/>
              <a:buChar char="•"/>
            </a:pPr>
            <a:r>
              <a:rPr lang="en-US" sz="2200" dirty="0">
                <a:latin typeface="Arial" panose="020B0604020202020204" pitchFamily="34" charset="0"/>
                <a:cs typeface="Arial" panose="020B0604020202020204" pitchFamily="34" charset="0"/>
              </a:rPr>
              <a:t>Redundancy can make detection files very large and difficult to handle (especially in software like MS Excel)</a:t>
            </a:r>
          </a:p>
          <a:p>
            <a:pPr marL="342900" indent="-342900">
              <a:spcAft>
                <a:spcPts val="1200"/>
              </a:spcAft>
              <a:buFont typeface="Arial" panose="020B0604020202020204" pitchFamily="34" charset="0"/>
              <a:buChar char="•"/>
            </a:pPr>
            <a:r>
              <a:rPr lang="en-US" sz="2200" b="1" i="1" dirty="0">
                <a:latin typeface="Arial" panose="020B0604020202020204" pitchFamily="34" charset="0"/>
                <a:cs typeface="Arial" panose="020B0604020202020204" pitchFamily="34" charset="0"/>
              </a:rPr>
              <a:t>detection_events </a:t>
            </a:r>
            <a:r>
              <a:rPr lang="en-US" sz="2200" dirty="0">
                <a:latin typeface="Arial" panose="020B0604020202020204" pitchFamily="34" charset="0"/>
                <a:cs typeface="Arial" panose="020B0604020202020204" pitchFamily="34" charset="0"/>
              </a:rPr>
              <a:t>function reduces detection data to a series of distinct detection events, characterized by an arrival time (start) and a depart time (end) – </a:t>
            </a:r>
            <a:r>
              <a:rPr lang="en-US" sz="2200" i="1" dirty="0">
                <a:solidFill>
                  <a:srgbClr val="FF0000"/>
                </a:solidFill>
                <a:latin typeface="Arial" panose="020B0604020202020204" pitchFamily="34" charset="0"/>
                <a:cs typeface="Arial" panose="020B0604020202020204" pitchFamily="34" charset="0"/>
              </a:rPr>
              <a:t>new event begins when fish moves to a new location </a:t>
            </a:r>
            <a:r>
              <a:rPr lang="en-US" sz="2200" i="1" u="sng" dirty="0">
                <a:solidFill>
                  <a:srgbClr val="FF0000"/>
                </a:solidFill>
                <a:latin typeface="Arial" panose="020B0604020202020204" pitchFamily="34" charset="0"/>
                <a:cs typeface="Arial" panose="020B0604020202020204" pitchFamily="34" charset="0"/>
              </a:rPr>
              <a:t>OR</a:t>
            </a:r>
            <a:r>
              <a:rPr lang="en-US" sz="2200" i="1" dirty="0">
                <a:solidFill>
                  <a:srgbClr val="FF0000"/>
                </a:solidFill>
                <a:latin typeface="Arial" panose="020B0604020202020204" pitchFamily="34" charset="0"/>
                <a:cs typeface="Arial" panose="020B0604020202020204" pitchFamily="34" charset="0"/>
              </a:rPr>
              <a:t> returns to the same location after being absent for a user-defined time interval</a:t>
            </a:r>
          </a:p>
          <a:p>
            <a:pPr marL="800100" lvl="1" indent="-342900">
              <a:spcAft>
                <a:spcPts val="1200"/>
              </a:spcAft>
              <a:buFont typeface="Arial" panose="020B0604020202020204" pitchFamily="34" charset="0"/>
              <a:buChar char="•"/>
            </a:pPr>
            <a:r>
              <a:rPr lang="en-US" sz="2200" dirty="0">
                <a:latin typeface="Arial" panose="020B0604020202020204" pitchFamily="34" charset="0"/>
                <a:cs typeface="Arial" panose="020B0604020202020204" pitchFamily="34" charset="0"/>
              </a:rPr>
              <a:t>Speeds up analyses by decreasing computational burden</a:t>
            </a:r>
          </a:p>
          <a:p>
            <a:pPr marL="800100" lvl="1" indent="-342900">
              <a:spcAft>
                <a:spcPts val="1200"/>
              </a:spcAft>
              <a:buFont typeface="Arial" panose="020B0604020202020204" pitchFamily="34" charset="0"/>
              <a:buChar char="•"/>
            </a:pPr>
            <a:r>
              <a:rPr lang="en-US" sz="2200" dirty="0">
                <a:latin typeface="Arial" panose="020B0604020202020204" pitchFamily="34" charset="0"/>
                <a:cs typeface="Arial" panose="020B0604020202020204" pitchFamily="34" charset="0"/>
              </a:rPr>
              <a:t>Makes telemetry data easier to use in programs like MS Excel</a:t>
            </a:r>
          </a:p>
        </p:txBody>
      </p:sp>
    </p:spTree>
    <p:extLst>
      <p:ext uri="{BB962C8B-B14F-4D97-AF65-F5344CB8AC3E}">
        <p14:creationId xmlns:p14="http://schemas.microsoft.com/office/powerpoint/2010/main" val="3277918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5631" y="315077"/>
            <a:ext cx="8773692" cy="646331"/>
          </a:xfrm>
          <a:prstGeom prst="rect">
            <a:avLst/>
          </a:prstGeom>
        </p:spPr>
        <p:txBody>
          <a:bodyPr wrap="square">
            <a:spAutoFit/>
          </a:bodyPr>
          <a:lstStyle/>
          <a:p>
            <a:pPr algn="ctr"/>
            <a:r>
              <a:rPr lang="en-US" sz="3600" b="1" dirty="0">
                <a:latin typeface="Arial" charset="0"/>
                <a:ea typeface="Arial" charset="0"/>
                <a:cs typeface="Arial" charset="0"/>
              </a:rPr>
              <a:t>Reduce Detections to Detection Events</a:t>
            </a:r>
          </a:p>
        </p:txBody>
      </p:sp>
      <p:sp>
        <p:nvSpPr>
          <p:cNvPr id="11" name="Rectangle 10"/>
          <p:cNvSpPr/>
          <p:nvPr/>
        </p:nvSpPr>
        <p:spPr>
          <a:xfrm>
            <a:off x="1103970" y="965912"/>
            <a:ext cx="6869151" cy="21452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2" name="TextBox 11"/>
          <p:cNvSpPr txBox="1"/>
          <p:nvPr/>
        </p:nvSpPr>
        <p:spPr>
          <a:xfrm>
            <a:off x="3716846" y="1706925"/>
            <a:ext cx="1643399" cy="307777"/>
          </a:xfrm>
          <a:prstGeom prst="rect">
            <a:avLst/>
          </a:prstGeom>
          <a:solidFill>
            <a:schemeClr val="accent6">
              <a:lumMod val="40000"/>
              <a:lumOff val="60000"/>
            </a:schemeClr>
          </a:solidFill>
        </p:spPr>
        <p:txBody>
          <a:bodyPr wrap="none" rtlCol="0">
            <a:spAutoFit/>
          </a:bodyPr>
          <a:lstStyle/>
          <a:p>
            <a:pPr algn="ctr"/>
            <a:r>
              <a:rPr lang="en-US" sz="1400" b="1" dirty="0">
                <a:latin typeface="Arial" charset="0"/>
                <a:ea typeface="Arial" charset="0"/>
                <a:cs typeface="Arial" charset="0"/>
              </a:rPr>
              <a:t>detection_events</a:t>
            </a:r>
          </a:p>
        </p:txBody>
      </p:sp>
      <p:sp>
        <p:nvSpPr>
          <p:cNvPr id="13" name="TextBox 12"/>
          <p:cNvSpPr txBox="1"/>
          <p:nvPr/>
        </p:nvSpPr>
        <p:spPr>
          <a:xfrm>
            <a:off x="3586201" y="978175"/>
            <a:ext cx="1904689" cy="307777"/>
          </a:xfrm>
          <a:prstGeom prst="rect">
            <a:avLst/>
          </a:prstGeom>
          <a:noFill/>
        </p:spPr>
        <p:txBody>
          <a:bodyPr wrap="none" rtlCol="0">
            <a:spAutoFit/>
          </a:bodyPr>
          <a:lstStyle/>
          <a:p>
            <a:pPr algn="ctr"/>
            <a:r>
              <a:rPr lang="en-US" sz="1400" dirty="0">
                <a:latin typeface="Arial" charset="0"/>
                <a:ea typeface="Arial" charset="0"/>
                <a:cs typeface="Arial" charset="0"/>
              </a:rPr>
              <a:t>detections data frame</a:t>
            </a:r>
          </a:p>
        </p:txBody>
      </p:sp>
      <p:sp>
        <p:nvSpPr>
          <p:cNvPr id="14" name="TextBox 13"/>
          <p:cNvSpPr txBox="1"/>
          <p:nvPr/>
        </p:nvSpPr>
        <p:spPr>
          <a:xfrm>
            <a:off x="1173093" y="2477533"/>
            <a:ext cx="6730903" cy="523220"/>
          </a:xfrm>
          <a:prstGeom prst="rect">
            <a:avLst/>
          </a:prstGeom>
          <a:noFill/>
        </p:spPr>
        <p:txBody>
          <a:bodyPr wrap="square" rtlCol="0">
            <a:spAutoFit/>
          </a:bodyPr>
          <a:lstStyle/>
          <a:p>
            <a:pPr algn="ctr"/>
            <a:r>
              <a:rPr lang="en-US" sz="1400" dirty="0">
                <a:latin typeface="Arial" charset="0"/>
                <a:ea typeface="Arial" charset="0"/>
                <a:cs typeface="Arial" charset="0"/>
              </a:rPr>
              <a:t>data frame with detections distilled to events </a:t>
            </a:r>
            <a:r>
              <a:rPr lang="en-US" sz="1400" u="sng" dirty="0">
                <a:latin typeface="Arial" charset="0"/>
                <a:ea typeface="Arial" charset="0"/>
                <a:cs typeface="Arial" charset="0"/>
              </a:rPr>
              <a:t>OR</a:t>
            </a:r>
            <a:r>
              <a:rPr lang="en-US" sz="1400" dirty="0">
                <a:latin typeface="Arial" charset="0"/>
                <a:ea typeface="Arial" charset="0"/>
                <a:cs typeface="Arial" charset="0"/>
              </a:rPr>
              <a:t> 4 additional columns appended to detections data frame</a:t>
            </a:r>
          </a:p>
        </p:txBody>
      </p:sp>
      <p:sp>
        <p:nvSpPr>
          <p:cNvPr id="15" name="Down Arrow 14"/>
          <p:cNvSpPr/>
          <p:nvPr/>
        </p:nvSpPr>
        <p:spPr>
          <a:xfrm>
            <a:off x="4482789" y="2113610"/>
            <a:ext cx="111512" cy="3091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6" name="Down Arrow 15"/>
          <p:cNvSpPr/>
          <p:nvPr/>
        </p:nvSpPr>
        <p:spPr>
          <a:xfrm>
            <a:off x="4482789" y="1270637"/>
            <a:ext cx="111512" cy="3091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0" name="TextBox 9"/>
          <p:cNvSpPr txBox="1"/>
          <p:nvPr/>
        </p:nvSpPr>
        <p:spPr>
          <a:xfrm>
            <a:off x="8328446" y="68465"/>
            <a:ext cx="764953" cy="369332"/>
          </a:xfrm>
          <a:prstGeom prst="rect">
            <a:avLst/>
          </a:prstGeom>
          <a:noFill/>
        </p:spPr>
        <p:txBody>
          <a:bodyPr wrap="none" rtlCol="0">
            <a:spAutoFit/>
          </a:bodyPr>
          <a:lstStyle/>
          <a:p>
            <a:r>
              <a:rPr lang="en-US" dirty="0"/>
              <a:t>pg: 72</a:t>
            </a:r>
          </a:p>
        </p:txBody>
      </p:sp>
      <p:pic>
        <p:nvPicPr>
          <p:cNvPr id="3" name="Picture 2">
            <a:extLst>
              <a:ext uri="{FF2B5EF4-FFF2-40B4-BE49-F238E27FC236}">
                <a16:creationId xmlns:a16="http://schemas.microsoft.com/office/drawing/2014/main" id="{F445FEA3-1B3C-4637-948B-DC0E2DEBC82B}"/>
              </a:ext>
            </a:extLst>
          </p:cNvPr>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534365" y="3333918"/>
            <a:ext cx="8119872" cy="3209005"/>
          </a:xfrm>
          <a:prstGeom prst="rect">
            <a:avLst/>
          </a:prstGeom>
          <a:ln>
            <a:solidFill>
              <a:schemeClr val="tx1"/>
            </a:solidFill>
          </a:ln>
        </p:spPr>
      </p:pic>
      <p:grpSp>
        <p:nvGrpSpPr>
          <p:cNvPr id="22" name="Group 21">
            <a:extLst>
              <a:ext uri="{FF2B5EF4-FFF2-40B4-BE49-F238E27FC236}">
                <a16:creationId xmlns:a16="http://schemas.microsoft.com/office/drawing/2014/main" id="{9E43AB7B-5416-4C8B-9D05-09DD68BCCD95}"/>
              </a:ext>
            </a:extLst>
          </p:cNvPr>
          <p:cNvGrpSpPr/>
          <p:nvPr/>
        </p:nvGrpSpPr>
        <p:grpSpPr>
          <a:xfrm>
            <a:off x="534365" y="4451676"/>
            <a:ext cx="8119872" cy="1727449"/>
            <a:chOff x="534365" y="4451676"/>
            <a:chExt cx="8119872" cy="1727449"/>
          </a:xfrm>
        </p:grpSpPr>
        <p:sp>
          <p:nvSpPr>
            <p:cNvPr id="17" name="Rectangle 16">
              <a:extLst>
                <a:ext uri="{FF2B5EF4-FFF2-40B4-BE49-F238E27FC236}">
                  <a16:creationId xmlns:a16="http://schemas.microsoft.com/office/drawing/2014/main" id="{4191F52C-99CD-4641-AB6E-CF7B5207B898}"/>
                </a:ext>
              </a:extLst>
            </p:cNvPr>
            <p:cNvSpPr/>
            <p:nvPr/>
          </p:nvSpPr>
          <p:spPr>
            <a:xfrm>
              <a:off x="534365" y="5765606"/>
              <a:ext cx="8119872" cy="413519"/>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F3981B1-1B5E-487F-A1A8-80B864F3EFDA}"/>
                </a:ext>
              </a:extLst>
            </p:cNvPr>
            <p:cNvSpPr txBox="1"/>
            <p:nvPr/>
          </p:nvSpPr>
          <p:spPr>
            <a:xfrm>
              <a:off x="5480478" y="4451676"/>
              <a:ext cx="2823185" cy="830997"/>
            </a:xfrm>
            <a:prstGeom prst="rect">
              <a:avLst/>
            </a:prstGeom>
            <a:noFill/>
          </p:spPr>
          <p:txBody>
            <a:bodyPr wrap="square" rtlCol="0">
              <a:spAutoFit/>
            </a:bodyPr>
            <a:lstStyle/>
            <a:p>
              <a:r>
                <a:rPr lang="en-US" sz="1200" dirty="0">
                  <a:solidFill>
                    <a:srgbClr val="FF0000"/>
                  </a:solidFill>
                  <a:latin typeface="Arial" panose="020B0604020202020204" pitchFamily="34" charset="0"/>
                  <a:cs typeface="Arial" panose="020B0604020202020204" pitchFamily="34" charset="0"/>
                </a:rPr>
                <a:t>The time in seconds a fish must not be detected at a location before the next detection at that location will be considered a detection new event</a:t>
              </a:r>
            </a:p>
          </p:txBody>
        </p:sp>
        <p:cxnSp>
          <p:nvCxnSpPr>
            <p:cNvPr id="8" name="Straight Arrow Connector 7">
              <a:extLst>
                <a:ext uri="{FF2B5EF4-FFF2-40B4-BE49-F238E27FC236}">
                  <a16:creationId xmlns:a16="http://schemas.microsoft.com/office/drawing/2014/main" id="{0EAC42F2-E781-4C90-8551-F47AE6FA5770}"/>
                </a:ext>
              </a:extLst>
            </p:cNvPr>
            <p:cNvCxnSpPr>
              <a:cxnSpLocks/>
              <a:stCxn id="5" idx="1"/>
            </p:cNvCxnSpPr>
            <p:nvPr/>
          </p:nvCxnSpPr>
          <p:spPr>
            <a:xfrm flipH="1">
              <a:off x="4088918" y="4867175"/>
              <a:ext cx="1391560" cy="85466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3F27E4CA-0DF1-44D9-A3A0-03EBDCBB56D9}"/>
              </a:ext>
            </a:extLst>
          </p:cNvPr>
          <p:cNvGrpSpPr/>
          <p:nvPr/>
        </p:nvGrpSpPr>
        <p:grpSpPr>
          <a:xfrm>
            <a:off x="534365" y="3954480"/>
            <a:ext cx="8119872" cy="2588443"/>
            <a:chOff x="534365" y="3954480"/>
            <a:chExt cx="8119872" cy="2588443"/>
          </a:xfrm>
        </p:grpSpPr>
        <p:sp>
          <p:nvSpPr>
            <p:cNvPr id="4" name="Rectangle 3">
              <a:extLst>
                <a:ext uri="{FF2B5EF4-FFF2-40B4-BE49-F238E27FC236}">
                  <a16:creationId xmlns:a16="http://schemas.microsoft.com/office/drawing/2014/main" id="{869644D6-CC3B-4AA5-852E-048445C83832}"/>
                </a:ext>
              </a:extLst>
            </p:cNvPr>
            <p:cNvSpPr/>
            <p:nvPr/>
          </p:nvSpPr>
          <p:spPr>
            <a:xfrm>
              <a:off x="534365" y="6216073"/>
              <a:ext cx="8119872" cy="32685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FB103A5B-D820-4DA1-8A03-ED4334C3AE07}"/>
                </a:ext>
              </a:extLst>
            </p:cNvPr>
            <p:cNvSpPr txBox="1"/>
            <p:nvPr/>
          </p:nvSpPr>
          <p:spPr>
            <a:xfrm>
              <a:off x="5480477" y="3954480"/>
              <a:ext cx="2823185" cy="1569660"/>
            </a:xfrm>
            <a:prstGeom prst="rect">
              <a:avLst/>
            </a:prstGeom>
            <a:noFill/>
          </p:spPr>
          <p:txBody>
            <a:bodyPr wrap="square" rtlCol="0">
              <a:spAutoFit/>
            </a:bodyPr>
            <a:lstStyle/>
            <a:p>
              <a:r>
                <a:rPr lang="en-US" sz="1200" dirty="0">
                  <a:solidFill>
                    <a:srgbClr val="FF0000"/>
                  </a:solidFill>
                  <a:latin typeface="Arial" panose="020B0604020202020204" pitchFamily="34" charset="0"/>
                  <a:cs typeface="Arial" panose="020B0604020202020204" pitchFamily="34" charset="0"/>
                </a:rPr>
                <a:t>Create a new data frame with each row corresponding to a separate detection event (condense=TRUE) </a:t>
              </a:r>
              <a:r>
                <a:rPr lang="en-US" sz="1200" u="sng" dirty="0">
                  <a:solidFill>
                    <a:srgbClr val="FF0000"/>
                  </a:solidFill>
                  <a:latin typeface="Arial" panose="020B0604020202020204" pitchFamily="34" charset="0"/>
                  <a:cs typeface="Arial" panose="020B0604020202020204" pitchFamily="34" charset="0"/>
                </a:rPr>
                <a:t>OR</a:t>
              </a:r>
              <a:r>
                <a:rPr lang="en-US" sz="1200" dirty="0">
                  <a:solidFill>
                    <a:srgbClr val="FF0000"/>
                  </a:solidFill>
                  <a:latin typeface="Arial" panose="020B0604020202020204" pitchFamily="34" charset="0"/>
                  <a:cs typeface="Arial" panose="020B0604020202020204" pitchFamily="34" charset="0"/>
                </a:rPr>
                <a:t> add additional columns to current data frame assigning each detection to a detection event and flagging start and end detections for each event (condense=FALSE)</a:t>
              </a:r>
            </a:p>
          </p:txBody>
        </p:sp>
        <p:cxnSp>
          <p:nvCxnSpPr>
            <p:cNvPr id="20" name="Straight Arrow Connector 19">
              <a:extLst>
                <a:ext uri="{FF2B5EF4-FFF2-40B4-BE49-F238E27FC236}">
                  <a16:creationId xmlns:a16="http://schemas.microsoft.com/office/drawing/2014/main" id="{3E637BDB-8A1D-4E02-979A-D7ED827B12C7}"/>
                </a:ext>
              </a:extLst>
            </p:cNvPr>
            <p:cNvCxnSpPr>
              <a:cxnSpLocks/>
            </p:cNvCxnSpPr>
            <p:nvPr/>
          </p:nvCxnSpPr>
          <p:spPr>
            <a:xfrm flipH="1">
              <a:off x="4062954" y="4867174"/>
              <a:ext cx="1427936" cy="134889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2832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5631" y="315077"/>
            <a:ext cx="8773692" cy="646331"/>
          </a:xfrm>
          <a:prstGeom prst="rect">
            <a:avLst/>
          </a:prstGeom>
        </p:spPr>
        <p:txBody>
          <a:bodyPr wrap="square">
            <a:spAutoFit/>
          </a:bodyPr>
          <a:lstStyle/>
          <a:p>
            <a:pPr algn="ctr"/>
            <a:r>
              <a:rPr lang="en-US" sz="3600" b="1" dirty="0">
                <a:latin typeface="Arial" charset="0"/>
                <a:ea typeface="Arial" charset="0"/>
                <a:cs typeface="Arial" charset="0"/>
              </a:rPr>
              <a:t>Reduce Detections to Detection Events</a:t>
            </a:r>
          </a:p>
        </p:txBody>
      </p:sp>
      <p:sp>
        <p:nvSpPr>
          <p:cNvPr id="4" name="TextBox 3"/>
          <p:cNvSpPr txBox="1"/>
          <p:nvPr/>
        </p:nvSpPr>
        <p:spPr>
          <a:xfrm>
            <a:off x="8328446" y="68465"/>
            <a:ext cx="764953" cy="369332"/>
          </a:xfrm>
          <a:prstGeom prst="rect">
            <a:avLst/>
          </a:prstGeom>
          <a:noFill/>
        </p:spPr>
        <p:txBody>
          <a:bodyPr wrap="none" rtlCol="0">
            <a:spAutoFit/>
          </a:bodyPr>
          <a:lstStyle/>
          <a:p>
            <a:r>
              <a:rPr lang="en-US" dirty="0"/>
              <a:t>pg: 72</a:t>
            </a:r>
          </a:p>
        </p:txBody>
      </p:sp>
      <p:pic>
        <p:nvPicPr>
          <p:cNvPr id="3" name="Picture 2">
            <a:extLst>
              <a:ext uri="{FF2B5EF4-FFF2-40B4-BE49-F238E27FC236}">
                <a16:creationId xmlns:a16="http://schemas.microsoft.com/office/drawing/2014/main" id="{A1BA5A82-5112-46DE-93D7-3CA7E3AB288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1000"/>
                    </a14:imgEffect>
                  </a14:imgLayer>
                </a14:imgProps>
              </a:ext>
            </a:extLst>
          </a:blip>
          <a:stretch>
            <a:fillRect/>
          </a:stretch>
        </p:blipFill>
        <p:spPr>
          <a:xfrm>
            <a:off x="268501" y="2312742"/>
            <a:ext cx="8606998" cy="3779164"/>
          </a:xfrm>
          <a:prstGeom prst="rect">
            <a:avLst/>
          </a:prstGeom>
        </p:spPr>
      </p:pic>
      <p:sp>
        <p:nvSpPr>
          <p:cNvPr id="9" name="TextBox 8">
            <a:extLst>
              <a:ext uri="{FF2B5EF4-FFF2-40B4-BE49-F238E27FC236}">
                <a16:creationId xmlns:a16="http://schemas.microsoft.com/office/drawing/2014/main" id="{476DAF32-D606-41C0-88FB-B5E1ED13B26E}"/>
              </a:ext>
            </a:extLst>
          </p:cNvPr>
          <p:cNvSpPr txBox="1"/>
          <p:nvPr/>
        </p:nvSpPr>
        <p:spPr>
          <a:xfrm>
            <a:off x="461677" y="1131545"/>
            <a:ext cx="8201600" cy="769441"/>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200" dirty="0">
                <a:latin typeface="Arial" panose="020B0604020202020204" pitchFamily="34" charset="0"/>
                <a:cs typeface="Arial" panose="020B0604020202020204" pitchFamily="34" charset="0"/>
              </a:rPr>
              <a:t>By default, condense=TRUE - creates a condensed data frame where each row corresponds to single detection event</a:t>
            </a:r>
          </a:p>
        </p:txBody>
      </p:sp>
      <p:grpSp>
        <p:nvGrpSpPr>
          <p:cNvPr id="10" name="Group 9">
            <a:extLst>
              <a:ext uri="{FF2B5EF4-FFF2-40B4-BE49-F238E27FC236}">
                <a16:creationId xmlns:a16="http://schemas.microsoft.com/office/drawing/2014/main" id="{C9011B83-88FC-4601-A0A2-1411AA122971}"/>
              </a:ext>
            </a:extLst>
          </p:cNvPr>
          <p:cNvGrpSpPr/>
          <p:nvPr/>
        </p:nvGrpSpPr>
        <p:grpSpPr>
          <a:xfrm>
            <a:off x="2902688" y="2977115"/>
            <a:ext cx="5400311" cy="520305"/>
            <a:chOff x="2902688" y="2977115"/>
            <a:chExt cx="5400311" cy="520305"/>
          </a:xfrm>
        </p:grpSpPr>
        <p:sp>
          <p:nvSpPr>
            <p:cNvPr id="5" name="Rectangle 4">
              <a:extLst>
                <a:ext uri="{FF2B5EF4-FFF2-40B4-BE49-F238E27FC236}">
                  <a16:creationId xmlns:a16="http://schemas.microsoft.com/office/drawing/2014/main" id="{F9F660DF-582D-4282-8188-C16D3D07F10A}"/>
                </a:ext>
              </a:extLst>
            </p:cNvPr>
            <p:cNvSpPr/>
            <p:nvPr/>
          </p:nvSpPr>
          <p:spPr>
            <a:xfrm>
              <a:off x="2902688" y="2977115"/>
              <a:ext cx="2413591" cy="2433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AA22978-209D-48DD-915A-846D18B1BF84}"/>
                </a:ext>
              </a:extLst>
            </p:cNvPr>
            <p:cNvSpPr txBox="1"/>
            <p:nvPr/>
          </p:nvSpPr>
          <p:spPr>
            <a:xfrm>
              <a:off x="5199264" y="3220421"/>
              <a:ext cx="3103735" cy="276999"/>
            </a:xfrm>
            <a:prstGeom prst="rect">
              <a:avLst/>
            </a:prstGeom>
            <a:noFill/>
          </p:spPr>
          <p:txBody>
            <a:bodyPr wrap="none" rtlCol="0">
              <a:spAutoFit/>
            </a:bodyPr>
            <a:lstStyle/>
            <a:p>
              <a:r>
                <a:rPr lang="en-US" sz="1200" dirty="0">
                  <a:solidFill>
                    <a:srgbClr val="FF0000"/>
                  </a:solidFill>
                  <a:latin typeface="Arial" panose="020B0604020202020204" pitchFamily="34" charset="0"/>
                  <a:cs typeface="Arial" panose="020B0604020202020204" pitchFamily="34" charset="0"/>
                </a:rPr>
                <a:t>97.8 % reduction in # of rows in data frame</a:t>
              </a:r>
            </a:p>
          </p:txBody>
        </p:sp>
      </p:grpSp>
    </p:spTree>
    <p:extLst>
      <p:ext uri="{BB962C8B-B14F-4D97-AF65-F5344CB8AC3E}">
        <p14:creationId xmlns:p14="http://schemas.microsoft.com/office/powerpoint/2010/main" val="16101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5631" y="315077"/>
            <a:ext cx="8773692" cy="646331"/>
          </a:xfrm>
          <a:prstGeom prst="rect">
            <a:avLst/>
          </a:prstGeom>
        </p:spPr>
        <p:txBody>
          <a:bodyPr wrap="square">
            <a:spAutoFit/>
          </a:bodyPr>
          <a:lstStyle/>
          <a:p>
            <a:pPr algn="ctr"/>
            <a:r>
              <a:rPr lang="en-US" sz="3600" b="1" dirty="0">
                <a:latin typeface="Arial" charset="0"/>
                <a:ea typeface="Arial" charset="0"/>
                <a:cs typeface="Arial" charset="0"/>
              </a:rPr>
              <a:t>Reduce Detections to Detection Events</a:t>
            </a:r>
          </a:p>
        </p:txBody>
      </p:sp>
      <p:sp>
        <p:nvSpPr>
          <p:cNvPr id="4" name="TextBox 3"/>
          <p:cNvSpPr txBox="1"/>
          <p:nvPr/>
        </p:nvSpPr>
        <p:spPr>
          <a:xfrm>
            <a:off x="8328446" y="68465"/>
            <a:ext cx="764953" cy="369332"/>
          </a:xfrm>
          <a:prstGeom prst="rect">
            <a:avLst/>
          </a:prstGeom>
          <a:noFill/>
        </p:spPr>
        <p:txBody>
          <a:bodyPr wrap="none" rtlCol="0">
            <a:spAutoFit/>
          </a:bodyPr>
          <a:lstStyle/>
          <a:p>
            <a:r>
              <a:rPr lang="en-US" dirty="0"/>
              <a:t>pg: 72</a:t>
            </a:r>
          </a:p>
        </p:txBody>
      </p:sp>
      <p:pic>
        <p:nvPicPr>
          <p:cNvPr id="8" name="Picture 7">
            <a:extLst>
              <a:ext uri="{FF2B5EF4-FFF2-40B4-BE49-F238E27FC236}">
                <a16:creationId xmlns:a16="http://schemas.microsoft.com/office/drawing/2014/main" id="{BA72167A-84D2-4788-BD3F-462A6F56931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360130" y="2063316"/>
            <a:ext cx="8423740" cy="4641653"/>
          </a:xfrm>
          <a:prstGeom prst="rect">
            <a:avLst/>
          </a:prstGeom>
        </p:spPr>
      </p:pic>
      <p:sp>
        <p:nvSpPr>
          <p:cNvPr id="10" name="TextBox 9">
            <a:extLst>
              <a:ext uri="{FF2B5EF4-FFF2-40B4-BE49-F238E27FC236}">
                <a16:creationId xmlns:a16="http://schemas.microsoft.com/office/drawing/2014/main" id="{EE3E13AD-93EB-4177-AD09-156541610F5D}"/>
              </a:ext>
            </a:extLst>
          </p:cNvPr>
          <p:cNvSpPr txBox="1"/>
          <p:nvPr/>
        </p:nvSpPr>
        <p:spPr>
          <a:xfrm>
            <a:off x="461677" y="901489"/>
            <a:ext cx="8201600" cy="1107996"/>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200" dirty="0">
                <a:latin typeface="Arial" panose="020B0604020202020204" pitchFamily="34" charset="0"/>
                <a:cs typeface="Arial" panose="020B0604020202020204" pitchFamily="34" charset="0"/>
              </a:rPr>
              <a:t>When condense=FALSE, columns added to det specifying which event the detection belongs to and flagging the arrival and departure detections for each detection event</a:t>
            </a:r>
          </a:p>
        </p:txBody>
      </p:sp>
      <p:sp>
        <p:nvSpPr>
          <p:cNvPr id="12" name="Rectangle 11">
            <a:extLst>
              <a:ext uri="{FF2B5EF4-FFF2-40B4-BE49-F238E27FC236}">
                <a16:creationId xmlns:a16="http://schemas.microsoft.com/office/drawing/2014/main" id="{47DD5252-2711-4A3D-8174-F20C0D0C9C6A}"/>
              </a:ext>
            </a:extLst>
          </p:cNvPr>
          <p:cNvSpPr/>
          <p:nvPr/>
        </p:nvSpPr>
        <p:spPr>
          <a:xfrm>
            <a:off x="3296093" y="5996763"/>
            <a:ext cx="2604977" cy="627321"/>
          </a:xfrm>
          <a:prstGeom prst="rect">
            <a:avLst/>
          </a:prstGeom>
          <a:solidFill>
            <a:srgbClr val="FFFF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846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07267"/>
            <a:ext cx="9144000" cy="1200329"/>
          </a:xfrm>
          <a:prstGeom prst="rect">
            <a:avLst/>
          </a:prstGeom>
        </p:spPr>
        <p:txBody>
          <a:bodyPr wrap="square">
            <a:spAutoFit/>
          </a:bodyPr>
          <a:lstStyle/>
          <a:p>
            <a:pPr algn="ctr"/>
            <a:r>
              <a:rPr lang="en-US" sz="3600" b="1" dirty="0">
                <a:latin typeface="Arial" charset="0"/>
                <a:ea typeface="Arial" charset="0"/>
                <a:cs typeface="Arial" charset="0"/>
              </a:rPr>
              <a:t>Abacus Plots: Visualizing Individual Detection Histories</a:t>
            </a:r>
          </a:p>
        </p:txBody>
      </p:sp>
      <p:sp>
        <p:nvSpPr>
          <p:cNvPr id="10" name="TextBox 9"/>
          <p:cNvSpPr txBox="1"/>
          <p:nvPr/>
        </p:nvSpPr>
        <p:spPr>
          <a:xfrm>
            <a:off x="8328446" y="68465"/>
            <a:ext cx="764953" cy="369332"/>
          </a:xfrm>
          <a:prstGeom prst="rect">
            <a:avLst/>
          </a:prstGeom>
          <a:noFill/>
        </p:spPr>
        <p:txBody>
          <a:bodyPr wrap="none" rtlCol="0">
            <a:spAutoFit/>
          </a:bodyPr>
          <a:lstStyle/>
          <a:p>
            <a:r>
              <a:rPr lang="en-US" dirty="0"/>
              <a:t>pg: 74</a:t>
            </a:r>
          </a:p>
        </p:txBody>
      </p:sp>
      <p:sp>
        <p:nvSpPr>
          <p:cNvPr id="17" name="TextBox 16">
            <a:extLst>
              <a:ext uri="{FF2B5EF4-FFF2-40B4-BE49-F238E27FC236}">
                <a16:creationId xmlns:a16="http://schemas.microsoft.com/office/drawing/2014/main" id="{F1930A30-1AAE-47E2-8647-80AF2E4580E0}"/>
              </a:ext>
            </a:extLst>
          </p:cNvPr>
          <p:cNvSpPr txBox="1"/>
          <p:nvPr/>
        </p:nvSpPr>
        <p:spPr>
          <a:xfrm>
            <a:off x="84450" y="1746398"/>
            <a:ext cx="8662385" cy="4832092"/>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1900" b="1" i="1" dirty="0">
                <a:latin typeface="Arial" panose="020B0604020202020204" pitchFamily="34" charset="0"/>
                <a:cs typeface="Arial" panose="020B0604020202020204" pitchFamily="34" charset="0"/>
              </a:rPr>
              <a:t>abacus_plot </a:t>
            </a:r>
            <a:r>
              <a:rPr lang="en-US" sz="1900" dirty="0">
                <a:latin typeface="Arial" panose="020B0604020202020204" pitchFamily="34" charset="0"/>
                <a:cs typeface="Arial" panose="020B0604020202020204" pitchFamily="34" charset="0"/>
              </a:rPr>
              <a:t>allows users to quickly visualize </a:t>
            </a:r>
            <a:r>
              <a:rPr lang="en-US" sz="1900" u="sng" dirty="0">
                <a:latin typeface="Arial" panose="020B0604020202020204" pitchFamily="34" charset="0"/>
                <a:cs typeface="Arial" panose="020B0604020202020204" pitchFamily="34" charset="0"/>
              </a:rPr>
              <a:t>individual</a:t>
            </a:r>
            <a:r>
              <a:rPr lang="en-US" sz="1900" dirty="0">
                <a:latin typeface="Arial" panose="020B0604020202020204" pitchFamily="34" charset="0"/>
                <a:cs typeface="Arial" panose="020B0604020202020204" pitchFamily="34" charset="0"/>
              </a:rPr>
              <a:t> detection histories (i.e., detections over space and time)</a:t>
            </a:r>
          </a:p>
          <a:p>
            <a:pPr marL="342900" indent="-342900">
              <a:spcAft>
                <a:spcPts val="1200"/>
              </a:spcAft>
              <a:buFont typeface="Arial" panose="020B0604020202020204" pitchFamily="34" charset="0"/>
              <a:buChar char="•"/>
            </a:pPr>
            <a:r>
              <a:rPr lang="en-US" sz="1900" dirty="0">
                <a:latin typeface="Arial" panose="020B0604020202020204" pitchFamily="34" charset="0"/>
                <a:cs typeface="Arial" panose="020B0604020202020204" pitchFamily="34" charset="0"/>
              </a:rPr>
              <a:t>Similar to charting feature in VUE, but more customizable</a:t>
            </a:r>
          </a:p>
          <a:p>
            <a:pPr marL="342900" indent="-342900">
              <a:spcAft>
                <a:spcPts val="1200"/>
              </a:spcAft>
              <a:buFont typeface="Arial" panose="020B0604020202020204" pitchFamily="34" charset="0"/>
              <a:buChar char="•"/>
            </a:pPr>
            <a:r>
              <a:rPr lang="en-US" sz="1900" dirty="0">
                <a:latin typeface="Arial" panose="020B0604020202020204" pitchFamily="34" charset="0"/>
                <a:cs typeface="Arial" panose="020B0604020202020204" pitchFamily="34" charset="0"/>
              </a:rPr>
              <a:t>Abacus plots are excellent for:</a:t>
            </a:r>
          </a:p>
          <a:p>
            <a:pPr marL="800100" lvl="1" indent="-342900">
              <a:spcAft>
                <a:spcPts val="1200"/>
              </a:spcAft>
              <a:buFont typeface="Arial" panose="020B0604020202020204" pitchFamily="34" charset="0"/>
              <a:buChar char="•"/>
            </a:pPr>
            <a:r>
              <a:rPr lang="en-US" sz="1900" dirty="0">
                <a:latin typeface="Arial" panose="020B0604020202020204" pitchFamily="34" charset="0"/>
                <a:cs typeface="Arial" panose="020B0604020202020204" pitchFamily="34" charset="0"/>
              </a:rPr>
              <a:t>Looking for patterns in detection data</a:t>
            </a:r>
          </a:p>
          <a:p>
            <a:pPr marL="1257300" lvl="2" indent="-342900">
              <a:spcAft>
                <a:spcPts val="1200"/>
              </a:spcAft>
              <a:buFont typeface="Arial" panose="020B0604020202020204" pitchFamily="34" charset="0"/>
              <a:buChar char="•"/>
            </a:pPr>
            <a:r>
              <a:rPr lang="en-US" sz="1900" dirty="0">
                <a:latin typeface="Arial" panose="020B0604020202020204" pitchFamily="34" charset="0"/>
                <a:cs typeface="Arial" panose="020B0604020202020204" pitchFamily="34" charset="0"/>
              </a:rPr>
              <a:t>Individual patterns of behavior (e.g., repeated behavior)</a:t>
            </a:r>
          </a:p>
          <a:p>
            <a:pPr marL="1257300" lvl="2" indent="-342900">
              <a:spcAft>
                <a:spcPts val="1200"/>
              </a:spcAft>
              <a:buFont typeface="Arial" panose="020B0604020202020204" pitchFamily="34" charset="0"/>
              <a:buChar char="•"/>
            </a:pPr>
            <a:r>
              <a:rPr lang="en-US" sz="1900" dirty="0">
                <a:latin typeface="Arial" panose="020B0604020202020204" pitchFamily="34" charset="0"/>
                <a:cs typeface="Arial" panose="020B0604020202020204" pitchFamily="34" charset="0"/>
              </a:rPr>
              <a:t>Common patterns among individuals</a:t>
            </a:r>
          </a:p>
          <a:p>
            <a:pPr marL="800100" lvl="1" indent="-342900">
              <a:spcAft>
                <a:spcPts val="1200"/>
              </a:spcAft>
              <a:buFont typeface="Arial" panose="020B0604020202020204" pitchFamily="34" charset="0"/>
              <a:buChar char="•"/>
            </a:pPr>
            <a:r>
              <a:rPr lang="en-US" sz="1900" dirty="0">
                <a:latin typeface="Arial" panose="020B0604020202020204" pitchFamily="34" charset="0"/>
                <a:cs typeface="Arial" panose="020B0604020202020204" pitchFamily="34" charset="0"/>
              </a:rPr>
              <a:t>Identifying potential study design issues, equipment failures, and analysis challenges</a:t>
            </a:r>
          </a:p>
          <a:p>
            <a:pPr marL="800100" lvl="1" indent="-342900">
              <a:spcAft>
                <a:spcPts val="1200"/>
              </a:spcAft>
              <a:buFont typeface="Arial" panose="020B0604020202020204" pitchFamily="34" charset="0"/>
              <a:buChar char="•"/>
            </a:pPr>
            <a:r>
              <a:rPr lang="en-US" sz="1900" dirty="0">
                <a:latin typeface="Arial" panose="020B0604020202020204" pitchFamily="34" charset="0"/>
                <a:cs typeface="Arial" panose="020B0604020202020204" pitchFamily="34" charset="0"/>
              </a:rPr>
              <a:t>Communicating individual behavior patterns to others (e.g., presentations or papers)</a:t>
            </a:r>
          </a:p>
          <a:p>
            <a:pPr marL="342900" indent="-342900">
              <a:spcAft>
                <a:spcPts val="1200"/>
              </a:spcAft>
              <a:buFont typeface="Arial" panose="020B0604020202020204" pitchFamily="34" charset="0"/>
              <a:buChar char="•"/>
            </a:pPr>
            <a:endParaRPr lang="en-US" sz="19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BD63FB6D-1B95-4D50-A0BB-DB230E3DF24B}"/>
              </a:ext>
            </a:extLst>
          </p:cNvPr>
          <p:cNvPicPr>
            <a:picLocks noChangeAspect="1"/>
          </p:cNvPicPr>
          <p:nvPr/>
        </p:nvPicPr>
        <p:blipFill>
          <a:blip r:embed="rId2"/>
          <a:stretch>
            <a:fillRect/>
          </a:stretch>
        </p:blipFill>
        <p:spPr>
          <a:xfrm>
            <a:off x="6766682" y="2179673"/>
            <a:ext cx="2092800" cy="1620677"/>
          </a:xfrm>
          <a:prstGeom prst="rect">
            <a:avLst/>
          </a:prstGeom>
        </p:spPr>
      </p:pic>
    </p:spTree>
    <p:extLst>
      <p:ext uri="{BB962C8B-B14F-4D97-AF65-F5344CB8AC3E}">
        <p14:creationId xmlns:p14="http://schemas.microsoft.com/office/powerpoint/2010/main" val="3394028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41023" y="1700517"/>
            <a:ext cx="7811601" cy="403186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258796" y="307267"/>
            <a:ext cx="8617789" cy="1200329"/>
          </a:xfrm>
          <a:prstGeom prst="rect">
            <a:avLst/>
          </a:prstGeom>
        </p:spPr>
        <p:txBody>
          <a:bodyPr wrap="square">
            <a:spAutoFit/>
          </a:bodyPr>
          <a:lstStyle/>
          <a:p>
            <a:pPr algn="ctr"/>
            <a:r>
              <a:rPr lang="en-US" sz="3600" b="1" dirty="0">
                <a:latin typeface="Arial" charset="0"/>
                <a:ea typeface="Arial" charset="0"/>
                <a:cs typeface="Arial" charset="0"/>
              </a:rPr>
              <a:t>Contents of GLATOS Detections Export</a:t>
            </a:r>
          </a:p>
        </p:txBody>
      </p:sp>
      <p:sp>
        <p:nvSpPr>
          <p:cNvPr id="10" name="TextBox 9"/>
          <p:cNvSpPr txBox="1"/>
          <p:nvPr/>
        </p:nvSpPr>
        <p:spPr>
          <a:xfrm>
            <a:off x="3848448" y="3739267"/>
            <a:ext cx="1402500" cy="369332"/>
          </a:xfrm>
          <a:prstGeom prst="rect">
            <a:avLst/>
          </a:prstGeom>
          <a:solidFill>
            <a:schemeClr val="accent2">
              <a:lumMod val="60000"/>
              <a:lumOff val="40000"/>
            </a:schemeClr>
          </a:solidFill>
        </p:spPr>
        <p:txBody>
          <a:bodyPr wrap="none" rtlCol="0">
            <a:spAutoFit/>
          </a:bodyPr>
          <a:lstStyle/>
          <a:p>
            <a:pPr algn="ctr"/>
            <a:r>
              <a:rPr lang="en-US" dirty="0"/>
              <a:t>GLATOS WEB</a:t>
            </a:r>
          </a:p>
        </p:txBody>
      </p:sp>
      <p:sp>
        <p:nvSpPr>
          <p:cNvPr id="18" name="Bent-Up Arrow 17"/>
          <p:cNvSpPr/>
          <p:nvPr/>
        </p:nvSpPr>
        <p:spPr>
          <a:xfrm rot="5400000">
            <a:off x="3055431" y="3557264"/>
            <a:ext cx="501805" cy="478179"/>
          </a:xfrm>
          <a:prstGeom prst="bentUpArrow">
            <a:avLst>
              <a:gd name="adj1" fmla="val 6344"/>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Bent-Up Arrow 18"/>
          <p:cNvSpPr/>
          <p:nvPr/>
        </p:nvSpPr>
        <p:spPr>
          <a:xfrm rot="10800000" flipH="1">
            <a:off x="5542484" y="3907195"/>
            <a:ext cx="501805" cy="478179"/>
          </a:xfrm>
          <a:prstGeom prst="bentUpArrow">
            <a:avLst>
              <a:gd name="adj1" fmla="val 6344"/>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B59FE29-484D-4F75-AE73-6184EEFECF0F}"/>
              </a:ext>
            </a:extLst>
          </p:cNvPr>
          <p:cNvPicPr>
            <a:picLocks noChangeAspect="1"/>
          </p:cNvPicPr>
          <p:nvPr/>
        </p:nvPicPr>
        <p:blipFill>
          <a:blip r:embed="rId3"/>
          <a:stretch>
            <a:fillRect/>
          </a:stretch>
        </p:blipFill>
        <p:spPr>
          <a:xfrm>
            <a:off x="1992417" y="1942954"/>
            <a:ext cx="4884843" cy="1531753"/>
          </a:xfrm>
          <a:prstGeom prst="rect">
            <a:avLst/>
          </a:prstGeom>
        </p:spPr>
      </p:pic>
      <p:pic>
        <p:nvPicPr>
          <p:cNvPr id="11" name="Picture 10">
            <a:extLst>
              <a:ext uri="{FF2B5EF4-FFF2-40B4-BE49-F238E27FC236}">
                <a16:creationId xmlns:a16="http://schemas.microsoft.com/office/drawing/2014/main" id="{00341B0A-F605-40E1-9FB1-B2E6BDC26BBC}"/>
              </a:ext>
            </a:extLst>
          </p:cNvPr>
          <p:cNvPicPr>
            <a:picLocks noChangeAspect="1"/>
          </p:cNvPicPr>
          <p:nvPr/>
        </p:nvPicPr>
        <p:blipFill>
          <a:blip r:embed="rId4"/>
          <a:stretch>
            <a:fillRect/>
          </a:stretch>
        </p:blipFill>
        <p:spPr>
          <a:xfrm>
            <a:off x="1700506" y="4479744"/>
            <a:ext cx="5692633" cy="1104996"/>
          </a:xfrm>
          <a:prstGeom prst="rect">
            <a:avLst/>
          </a:prstGeom>
        </p:spPr>
      </p:pic>
      <p:grpSp>
        <p:nvGrpSpPr>
          <p:cNvPr id="30" name="Group 29">
            <a:extLst>
              <a:ext uri="{FF2B5EF4-FFF2-40B4-BE49-F238E27FC236}">
                <a16:creationId xmlns:a16="http://schemas.microsoft.com/office/drawing/2014/main" id="{7603BABE-4201-42A0-8CF2-E71A430F1AAA}"/>
              </a:ext>
            </a:extLst>
          </p:cNvPr>
          <p:cNvGrpSpPr/>
          <p:nvPr/>
        </p:nvGrpSpPr>
        <p:grpSpPr>
          <a:xfrm>
            <a:off x="648520" y="1958621"/>
            <a:ext cx="6674299" cy="3168100"/>
            <a:chOff x="648520" y="1958621"/>
            <a:chExt cx="6674299" cy="3168100"/>
          </a:xfrm>
        </p:grpSpPr>
        <p:grpSp>
          <p:nvGrpSpPr>
            <p:cNvPr id="23" name="Group 22"/>
            <p:cNvGrpSpPr/>
            <p:nvPr/>
          </p:nvGrpSpPr>
          <p:grpSpPr>
            <a:xfrm>
              <a:off x="1750860" y="1958621"/>
              <a:ext cx="5571959" cy="3168100"/>
              <a:chOff x="1750860" y="3364731"/>
              <a:chExt cx="5571959" cy="3168100"/>
            </a:xfrm>
          </p:grpSpPr>
          <p:sp>
            <p:nvSpPr>
              <p:cNvPr id="21" name="Rectangle 20"/>
              <p:cNvSpPr/>
              <p:nvPr/>
            </p:nvSpPr>
            <p:spPr>
              <a:xfrm>
                <a:off x="1750860" y="5903129"/>
                <a:ext cx="5571959" cy="213079"/>
              </a:xfrm>
              <a:prstGeom prst="rect">
                <a:avLst/>
              </a:prstGeom>
              <a:solidFill>
                <a:schemeClr val="bg1">
                  <a:lumMod val="95000"/>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1750860" y="6319752"/>
                <a:ext cx="5571959" cy="213079"/>
              </a:xfrm>
              <a:prstGeom prst="rect">
                <a:avLst/>
              </a:prstGeom>
              <a:solidFill>
                <a:schemeClr val="bg1">
                  <a:lumMod val="95000"/>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2060958" y="3364731"/>
                <a:ext cx="4747760" cy="213079"/>
              </a:xfrm>
              <a:prstGeom prst="rect">
                <a:avLst/>
              </a:prstGeom>
              <a:solidFill>
                <a:schemeClr val="bg1">
                  <a:lumMod val="95000"/>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a:extLst>
                <a:ext uri="{FF2B5EF4-FFF2-40B4-BE49-F238E27FC236}">
                  <a16:creationId xmlns:a16="http://schemas.microsoft.com/office/drawing/2014/main" id="{9CFB03DB-EC42-47A7-93C9-2418645B8BDA}"/>
                </a:ext>
              </a:extLst>
            </p:cNvPr>
            <p:cNvSpPr txBox="1"/>
            <p:nvPr/>
          </p:nvSpPr>
          <p:spPr>
            <a:xfrm>
              <a:off x="648520" y="3185045"/>
              <a:ext cx="1596215" cy="1200329"/>
            </a:xfrm>
            <a:prstGeom prst="rect">
              <a:avLst/>
            </a:prstGeom>
            <a:noFill/>
          </p:spPr>
          <p:txBody>
            <a:bodyPr wrap="square" rtlCol="0">
              <a:spAutoFit/>
            </a:bodyPr>
            <a:lstStyle/>
            <a:p>
              <a:r>
                <a:rPr lang="en-US" dirty="0"/>
                <a:t>glatos R package built around these three files</a:t>
              </a:r>
            </a:p>
          </p:txBody>
        </p:sp>
        <p:cxnSp>
          <p:nvCxnSpPr>
            <p:cNvPr id="14" name="Straight Arrow Connector 13">
              <a:extLst>
                <a:ext uri="{FF2B5EF4-FFF2-40B4-BE49-F238E27FC236}">
                  <a16:creationId xmlns:a16="http://schemas.microsoft.com/office/drawing/2014/main" id="{54B2E9AB-700A-46D8-96C8-76AA836B175A}"/>
                </a:ext>
              </a:extLst>
            </p:cNvPr>
            <p:cNvCxnSpPr>
              <a:cxnSpLocks/>
            </p:cNvCxnSpPr>
            <p:nvPr/>
          </p:nvCxnSpPr>
          <p:spPr>
            <a:xfrm flipV="1">
              <a:off x="1318260" y="2065160"/>
              <a:ext cx="1445959" cy="117263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BB16D20-DF38-4B9E-9A82-3B359DEA5596}"/>
                </a:ext>
              </a:extLst>
            </p:cNvPr>
            <p:cNvCxnSpPr>
              <a:cxnSpLocks/>
            </p:cNvCxnSpPr>
            <p:nvPr/>
          </p:nvCxnSpPr>
          <p:spPr>
            <a:xfrm>
              <a:off x="1257300" y="4332099"/>
              <a:ext cx="803658" cy="20758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6A7B1AB-C688-433D-9C43-DC4AEA9D051C}"/>
                </a:ext>
              </a:extLst>
            </p:cNvPr>
            <p:cNvCxnSpPr>
              <a:cxnSpLocks/>
            </p:cNvCxnSpPr>
            <p:nvPr/>
          </p:nvCxnSpPr>
          <p:spPr>
            <a:xfrm>
              <a:off x="1257300" y="4332099"/>
              <a:ext cx="648767" cy="67959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7939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07267"/>
            <a:ext cx="9144000" cy="646331"/>
          </a:xfrm>
          <a:prstGeom prst="rect">
            <a:avLst/>
          </a:prstGeom>
        </p:spPr>
        <p:txBody>
          <a:bodyPr wrap="square">
            <a:spAutoFit/>
          </a:bodyPr>
          <a:lstStyle/>
          <a:p>
            <a:pPr algn="ctr"/>
            <a:r>
              <a:rPr lang="en-US" sz="3600" b="1" dirty="0">
                <a:latin typeface="Arial" charset="0"/>
                <a:ea typeface="Arial" charset="0"/>
                <a:cs typeface="Arial" charset="0"/>
              </a:rPr>
              <a:t>Abacus Plots</a:t>
            </a:r>
          </a:p>
        </p:txBody>
      </p:sp>
      <p:sp>
        <p:nvSpPr>
          <p:cNvPr id="11" name="Rectangle 10"/>
          <p:cNvSpPr/>
          <p:nvPr/>
        </p:nvSpPr>
        <p:spPr>
          <a:xfrm>
            <a:off x="1103970" y="1021668"/>
            <a:ext cx="6869151" cy="143520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2" name="TextBox 11"/>
          <p:cNvSpPr txBox="1"/>
          <p:nvPr/>
        </p:nvSpPr>
        <p:spPr>
          <a:xfrm>
            <a:off x="3925236" y="1559485"/>
            <a:ext cx="1226618" cy="307777"/>
          </a:xfrm>
          <a:prstGeom prst="rect">
            <a:avLst/>
          </a:prstGeom>
          <a:solidFill>
            <a:schemeClr val="accent6">
              <a:lumMod val="40000"/>
              <a:lumOff val="60000"/>
            </a:schemeClr>
          </a:solidFill>
        </p:spPr>
        <p:txBody>
          <a:bodyPr wrap="none" rtlCol="0">
            <a:spAutoFit/>
          </a:bodyPr>
          <a:lstStyle/>
          <a:p>
            <a:pPr algn="ctr"/>
            <a:r>
              <a:rPr lang="en-US" sz="1400" b="1" dirty="0">
                <a:latin typeface="Arial" charset="0"/>
                <a:ea typeface="Arial" charset="0"/>
                <a:cs typeface="Arial" charset="0"/>
              </a:rPr>
              <a:t>abacus_plot</a:t>
            </a:r>
          </a:p>
        </p:txBody>
      </p:sp>
      <p:sp>
        <p:nvSpPr>
          <p:cNvPr id="13" name="TextBox 12"/>
          <p:cNvSpPr txBox="1"/>
          <p:nvPr/>
        </p:nvSpPr>
        <p:spPr>
          <a:xfrm>
            <a:off x="3586201" y="1033930"/>
            <a:ext cx="1904689" cy="307777"/>
          </a:xfrm>
          <a:prstGeom prst="rect">
            <a:avLst/>
          </a:prstGeom>
          <a:noFill/>
        </p:spPr>
        <p:txBody>
          <a:bodyPr wrap="none" rtlCol="0">
            <a:spAutoFit/>
          </a:bodyPr>
          <a:lstStyle/>
          <a:p>
            <a:pPr algn="ctr"/>
            <a:r>
              <a:rPr lang="en-US" sz="1400" dirty="0">
                <a:latin typeface="Arial" charset="0"/>
                <a:ea typeface="Arial" charset="0"/>
                <a:cs typeface="Arial" charset="0"/>
              </a:rPr>
              <a:t>detections data frame</a:t>
            </a:r>
          </a:p>
        </p:txBody>
      </p:sp>
      <p:sp>
        <p:nvSpPr>
          <p:cNvPr id="14" name="TextBox 13"/>
          <p:cNvSpPr txBox="1"/>
          <p:nvPr/>
        </p:nvSpPr>
        <p:spPr>
          <a:xfrm>
            <a:off x="1173093" y="2071479"/>
            <a:ext cx="6730903" cy="307777"/>
          </a:xfrm>
          <a:prstGeom prst="rect">
            <a:avLst/>
          </a:prstGeom>
          <a:noFill/>
        </p:spPr>
        <p:txBody>
          <a:bodyPr wrap="square" rtlCol="0">
            <a:spAutoFit/>
          </a:bodyPr>
          <a:lstStyle/>
          <a:p>
            <a:pPr algn="ctr"/>
            <a:r>
              <a:rPr lang="en-US" sz="1400" dirty="0">
                <a:latin typeface="Arial" charset="0"/>
                <a:ea typeface="Arial" charset="0"/>
                <a:cs typeface="Arial" charset="0"/>
              </a:rPr>
              <a:t>abacus plot showing detections over time at a series of locations </a:t>
            </a:r>
          </a:p>
        </p:txBody>
      </p:sp>
      <p:sp>
        <p:nvSpPr>
          <p:cNvPr id="15" name="Down Arrow 14"/>
          <p:cNvSpPr/>
          <p:nvPr/>
        </p:nvSpPr>
        <p:spPr>
          <a:xfrm>
            <a:off x="4482789" y="1966170"/>
            <a:ext cx="111512" cy="1698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6" name="Down Arrow 15"/>
          <p:cNvSpPr/>
          <p:nvPr/>
        </p:nvSpPr>
        <p:spPr>
          <a:xfrm>
            <a:off x="4482789" y="1326392"/>
            <a:ext cx="111512" cy="1698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0" name="TextBox 9"/>
          <p:cNvSpPr txBox="1"/>
          <p:nvPr/>
        </p:nvSpPr>
        <p:spPr>
          <a:xfrm>
            <a:off x="8328446" y="68465"/>
            <a:ext cx="764953" cy="369332"/>
          </a:xfrm>
          <a:prstGeom prst="rect">
            <a:avLst/>
          </a:prstGeom>
          <a:noFill/>
        </p:spPr>
        <p:txBody>
          <a:bodyPr wrap="none" rtlCol="0">
            <a:spAutoFit/>
          </a:bodyPr>
          <a:lstStyle/>
          <a:p>
            <a:r>
              <a:rPr lang="en-US" dirty="0"/>
              <a:t>pg: 74</a:t>
            </a:r>
          </a:p>
        </p:txBody>
      </p:sp>
      <p:pic>
        <p:nvPicPr>
          <p:cNvPr id="17" name="Picture 16">
            <a:extLst>
              <a:ext uri="{FF2B5EF4-FFF2-40B4-BE49-F238E27FC236}">
                <a16:creationId xmlns:a16="http://schemas.microsoft.com/office/drawing/2014/main" id="{66CA5041-4789-4DB5-813A-B91D9C3AE1F1}"/>
              </a:ext>
            </a:extLst>
          </p:cNvPr>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656483" y="2564574"/>
            <a:ext cx="7783276" cy="4067730"/>
          </a:xfrm>
          <a:prstGeom prst="rect">
            <a:avLst/>
          </a:prstGeom>
          <a:ln>
            <a:solidFill>
              <a:schemeClr val="accent1">
                <a:shade val="50000"/>
              </a:schemeClr>
            </a:solidFill>
          </a:ln>
        </p:spPr>
      </p:pic>
      <p:sp>
        <p:nvSpPr>
          <p:cNvPr id="18" name="Rectangle 17">
            <a:extLst>
              <a:ext uri="{FF2B5EF4-FFF2-40B4-BE49-F238E27FC236}">
                <a16:creationId xmlns:a16="http://schemas.microsoft.com/office/drawing/2014/main" id="{8115CB20-0127-4B9E-B59D-E579781757C9}"/>
              </a:ext>
            </a:extLst>
          </p:cNvPr>
          <p:cNvSpPr/>
          <p:nvPr/>
        </p:nvSpPr>
        <p:spPr>
          <a:xfrm>
            <a:off x="656483" y="6336147"/>
            <a:ext cx="7783276" cy="2453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182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07267"/>
            <a:ext cx="9144000" cy="646331"/>
          </a:xfrm>
          <a:prstGeom prst="rect">
            <a:avLst/>
          </a:prstGeom>
        </p:spPr>
        <p:txBody>
          <a:bodyPr wrap="square">
            <a:spAutoFit/>
          </a:bodyPr>
          <a:lstStyle/>
          <a:p>
            <a:pPr algn="ctr"/>
            <a:r>
              <a:rPr lang="en-US" sz="3600" b="1" dirty="0">
                <a:latin typeface="Arial" charset="0"/>
                <a:ea typeface="Arial" charset="0"/>
                <a:cs typeface="Arial" charset="0"/>
              </a:rPr>
              <a:t>Aside: Plotting Arguments (…)</a:t>
            </a:r>
          </a:p>
        </p:txBody>
      </p:sp>
      <p:sp>
        <p:nvSpPr>
          <p:cNvPr id="10" name="TextBox 9"/>
          <p:cNvSpPr txBox="1"/>
          <p:nvPr/>
        </p:nvSpPr>
        <p:spPr>
          <a:xfrm>
            <a:off x="8008838" y="68465"/>
            <a:ext cx="1069524" cy="369332"/>
          </a:xfrm>
          <a:prstGeom prst="rect">
            <a:avLst/>
          </a:prstGeom>
          <a:noFill/>
        </p:spPr>
        <p:txBody>
          <a:bodyPr wrap="none" rtlCol="0">
            <a:spAutoFit/>
          </a:bodyPr>
          <a:lstStyle/>
          <a:p>
            <a:r>
              <a:rPr lang="en-US" dirty="0"/>
              <a:t>pg: 38-41</a:t>
            </a:r>
          </a:p>
        </p:txBody>
      </p:sp>
      <p:sp>
        <p:nvSpPr>
          <p:cNvPr id="6" name="TextBox 5">
            <a:extLst>
              <a:ext uri="{FF2B5EF4-FFF2-40B4-BE49-F238E27FC236}">
                <a16:creationId xmlns:a16="http://schemas.microsoft.com/office/drawing/2014/main" id="{33935D76-645F-4EFA-9159-A080503D44D5}"/>
              </a:ext>
            </a:extLst>
          </p:cNvPr>
          <p:cNvSpPr txBox="1"/>
          <p:nvPr/>
        </p:nvSpPr>
        <p:spPr>
          <a:xfrm>
            <a:off x="509322" y="1063543"/>
            <a:ext cx="8201600" cy="5878532"/>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b="1" i="1" dirty="0">
                <a:latin typeface="Arial" panose="020B0604020202020204" pitchFamily="34" charset="0"/>
                <a:cs typeface="Arial" panose="020B0604020202020204" pitchFamily="34" charset="0"/>
              </a:rPr>
              <a:t>abacus_plot </a:t>
            </a:r>
            <a:r>
              <a:rPr lang="en-US" sz="2400" dirty="0">
                <a:latin typeface="Arial" panose="020B0604020202020204" pitchFamily="34" charset="0"/>
                <a:cs typeface="Arial" panose="020B0604020202020204" pitchFamily="34" charset="0"/>
              </a:rPr>
              <a:t>and other functions in the glatos R package call functions from other R packages (e.g., </a:t>
            </a:r>
            <a:r>
              <a:rPr lang="en-US" sz="2400" b="1" i="1" dirty="0">
                <a:latin typeface="Arial" panose="020B0604020202020204" pitchFamily="34" charset="0"/>
                <a:cs typeface="Arial" panose="020B0604020202020204" pitchFamily="34" charset="0"/>
              </a:rPr>
              <a:t>plot</a:t>
            </a:r>
            <a:r>
              <a:rPr lang="en-US" sz="2400"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points</a:t>
            </a:r>
            <a:r>
              <a:rPr lang="en-US" sz="2400" dirty="0">
                <a:latin typeface="Arial" panose="020B0604020202020204" pitchFamily="34" charset="0"/>
                <a:cs typeface="Arial" panose="020B0604020202020204" pitchFamily="34" charset="0"/>
              </a:rPr>
              <a:t>)</a:t>
            </a:r>
          </a:p>
          <a:p>
            <a:pPr marL="342900" indent="-3429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 (elipsis) argument allows you customize outputs by passing a variable number of optional arguments through to these other functions</a:t>
            </a:r>
          </a:p>
          <a:p>
            <a:pPr marL="342900" indent="-3429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The help documentation for each function indicates to which functions “…” arguments are passed (e.g., in </a:t>
            </a:r>
            <a:r>
              <a:rPr lang="en-US" sz="2400" b="1" i="1" dirty="0">
                <a:latin typeface="Arial" panose="020B0604020202020204" pitchFamily="34" charset="0"/>
                <a:cs typeface="Arial" panose="020B0604020202020204" pitchFamily="34" charset="0"/>
              </a:rPr>
              <a:t>abacus_plot</a:t>
            </a:r>
            <a:r>
              <a:rPr lang="en-US" sz="2400" dirty="0">
                <a:latin typeface="Arial" panose="020B0604020202020204" pitchFamily="34" charset="0"/>
                <a:cs typeface="Arial" panose="020B0604020202020204" pitchFamily="34" charset="0"/>
              </a:rPr>
              <a:t>, … arguments are passed to </a:t>
            </a:r>
            <a:r>
              <a:rPr lang="en-US" sz="2400" b="1" i="1" dirty="0">
                <a:latin typeface="Arial" panose="020B0604020202020204" pitchFamily="34" charset="0"/>
                <a:cs typeface="Arial" panose="020B0604020202020204" pitchFamily="34" charset="0"/>
              </a:rPr>
              <a:t>plot</a:t>
            </a:r>
            <a:r>
              <a:rPr lang="en-US" sz="2400" dirty="0">
                <a:latin typeface="Arial" panose="020B0604020202020204" pitchFamily="34" charset="0"/>
                <a:cs typeface="Arial" panose="020B0604020202020204" pitchFamily="34" charset="0"/>
              </a:rPr>
              <a:t> and </a:t>
            </a:r>
            <a:r>
              <a:rPr lang="en-US" sz="2400" b="1" i="1" dirty="0">
                <a:latin typeface="Arial" panose="020B0604020202020204" pitchFamily="34" charset="0"/>
                <a:cs typeface="Arial" panose="020B0604020202020204" pitchFamily="34" charset="0"/>
              </a:rPr>
              <a:t>points</a:t>
            </a:r>
            <a:r>
              <a:rPr lang="en-US" sz="2400" dirty="0">
                <a:latin typeface="Arial" panose="020B0604020202020204" pitchFamily="34" charset="0"/>
                <a:cs typeface="Arial" panose="020B0604020202020204" pitchFamily="34" charset="0"/>
              </a:rPr>
              <a:t>)</a:t>
            </a:r>
          </a:p>
          <a:p>
            <a:pPr marL="342900" indent="-3429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Click the provided links or type “?</a:t>
            </a:r>
            <a:r>
              <a:rPr lang="en-US" sz="2400" i="1" dirty="0">
                <a:latin typeface="Arial" panose="020B0604020202020204" pitchFamily="34" charset="0"/>
                <a:cs typeface="Arial" panose="020B0604020202020204" pitchFamily="34" charset="0"/>
              </a:rPr>
              <a:t>function_name”</a:t>
            </a:r>
            <a:r>
              <a:rPr lang="en-US" sz="2400" dirty="0">
                <a:latin typeface="Arial" panose="020B0604020202020204" pitchFamily="34" charset="0"/>
                <a:cs typeface="Arial" panose="020B0604020202020204" pitchFamily="34" charset="0"/>
              </a:rPr>
              <a:t> into the R console to open that function’s help page and view what arguments are available</a:t>
            </a:r>
          </a:p>
          <a:p>
            <a:pPr marL="342900" indent="-342900">
              <a:spcAft>
                <a:spcPts val="1200"/>
              </a:spcAf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108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DB17687-7B60-46CA-9FEE-FC7E08B2E5A1}"/>
              </a:ext>
            </a:extLst>
          </p:cNvPr>
          <p:cNvGrpSpPr/>
          <p:nvPr/>
        </p:nvGrpSpPr>
        <p:grpSpPr>
          <a:xfrm>
            <a:off x="7793524" y="3484862"/>
            <a:ext cx="1339469" cy="3145643"/>
            <a:chOff x="7793524" y="3484862"/>
            <a:chExt cx="1339469" cy="3145643"/>
          </a:xfrm>
        </p:grpSpPr>
        <p:pic>
          <p:nvPicPr>
            <p:cNvPr id="1028" name="Picture 4">
              <a:extLst>
                <a:ext uri="{FF2B5EF4-FFF2-40B4-BE49-F238E27FC236}">
                  <a16:creationId xmlns:a16="http://schemas.microsoft.com/office/drawing/2014/main" id="{25D99F0D-A6DE-41E9-8644-2DCC5BE667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3120" y="3669528"/>
              <a:ext cx="1260279" cy="29609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EECDED2-978D-4DB1-A5B1-E91B465E5227}"/>
                </a:ext>
              </a:extLst>
            </p:cNvPr>
            <p:cNvSpPr txBox="1"/>
            <p:nvPr/>
          </p:nvSpPr>
          <p:spPr>
            <a:xfrm>
              <a:off x="7793524" y="3484862"/>
              <a:ext cx="1339469" cy="369332"/>
            </a:xfrm>
            <a:prstGeom prst="rect">
              <a:avLst/>
            </a:prstGeom>
            <a:noFill/>
          </p:spPr>
          <p:txBody>
            <a:bodyPr wrap="none" rtlCol="0">
              <a:spAutoFit/>
            </a:bodyPr>
            <a:lstStyle/>
            <a:p>
              <a:r>
                <a:rPr lang="en-US" dirty="0"/>
                <a:t>pch symbols</a:t>
              </a:r>
            </a:p>
          </p:txBody>
        </p:sp>
      </p:grpSp>
      <p:sp>
        <p:nvSpPr>
          <p:cNvPr id="7" name="Rectangle 6"/>
          <p:cNvSpPr/>
          <p:nvPr/>
        </p:nvSpPr>
        <p:spPr>
          <a:xfrm>
            <a:off x="0" y="307267"/>
            <a:ext cx="9144000" cy="646331"/>
          </a:xfrm>
          <a:prstGeom prst="rect">
            <a:avLst/>
          </a:prstGeom>
        </p:spPr>
        <p:txBody>
          <a:bodyPr wrap="square">
            <a:spAutoFit/>
          </a:bodyPr>
          <a:lstStyle/>
          <a:p>
            <a:pPr algn="ctr"/>
            <a:r>
              <a:rPr lang="en-US" sz="3600" b="1" dirty="0">
                <a:latin typeface="Arial" charset="0"/>
                <a:ea typeface="Arial" charset="0"/>
                <a:cs typeface="Arial" charset="0"/>
              </a:rPr>
              <a:t>Aside: Plotting Arguments (…)</a:t>
            </a:r>
          </a:p>
        </p:txBody>
      </p:sp>
      <p:sp>
        <p:nvSpPr>
          <p:cNvPr id="6" name="TextBox 5">
            <a:extLst>
              <a:ext uri="{FF2B5EF4-FFF2-40B4-BE49-F238E27FC236}">
                <a16:creationId xmlns:a16="http://schemas.microsoft.com/office/drawing/2014/main" id="{33935D76-645F-4EFA-9159-A080503D44D5}"/>
              </a:ext>
            </a:extLst>
          </p:cNvPr>
          <p:cNvSpPr txBox="1"/>
          <p:nvPr/>
        </p:nvSpPr>
        <p:spPr>
          <a:xfrm>
            <a:off x="112165" y="952710"/>
            <a:ext cx="8201600" cy="5355312"/>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Some common plotting arguments:</a:t>
            </a:r>
          </a:p>
          <a:p>
            <a:pPr marL="800100" lvl="1" indent="-342900">
              <a:spcAft>
                <a:spcPts val="1200"/>
              </a:spcAft>
              <a:buFont typeface="Arial" panose="020B0604020202020204" pitchFamily="34" charset="0"/>
              <a:buChar char="•"/>
            </a:pPr>
            <a:r>
              <a:rPr lang="en-US" b="1" dirty="0">
                <a:latin typeface="Arial" panose="020B0604020202020204" pitchFamily="34" charset="0"/>
                <a:cs typeface="Arial" panose="020B0604020202020204" pitchFamily="34" charset="0"/>
              </a:rPr>
              <a:t>main</a:t>
            </a:r>
            <a:r>
              <a:rPr lang="en-US" dirty="0">
                <a:latin typeface="Arial" panose="020B0604020202020204" pitchFamily="34" charset="0"/>
                <a:cs typeface="Arial" panose="020B0604020202020204" pitchFamily="34" charset="0"/>
              </a:rPr>
              <a:t> (character): title at top of plot (e.g., main=“TagID: 34567”)</a:t>
            </a:r>
          </a:p>
          <a:p>
            <a:pPr marL="800100" lvl="1" indent="-342900">
              <a:spcAft>
                <a:spcPts val="1200"/>
              </a:spcAft>
              <a:buFont typeface="Arial" panose="020B0604020202020204" pitchFamily="34" charset="0"/>
              <a:buChar char="•"/>
            </a:pPr>
            <a:r>
              <a:rPr lang="en-US" b="1" dirty="0">
                <a:latin typeface="Arial" panose="020B0604020202020204" pitchFamily="34" charset="0"/>
                <a:cs typeface="Arial" panose="020B0604020202020204" pitchFamily="34" charset="0"/>
              </a:rPr>
              <a:t>xlab</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ylab</a:t>
            </a:r>
            <a:r>
              <a:rPr lang="en-US" dirty="0">
                <a:latin typeface="Arial" panose="020B0604020202020204" pitchFamily="34" charset="0"/>
                <a:cs typeface="Arial" panose="020B0604020202020204" pitchFamily="34" charset="0"/>
              </a:rPr>
              <a:t> (character): labels for x and y axes (e.g., xlab=“Length (m)”</a:t>
            </a:r>
          </a:p>
          <a:p>
            <a:pPr marL="800100" lvl="1" indent="-342900">
              <a:spcAft>
                <a:spcPts val="1200"/>
              </a:spcAft>
              <a:buFont typeface="Arial" panose="020B0604020202020204" pitchFamily="34" charset="0"/>
              <a:buChar char="•"/>
            </a:pPr>
            <a:r>
              <a:rPr lang="en-US" b="1" dirty="0">
                <a:latin typeface="Arial" panose="020B0604020202020204" pitchFamily="34" charset="0"/>
                <a:cs typeface="Arial" panose="020B0604020202020204" pitchFamily="34" charset="0"/>
              </a:rPr>
              <a:t>xlim</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ylim</a:t>
            </a:r>
            <a:r>
              <a:rPr lang="en-US" dirty="0">
                <a:latin typeface="Arial" panose="020B0604020202020204" pitchFamily="34" charset="0"/>
                <a:cs typeface="Arial" panose="020B0604020202020204" pitchFamily="34" charset="0"/>
              </a:rPr>
              <a:t> (numeric vector): x and y limits to be displayed on plot (e.g., ylim=c(0,100))</a:t>
            </a:r>
          </a:p>
          <a:p>
            <a:pPr marL="800100" lvl="1" indent="-342900">
              <a:spcAft>
                <a:spcPts val="1200"/>
              </a:spcAft>
              <a:buFont typeface="Arial" panose="020B0604020202020204" pitchFamily="34" charset="0"/>
              <a:buChar char="•"/>
            </a:pPr>
            <a:r>
              <a:rPr lang="en-US" b="1" dirty="0">
                <a:latin typeface="Arial" panose="020B0604020202020204" pitchFamily="34" charset="0"/>
                <a:cs typeface="Arial" panose="020B0604020202020204" pitchFamily="34" charset="0"/>
              </a:rPr>
              <a:t>type</a:t>
            </a:r>
            <a:r>
              <a:rPr lang="en-US" dirty="0">
                <a:latin typeface="Arial" panose="020B0604020202020204" pitchFamily="34" charset="0"/>
                <a:cs typeface="Arial" panose="020B0604020202020204" pitchFamily="34" charset="0"/>
              </a:rPr>
              <a:t> (character): type of plot drawn (e.g., type=“p” for points, type=“l” for lines, type=“b” for both points and line)</a:t>
            </a:r>
          </a:p>
          <a:p>
            <a:pPr marL="800100" lvl="1" indent="-342900">
              <a:spcAft>
                <a:spcPts val="1200"/>
              </a:spcAft>
              <a:buFont typeface="Arial" panose="020B0604020202020204" pitchFamily="34" charset="0"/>
              <a:buChar char="•"/>
            </a:pPr>
            <a:r>
              <a:rPr lang="en-US" b="1" dirty="0">
                <a:latin typeface="Arial" panose="020B0604020202020204" pitchFamily="34" charset="0"/>
                <a:cs typeface="Arial" panose="020B0604020202020204" pitchFamily="34" charset="0"/>
              </a:rPr>
              <a:t>pch</a:t>
            </a:r>
            <a:r>
              <a:rPr lang="en-US" dirty="0">
                <a:latin typeface="Arial" panose="020B0604020202020204" pitchFamily="34" charset="0"/>
                <a:cs typeface="Arial" panose="020B0604020202020204" pitchFamily="34" charset="0"/>
              </a:rPr>
              <a:t> (numeric): change the symbol type of a plot (e.g., pch=16)</a:t>
            </a:r>
          </a:p>
          <a:p>
            <a:pPr marL="800100" lvl="1" indent="-342900">
              <a:spcAft>
                <a:spcPts val="1200"/>
              </a:spcAft>
              <a:buFont typeface="Arial" panose="020B0604020202020204" pitchFamily="34" charset="0"/>
              <a:buChar char="•"/>
            </a:pPr>
            <a:r>
              <a:rPr lang="en-US" b="1" dirty="0">
                <a:latin typeface="Arial" panose="020B0604020202020204" pitchFamily="34" charset="0"/>
                <a:cs typeface="Arial" panose="020B0604020202020204" pitchFamily="34" charset="0"/>
              </a:rPr>
              <a:t>col</a:t>
            </a:r>
            <a:r>
              <a:rPr lang="en-US" dirty="0">
                <a:latin typeface="Arial" panose="020B0604020202020204" pitchFamily="34" charset="0"/>
                <a:cs typeface="Arial" panose="020B0604020202020204" pitchFamily="34" charset="0"/>
              </a:rPr>
              <a:t> (character or hexadecimal code): changes the color of plotted objects (e.g., col=“red”)</a:t>
            </a:r>
          </a:p>
          <a:p>
            <a:pPr marL="800100" lvl="1" indent="-342900">
              <a:spcAft>
                <a:spcPts val="1200"/>
              </a:spcAft>
              <a:buFont typeface="Arial" panose="020B0604020202020204" pitchFamily="34" charset="0"/>
              <a:buChar char="•"/>
            </a:pPr>
            <a:r>
              <a:rPr lang="en-US" b="1" dirty="0">
                <a:latin typeface="Arial" panose="020B0604020202020204" pitchFamily="34" charset="0"/>
                <a:cs typeface="Arial" panose="020B0604020202020204" pitchFamily="34" charset="0"/>
              </a:rPr>
              <a:t>cex</a:t>
            </a:r>
            <a:r>
              <a:rPr lang="en-US" dirty="0">
                <a:latin typeface="Arial" panose="020B0604020202020204" pitchFamily="34" charset="0"/>
                <a:cs typeface="Arial" panose="020B0604020202020204" pitchFamily="34" charset="0"/>
              </a:rPr>
              <a:t> (numeric): relative (to 1) magnification of plotted objects and text (e.g., cex=2)</a:t>
            </a:r>
          </a:p>
          <a:p>
            <a:pPr marL="800100" lvl="1" indent="-342900">
              <a:spcAft>
                <a:spcPts val="12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r>
              <a:rPr lang="en-US" i="1" dirty="0">
                <a:solidFill>
                  <a:srgbClr val="FF0000"/>
                </a:solidFill>
                <a:latin typeface="Arial" panose="020B0604020202020204" pitchFamily="34" charset="0"/>
                <a:cs typeface="Arial" panose="020B0604020202020204" pitchFamily="34" charset="0"/>
              </a:rPr>
              <a:t>?plot</a:t>
            </a:r>
            <a:r>
              <a:rPr lang="en-US" dirty="0">
                <a:solidFill>
                  <a:srgbClr val="FF0000"/>
                </a:solidFill>
                <a:latin typeface="Arial" panose="020B0604020202020204" pitchFamily="34" charset="0"/>
                <a:cs typeface="Arial" panose="020B0604020202020204" pitchFamily="34" charset="0"/>
              </a:rPr>
              <a:t>, </a:t>
            </a:r>
            <a:r>
              <a:rPr lang="en-US" i="1" dirty="0">
                <a:solidFill>
                  <a:srgbClr val="FF0000"/>
                </a:solidFill>
                <a:latin typeface="Arial" panose="020B0604020202020204" pitchFamily="34" charset="0"/>
                <a:cs typeface="Arial" panose="020B0604020202020204" pitchFamily="34" charset="0"/>
              </a:rPr>
              <a:t>?points</a:t>
            </a:r>
            <a:r>
              <a:rPr lang="en-US" dirty="0">
                <a:solidFill>
                  <a:srgbClr val="FF0000"/>
                </a:solidFill>
                <a:latin typeface="Arial" panose="020B0604020202020204" pitchFamily="34" charset="0"/>
                <a:cs typeface="Arial" panose="020B0604020202020204" pitchFamily="34" charset="0"/>
              </a:rPr>
              <a:t>, </a:t>
            </a:r>
            <a:r>
              <a:rPr lang="en-US" i="1" dirty="0">
                <a:solidFill>
                  <a:srgbClr val="FF0000"/>
                </a:solidFill>
                <a:latin typeface="Arial" panose="020B0604020202020204" pitchFamily="34" charset="0"/>
                <a:cs typeface="Arial" panose="020B0604020202020204" pitchFamily="34" charset="0"/>
              </a:rPr>
              <a:t>?par </a:t>
            </a:r>
            <a:r>
              <a:rPr lang="en-US" dirty="0">
                <a:solidFill>
                  <a:srgbClr val="FF0000"/>
                </a:solidFill>
                <a:latin typeface="Arial" panose="020B0604020202020204" pitchFamily="34" charset="0"/>
                <a:cs typeface="Arial" panose="020B0604020202020204" pitchFamily="34" charset="0"/>
              </a:rPr>
              <a:t>for more plotting arguments</a:t>
            </a:r>
          </a:p>
        </p:txBody>
      </p:sp>
      <p:sp>
        <p:nvSpPr>
          <p:cNvPr id="8" name="TextBox 7">
            <a:extLst>
              <a:ext uri="{FF2B5EF4-FFF2-40B4-BE49-F238E27FC236}">
                <a16:creationId xmlns:a16="http://schemas.microsoft.com/office/drawing/2014/main" id="{108FD7D8-8EC8-4FD1-A2BB-88F3623CE977}"/>
              </a:ext>
            </a:extLst>
          </p:cNvPr>
          <p:cNvSpPr txBox="1"/>
          <p:nvPr/>
        </p:nvSpPr>
        <p:spPr>
          <a:xfrm>
            <a:off x="8008838" y="68465"/>
            <a:ext cx="1069524" cy="369332"/>
          </a:xfrm>
          <a:prstGeom prst="rect">
            <a:avLst/>
          </a:prstGeom>
          <a:noFill/>
        </p:spPr>
        <p:txBody>
          <a:bodyPr wrap="none" rtlCol="0">
            <a:spAutoFit/>
          </a:bodyPr>
          <a:lstStyle/>
          <a:p>
            <a:r>
              <a:rPr lang="en-US" dirty="0"/>
              <a:t>pg: 38-41</a:t>
            </a:r>
          </a:p>
        </p:txBody>
      </p:sp>
    </p:spTree>
    <p:extLst>
      <p:ext uri="{BB962C8B-B14F-4D97-AF65-F5344CB8AC3E}">
        <p14:creationId xmlns:p14="http://schemas.microsoft.com/office/powerpoint/2010/main" val="2737399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0407" y="1030099"/>
            <a:ext cx="8374566" cy="1442677"/>
          </a:xfrm>
          <a:prstGeom prst="rect">
            <a:avLst/>
          </a:prstGeom>
        </p:spPr>
      </p:pic>
      <p:sp>
        <p:nvSpPr>
          <p:cNvPr id="8" name="Rectangle 7"/>
          <p:cNvSpPr/>
          <p:nvPr/>
        </p:nvSpPr>
        <p:spPr>
          <a:xfrm>
            <a:off x="0" y="307267"/>
            <a:ext cx="9144000" cy="646331"/>
          </a:xfrm>
          <a:prstGeom prst="rect">
            <a:avLst/>
          </a:prstGeom>
        </p:spPr>
        <p:txBody>
          <a:bodyPr wrap="square">
            <a:spAutoFit/>
          </a:bodyPr>
          <a:lstStyle/>
          <a:p>
            <a:pPr algn="ctr"/>
            <a:r>
              <a:rPr lang="en-US" sz="3600" b="1" dirty="0">
                <a:latin typeface="Arial" charset="0"/>
                <a:ea typeface="Arial" charset="0"/>
                <a:cs typeface="Arial" charset="0"/>
              </a:rPr>
              <a:t>Abacus Plots: Default</a:t>
            </a:r>
          </a:p>
        </p:txBody>
      </p:sp>
      <p:sp>
        <p:nvSpPr>
          <p:cNvPr id="5" name="TextBox 4"/>
          <p:cNvSpPr txBox="1"/>
          <p:nvPr/>
        </p:nvSpPr>
        <p:spPr>
          <a:xfrm>
            <a:off x="6053556" y="3155207"/>
            <a:ext cx="2074127" cy="1477328"/>
          </a:xfrm>
          <a:prstGeom prst="rect">
            <a:avLst/>
          </a:prstGeom>
          <a:noFill/>
        </p:spPr>
        <p:txBody>
          <a:bodyPr wrap="square" rtlCol="0">
            <a:spAutoFit/>
          </a:bodyPr>
          <a:lstStyle/>
          <a:p>
            <a:r>
              <a:rPr lang="en-US" dirty="0">
                <a:solidFill>
                  <a:srgbClr val="FF0000"/>
                </a:solidFill>
                <a:latin typeface="Arial" charset="0"/>
                <a:ea typeface="Arial" charset="0"/>
                <a:cs typeface="Arial" charset="0"/>
              </a:rPr>
              <a:t>Note: No zeros </a:t>
            </a:r>
            <a:r>
              <a:rPr lang="mr-IN" dirty="0">
                <a:solidFill>
                  <a:srgbClr val="FF0000"/>
                </a:solidFill>
                <a:latin typeface="Arial" charset="0"/>
                <a:ea typeface="Arial" charset="0"/>
                <a:cs typeface="Arial" charset="0"/>
              </a:rPr>
              <a:t>–</a:t>
            </a:r>
            <a:r>
              <a:rPr lang="en-US" dirty="0">
                <a:solidFill>
                  <a:srgbClr val="FF0000"/>
                </a:solidFill>
                <a:latin typeface="Arial" charset="0"/>
                <a:ea typeface="Arial" charset="0"/>
                <a:cs typeface="Arial" charset="0"/>
              </a:rPr>
              <a:t> default only plots locations that are in detections data frame</a:t>
            </a:r>
          </a:p>
        </p:txBody>
      </p:sp>
      <p:sp>
        <p:nvSpPr>
          <p:cNvPr id="6" name="TextBox 5"/>
          <p:cNvSpPr txBox="1"/>
          <p:nvPr/>
        </p:nvSpPr>
        <p:spPr>
          <a:xfrm>
            <a:off x="8328446" y="68465"/>
            <a:ext cx="764953" cy="369332"/>
          </a:xfrm>
          <a:prstGeom prst="rect">
            <a:avLst/>
          </a:prstGeom>
          <a:noFill/>
        </p:spPr>
        <p:txBody>
          <a:bodyPr wrap="none" rtlCol="0">
            <a:spAutoFit/>
          </a:bodyPr>
          <a:lstStyle/>
          <a:p>
            <a:r>
              <a:rPr lang="en-US" dirty="0"/>
              <a:t>pg: 74</a:t>
            </a:r>
          </a:p>
        </p:txBody>
      </p:sp>
      <p:pic>
        <p:nvPicPr>
          <p:cNvPr id="7" name="Picture 6">
            <a:extLst>
              <a:ext uri="{FF2B5EF4-FFF2-40B4-BE49-F238E27FC236}">
                <a16:creationId xmlns:a16="http://schemas.microsoft.com/office/drawing/2014/main" id="{EBE0C3C2-3C54-478D-BA75-6FACAA8E7621}"/>
              </a:ext>
            </a:extLst>
          </p:cNvPr>
          <p:cNvPicPr>
            <a:picLocks noChangeAspect="1"/>
          </p:cNvPicPr>
          <p:nvPr/>
        </p:nvPicPr>
        <p:blipFill>
          <a:blip r:embed="rId4"/>
          <a:stretch>
            <a:fillRect/>
          </a:stretch>
        </p:blipFill>
        <p:spPr>
          <a:xfrm>
            <a:off x="907058" y="2549278"/>
            <a:ext cx="4637990" cy="4140000"/>
          </a:xfrm>
          <a:prstGeom prst="rect">
            <a:avLst/>
          </a:prstGeom>
        </p:spPr>
      </p:pic>
    </p:spTree>
    <p:extLst>
      <p:ext uri="{BB962C8B-B14F-4D97-AF65-F5344CB8AC3E}">
        <p14:creationId xmlns:p14="http://schemas.microsoft.com/office/powerpoint/2010/main" val="64424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4D7DB7-846A-4303-BE4F-64E944026ED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182295" y="1121210"/>
            <a:ext cx="8795695" cy="4833025"/>
          </a:xfrm>
          <a:prstGeom prst="rect">
            <a:avLst/>
          </a:prstGeom>
        </p:spPr>
      </p:pic>
      <p:sp>
        <p:nvSpPr>
          <p:cNvPr id="8" name="Rectangle 7"/>
          <p:cNvSpPr/>
          <p:nvPr/>
        </p:nvSpPr>
        <p:spPr>
          <a:xfrm>
            <a:off x="0" y="307267"/>
            <a:ext cx="9144000" cy="646331"/>
          </a:xfrm>
          <a:prstGeom prst="rect">
            <a:avLst/>
          </a:prstGeom>
        </p:spPr>
        <p:txBody>
          <a:bodyPr wrap="square">
            <a:spAutoFit/>
          </a:bodyPr>
          <a:lstStyle/>
          <a:p>
            <a:pPr algn="ctr"/>
            <a:r>
              <a:rPr lang="en-US" sz="3600" b="1" dirty="0">
                <a:latin typeface="Arial" charset="0"/>
                <a:ea typeface="Arial" charset="0"/>
                <a:cs typeface="Arial" charset="0"/>
              </a:rPr>
              <a:t>Abacus Plots: Custom Locations</a:t>
            </a:r>
          </a:p>
        </p:txBody>
      </p:sp>
      <p:grpSp>
        <p:nvGrpSpPr>
          <p:cNvPr id="2" name="Group 1">
            <a:extLst>
              <a:ext uri="{FF2B5EF4-FFF2-40B4-BE49-F238E27FC236}">
                <a16:creationId xmlns:a16="http://schemas.microsoft.com/office/drawing/2014/main" id="{498E4530-2B7A-4FD6-9C12-DCEFB891BA89}"/>
              </a:ext>
            </a:extLst>
          </p:cNvPr>
          <p:cNvGrpSpPr/>
          <p:nvPr/>
        </p:nvGrpSpPr>
        <p:grpSpPr>
          <a:xfrm>
            <a:off x="182295" y="4372704"/>
            <a:ext cx="8795696" cy="1969477"/>
            <a:chOff x="182295" y="4372704"/>
            <a:chExt cx="8795696" cy="1969477"/>
          </a:xfrm>
        </p:grpSpPr>
        <p:grpSp>
          <p:nvGrpSpPr>
            <p:cNvPr id="19" name="Group 18"/>
            <p:cNvGrpSpPr/>
            <p:nvPr/>
          </p:nvGrpSpPr>
          <p:grpSpPr>
            <a:xfrm>
              <a:off x="182295" y="4372704"/>
              <a:ext cx="8795696" cy="1969477"/>
              <a:chOff x="161693" y="4372704"/>
              <a:chExt cx="8820614" cy="1969477"/>
            </a:xfrm>
          </p:grpSpPr>
          <p:sp>
            <p:nvSpPr>
              <p:cNvPr id="7" name="Rectangle 6"/>
              <p:cNvSpPr/>
              <p:nvPr/>
            </p:nvSpPr>
            <p:spPr>
              <a:xfrm>
                <a:off x="161693" y="4372704"/>
                <a:ext cx="8820614" cy="196947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861574" y="4577575"/>
                <a:ext cx="1534074" cy="369332"/>
              </a:xfrm>
              <a:prstGeom prst="rect">
                <a:avLst/>
              </a:prstGeom>
              <a:noFill/>
            </p:spPr>
            <p:txBody>
              <a:bodyPr wrap="none" rtlCol="0">
                <a:spAutoFit/>
              </a:bodyPr>
              <a:lstStyle/>
              <a:p>
                <a:r>
                  <a:rPr lang="en-US" dirty="0"/>
                  <a:t>First detection</a:t>
                </a:r>
              </a:p>
            </p:txBody>
          </p:sp>
          <p:sp>
            <p:nvSpPr>
              <p:cNvPr id="11" name="TextBox 10"/>
              <p:cNvSpPr txBox="1"/>
              <p:nvPr/>
            </p:nvSpPr>
            <p:spPr>
              <a:xfrm>
                <a:off x="5841237" y="4577575"/>
                <a:ext cx="1507529" cy="369332"/>
              </a:xfrm>
              <a:prstGeom prst="rect">
                <a:avLst/>
              </a:prstGeom>
              <a:noFill/>
            </p:spPr>
            <p:txBody>
              <a:bodyPr wrap="none" rtlCol="0">
                <a:spAutoFit/>
              </a:bodyPr>
              <a:lstStyle/>
              <a:p>
                <a:r>
                  <a:rPr lang="en-US" dirty="0"/>
                  <a:t>Last detection</a:t>
                </a:r>
              </a:p>
            </p:txBody>
          </p:sp>
          <p:sp>
            <p:nvSpPr>
              <p:cNvPr id="12" name="Rectangle 11"/>
              <p:cNvSpPr/>
              <p:nvPr/>
            </p:nvSpPr>
            <p:spPr>
              <a:xfrm>
                <a:off x="846276" y="5040090"/>
                <a:ext cx="7465385" cy="45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a:cxnSpLocks/>
                <a:stCxn id="9" idx="2"/>
              </p:cNvCxnSpPr>
              <p:nvPr/>
            </p:nvCxnSpPr>
            <p:spPr>
              <a:xfrm>
                <a:off x="2628611" y="4946907"/>
                <a:ext cx="0" cy="115027"/>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684792" y="4946908"/>
                <a:ext cx="0" cy="115027"/>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846275" y="5241145"/>
              <a:ext cx="5915797" cy="471064"/>
              <a:chOff x="846275" y="5241145"/>
              <a:chExt cx="5915797" cy="471064"/>
            </a:xfrm>
          </p:grpSpPr>
          <p:sp>
            <p:nvSpPr>
              <p:cNvPr id="9" name="Right Arrow 8"/>
              <p:cNvSpPr/>
              <p:nvPr/>
            </p:nvSpPr>
            <p:spPr>
              <a:xfrm flipH="1">
                <a:off x="846275" y="5555228"/>
                <a:ext cx="5838515" cy="156981"/>
              </a:xfrm>
              <a:prstGeom prst="right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5423244" y="5241145"/>
                <a:ext cx="1338828" cy="369332"/>
              </a:xfrm>
              <a:prstGeom prst="rect">
                <a:avLst/>
              </a:prstGeom>
              <a:noFill/>
            </p:spPr>
            <p:txBody>
              <a:bodyPr wrap="none" rtlCol="0">
                <a:spAutoFit/>
              </a:bodyPr>
              <a:lstStyle/>
              <a:p>
                <a:r>
                  <a:rPr lang="en-US" dirty="0"/>
                  <a:t>Deployment</a:t>
                </a:r>
              </a:p>
            </p:txBody>
          </p:sp>
        </p:grpSp>
        <p:grpSp>
          <p:nvGrpSpPr>
            <p:cNvPr id="21" name="Group 20"/>
            <p:cNvGrpSpPr/>
            <p:nvPr/>
          </p:nvGrpSpPr>
          <p:grpSpPr>
            <a:xfrm>
              <a:off x="2544406" y="5569780"/>
              <a:ext cx="5392117" cy="509151"/>
              <a:chOff x="2544406" y="5569780"/>
              <a:chExt cx="5392117" cy="509151"/>
            </a:xfrm>
          </p:grpSpPr>
          <p:sp>
            <p:nvSpPr>
              <p:cNvPr id="15" name="Right Arrow 14"/>
              <p:cNvSpPr/>
              <p:nvPr/>
            </p:nvSpPr>
            <p:spPr>
              <a:xfrm>
                <a:off x="2628611" y="5569780"/>
                <a:ext cx="5307912" cy="139819"/>
              </a:xfrm>
              <a:prstGeom prst="rightArrow">
                <a:avLst/>
              </a:prstGeom>
              <a:solidFill>
                <a:schemeClr val="accent4">
                  <a:lumMod val="60000"/>
                  <a:lumOff val="4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2544406" y="5709599"/>
                <a:ext cx="1038554" cy="369332"/>
              </a:xfrm>
              <a:prstGeom prst="rect">
                <a:avLst/>
              </a:prstGeom>
              <a:noFill/>
            </p:spPr>
            <p:txBody>
              <a:bodyPr wrap="none" rtlCol="0">
                <a:spAutoFit/>
              </a:bodyPr>
              <a:lstStyle/>
              <a:p>
                <a:r>
                  <a:rPr lang="en-US" dirty="0"/>
                  <a:t>Recovery</a:t>
                </a:r>
              </a:p>
            </p:txBody>
          </p:sp>
        </p:grpSp>
      </p:grpSp>
      <p:sp>
        <p:nvSpPr>
          <p:cNvPr id="18" name="TextBox 17"/>
          <p:cNvSpPr txBox="1"/>
          <p:nvPr/>
        </p:nvSpPr>
        <p:spPr>
          <a:xfrm>
            <a:off x="8328446" y="68465"/>
            <a:ext cx="764953" cy="369332"/>
          </a:xfrm>
          <a:prstGeom prst="rect">
            <a:avLst/>
          </a:prstGeom>
          <a:noFill/>
        </p:spPr>
        <p:txBody>
          <a:bodyPr wrap="none" rtlCol="0">
            <a:spAutoFit/>
          </a:bodyPr>
          <a:lstStyle/>
          <a:p>
            <a:r>
              <a:rPr lang="en-US" dirty="0"/>
              <a:t>pg: 74</a:t>
            </a:r>
          </a:p>
        </p:txBody>
      </p:sp>
      <p:sp>
        <p:nvSpPr>
          <p:cNvPr id="24" name="Rectangle 23">
            <a:extLst>
              <a:ext uri="{FF2B5EF4-FFF2-40B4-BE49-F238E27FC236}">
                <a16:creationId xmlns:a16="http://schemas.microsoft.com/office/drawing/2014/main" id="{8FF94A20-0976-4614-9B80-13A3453124FC}"/>
              </a:ext>
            </a:extLst>
          </p:cNvPr>
          <p:cNvSpPr/>
          <p:nvPr/>
        </p:nvSpPr>
        <p:spPr>
          <a:xfrm>
            <a:off x="4444409" y="2838893"/>
            <a:ext cx="1924493" cy="170121"/>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219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07267"/>
            <a:ext cx="9144000" cy="646331"/>
          </a:xfrm>
          <a:prstGeom prst="rect">
            <a:avLst/>
          </a:prstGeom>
        </p:spPr>
        <p:txBody>
          <a:bodyPr wrap="square">
            <a:spAutoFit/>
          </a:bodyPr>
          <a:lstStyle/>
          <a:p>
            <a:pPr algn="ctr"/>
            <a:r>
              <a:rPr lang="en-US" sz="3600" b="1" dirty="0">
                <a:latin typeface="Arial" charset="0"/>
                <a:ea typeface="Arial" charset="0"/>
                <a:cs typeface="Arial" charset="0"/>
              </a:rPr>
              <a:t>Abacus Plots: Custom Locations</a:t>
            </a: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7216" y="1075433"/>
            <a:ext cx="8563708" cy="1184239"/>
          </a:xfrm>
          <a:prstGeom prst="rect">
            <a:avLst/>
          </a:prstGeom>
        </p:spPr>
      </p:pic>
      <p:sp>
        <p:nvSpPr>
          <p:cNvPr id="5" name="TextBox 4"/>
          <p:cNvSpPr txBox="1"/>
          <p:nvPr/>
        </p:nvSpPr>
        <p:spPr>
          <a:xfrm>
            <a:off x="8328446" y="68465"/>
            <a:ext cx="764953" cy="369332"/>
          </a:xfrm>
          <a:prstGeom prst="rect">
            <a:avLst/>
          </a:prstGeom>
          <a:noFill/>
        </p:spPr>
        <p:txBody>
          <a:bodyPr wrap="none" rtlCol="0">
            <a:spAutoFit/>
          </a:bodyPr>
          <a:lstStyle/>
          <a:p>
            <a:r>
              <a:rPr lang="en-US" dirty="0"/>
              <a:t>pg: 74</a:t>
            </a:r>
          </a:p>
        </p:txBody>
      </p:sp>
      <p:pic>
        <p:nvPicPr>
          <p:cNvPr id="10" name="Picture 9">
            <a:extLst>
              <a:ext uri="{FF2B5EF4-FFF2-40B4-BE49-F238E27FC236}">
                <a16:creationId xmlns:a16="http://schemas.microsoft.com/office/drawing/2014/main" id="{3DB012CF-C5C6-439A-B469-330B4DEC4EEF}"/>
              </a:ext>
            </a:extLst>
          </p:cNvPr>
          <p:cNvPicPr>
            <a:picLocks noChangeAspect="1"/>
          </p:cNvPicPr>
          <p:nvPr/>
        </p:nvPicPr>
        <p:blipFill>
          <a:blip r:embed="rId4"/>
          <a:stretch>
            <a:fillRect/>
          </a:stretch>
        </p:blipFill>
        <p:spPr>
          <a:xfrm>
            <a:off x="3337942" y="2307519"/>
            <a:ext cx="4990504" cy="4454664"/>
          </a:xfrm>
          <a:prstGeom prst="rect">
            <a:avLst/>
          </a:prstGeom>
        </p:spPr>
      </p:pic>
      <p:sp>
        <p:nvSpPr>
          <p:cNvPr id="12" name="TextBox 11">
            <a:extLst>
              <a:ext uri="{FF2B5EF4-FFF2-40B4-BE49-F238E27FC236}">
                <a16:creationId xmlns:a16="http://schemas.microsoft.com/office/drawing/2014/main" id="{6C7C6EDC-DCD2-4318-87DA-9FE8F632EEEA}"/>
              </a:ext>
            </a:extLst>
          </p:cNvPr>
          <p:cNvSpPr txBox="1"/>
          <p:nvPr/>
        </p:nvSpPr>
        <p:spPr>
          <a:xfrm>
            <a:off x="478465" y="2923953"/>
            <a:ext cx="2753833" cy="1077218"/>
          </a:xfrm>
          <a:prstGeom prst="rect">
            <a:avLst/>
          </a:prstGeom>
          <a:noFill/>
        </p:spPr>
        <p:txBody>
          <a:bodyPr wrap="square" rtlCol="0">
            <a:spAutoFit/>
          </a:bodyPr>
          <a:lstStyle/>
          <a:p>
            <a:r>
              <a:rPr lang="en-US" sz="1600" dirty="0">
                <a:solidFill>
                  <a:srgbClr val="FF0000"/>
                </a:solidFill>
                <a:latin typeface="Arial" panose="020B0604020202020204" pitchFamily="34" charset="0"/>
                <a:cs typeface="Arial" panose="020B0604020202020204" pitchFamily="34" charset="0"/>
              </a:rPr>
              <a:t>Note: Locations show up on y-axis in order they appear in locations vector (from bottom to top)</a:t>
            </a:r>
          </a:p>
        </p:txBody>
      </p:sp>
    </p:spTree>
    <p:extLst>
      <p:ext uri="{BB962C8B-B14F-4D97-AF65-F5344CB8AC3E}">
        <p14:creationId xmlns:p14="http://schemas.microsoft.com/office/powerpoint/2010/main" val="1891428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07267"/>
            <a:ext cx="9144000" cy="646331"/>
          </a:xfrm>
          <a:prstGeom prst="rect">
            <a:avLst/>
          </a:prstGeom>
        </p:spPr>
        <p:txBody>
          <a:bodyPr wrap="square">
            <a:spAutoFit/>
          </a:bodyPr>
          <a:lstStyle/>
          <a:p>
            <a:pPr algn="ctr"/>
            <a:r>
              <a:rPr lang="en-US" sz="3600" b="1" dirty="0">
                <a:latin typeface="Arial" charset="0"/>
                <a:ea typeface="Arial" charset="0"/>
                <a:cs typeface="Arial" charset="0"/>
              </a:rPr>
              <a:t>Abacus Plots: Custom Plot Arguments</a:t>
            </a:r>
          </a:p>
        </p:txBody>
      </p:sp>
      <p:sp>
        <p:nvSpPr>
          <p:cNvPr id="5" name="TextBox 4"/>
          <p:cNvSpPr txBox="1"/>
          <p:nvPr/>
        </p:nvSpPr>
        <p:spPr>
          <a:xfrm>
            <a:off x="8328446" y="68465"/>
            <a:ext cx="764953" cy="369332"/>
          </a:xfrm>
          <a:prstGeom prst="rect">
            <a:avLst/>
          </a:prstGeom>
          <a:noFill/>
        </p:spPr>
        <p:txBody>
          <a:bodyPr wrap="none" rtlCol="0">
            <a:spAutoFit/>
          </a:bodyPr>
          <a:lstStyle/>
          <a:p>
            <a:r>
              <a:rPr lang="en-US" dirty="0"/>
              <a:t>pg: 74</a:t>
            </a:r>
          </a:p>
        </p:txBody>
      </p:sp>
      <p:pic>
        <p:nvPicPr>
          <p:cNvPr id="4" name="Picture 3">
            <a:extLst>
              <a:ext uri="{FF2B5EF4-FFF2-40B4-BE49-F238E27FC236}">
                <a16:creationId xmlns:a16="http://schemas.microsoft.com/office/drawing/2014/main" id="{F7750361-96F9-4327-926E-E59E7A822C31}"/>
              </a:ext>
            </a:extLst>
          </p:cNvPr>
          <p:cNvPicPr>
            <a:picLocks noChangeAspect="1"/>
          </p:cNvPicPr>
          <p:nvPr/>
        </p:nvPicPr>
        <p:blipFill>
          <a:blip r:embed="rId2"/>
          <a:stretch>
            <a:fillRect/>
          </a:stretch>
        </p:blipFill>
        <p:spPr>
          <a:xfrm>
            <a:off x="1941531" y="2476828"/>
            <a:ext cx="4760024" cy="4248931"/>
          </a:xfrm>
          <a:prstGeom prst="rect">
            <a:avLst/>
          </a:prstGeom>
        </p:spPr>
      </p:pic>
      <p:pic>
        <p:nvPicPr>
          <p:cNvPr id="9" name="Picture 8">
            <a:extLst>
              <a:ext uri="{FF2B5EF4-FFF2-40B4-BE49-F238E27FC236}">
                <a16:creationId xmlns:a16="http://schemas.microsoft.com/office/drawing/2014/main" id="{0222CDEF-1B82-44BF-B137-07F995E37EC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543980" y="1108920"/>
            <a:ext cx="8069837" cy="1354790"/>
          </a:xfrm>
          <a:prstGeom prst="rect">
            <a:avLst/>
          </a:prstGeom>
        </p:spPr>
      </p:pic>
    </p:spTree>
    <p:extLst>
      <p:ext uri="{BB962C8B-B14F-4D97-AF65-F5344CB8AC3E}">
        <p14:creationId xmlns:p14="http://schemas.microsoft.com/office/powerpoint/2010/main" val="3059436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07267"/>
            <a:ext cx="9144000" cy="646331"/>
          </a:xfrm>
          <a:prstGeom prst="rect">
            <a:avLst/>
          </a:prstGeom>
        </p:spPr>
        <p:txBody>
          <a:bodyPr wrap="square">
            <a:spAutoFit/>
          </a:bodyPr>
          <a:lstStyle/>
          <a:p>
            <a:pPr algn="ctr"/>
            <a:r>
              <a:rPr lang="en-US" sz="3600" b="1" dirty="0">
                <a:latin typeface="Arial" charset="0"/>
                <a:ea typeface="Arial" charset="0"/>
                <a:cs typeface="Arial" charset="0"/>
              </a:rPr>
              <a:t>Abacus Plots: Add Receiver History</a:t>
            </a:r>
          </a:p>
        </p:txBody>
      </p:sp>
      <p:sp>
        <p:nvSpPr>
          <p:cNvPr id="5" name="TextBox 4"/>
          <p:cNvSpPr txBox="1"/>
          <p:nvPr/>
        </p:nvSpPr>
        <p:spPr>
          <a:xfrm>
            <a:off x="8328446" y="68465"/>
            <a:ext cx="764953" cy="369332"/>
          </a:xfrm>
          <a:prstGeom prst="rect">
            <a:avLst/>
          </a:prstGeom>
          <a:noFill/>
        </p:spPr>
        <p:txBody>
          <a:bodyPr wrap="none" rtlCol="0">
            <a:spAutoFit/>
          </a:bodyPr>
          <a:lstStyle/>
          <a:p>
            <a:r>
              <a:rPr lang="en-US" dirty="0"/>
              <a:t>pg: 74</a:t>
            </a:r>
          </a:p>
        </p:txBody>
      </p:sp>
      <p:pic>
        <p:nvPicPr>
          <p:cNvPr id="3" name="Picture 2">
            <a:extLst>
              <a:ext uri="{FF2B5EF4-FFF2-40B4-BE49-F238E27FC236}">
                <a16:creationId xmlns:a16="http://schemas.microsoft.com/office/drawing/2014/main" id="{FA2F4FD0-DE3D-49A9-BE3D-243F58D4F93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1039355" y="953598"/>
            <a:ext cx="7065288" cy="1478586"/>
          </a:xfrm>
          <a:prstGeom prst="rect">
            <a:avLst/>
          </a:prstGeom>
        </p:spPr>
      </p:pic>
      <p:pic>
        <p:nvPicPr>
          <p:cNvPr id="7" name="Picture 6">
            <a:extLst>
              <a:ext uri="{FF2B5EF4-FFF2-40B4-BE49-F238E27FC236}">
                <a16:creationId xmlns:a16="http://schemas.microsoft.com/office/drawing/2014/main" id="{0E988C35-C29D-4604-9010-95AFC04E3668}"/>
              </a:ext>
            </a:extLst>
          </p:cNvPr>
          <p:cNvPicPr>
            <a:picLocks noChangeAspect="1"/>
          </p:cNvPicPr>
          <p:nvPr/>
        </p:nvPicPr>
        <p:blipFill>
          <a:blip r:embed="rId4"/>
          <a:stretch>
            <a:fillRect/>
          </a:stretch>
        </p:blipFill>
        <p:spPr>
          <a:xfrm>
            <a:off x="927161" y="2432184"/>
            <a:ext cx="4854641" cy="4333389"/>
          </a:xfrm>
          <a:prstGeom prst="rect">
            <a:avLst/>
          </a:prstGeom>
        </p:spPr>
      </p:pic>
      <p:sp>
        <p:nvSpPr>
          <p:cNvPr id="10" name="TextBox 9">
            <a:extLst>
              <a:ext uri="{FF2B5EF4-FFF2-40B4-BE49-F238E27FC236}">
                <a16:creationId xmlns:a16="http://schemas.microsoft.com/office/drawing/2014/main" id="{588E34F5-E57B-46CF-B6E0-B1BE4C6CA5DE}"/>
              </a:ext>
            </a:extLst>
          </p:cNvPr>
          <p:cNvSpPr txBox="1"/>
          <p:nvPr/>
        </p:nvSpPr>
        <p:spPr>
          <a:xfrm>
            <a:off x="5957089" y="2983051"/>
            <a:ext cx="2753833" cy="1077218"/>
          </a:xfrm>
          <a:prstGeom prst="rect">
            <a:avLst/>
          </a:prstGeom>
          <a:noFill/>
        </p:spPr>
        <p:txBody>
          <a:bodyPr wrap="square" rtlCol="0">
            <a:spAutoFit/>
          </a:bodyPr>
          <a:lstStyle/>
          <a:p>
            <a:r>
              <a:rPr lang="en-US" sz="1600" dirty="0">
                <a:solidFill>
                  <a:srgbClr val="FF0000"/>
                </a:solidFill>
                <a:latin typeface="Arial" panose="020B0604020202020204" pitchFamily="34" charset="0"/>
                <a:cs typeface="Arial" panose="020B0604020202020204" pitchFamily="34" charset="0"/>
              </a:rPr>
              <a:t>Note: Grey horizontal lines indicate that receiver data are available during that period for that location</a:t>
            </a:r>
          </a:p>
        </p:txBody>
      </p:sp>
    </p:spTree>
    <p:extLst>
      <p:ext uri="{BB962C8B-B14F-4D97-AF65-F5344CB8AC3E}">
        <p14:creationId xmlns:p14="http://schemas.microsoft.com/office/powerpoint/2010/main" val="2227838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7230" y="310896"/>
            <a:ext cx="8885204" cy="1200329"/>
          </a:xfrm>
          <a:prstGeom prst="rect">
            <a:avLst/>
          </a:prstGeom>
        </p:spPr>
        <p:txBody>
          <a:bodyPr wrap="square">
            <a:spAutoFit/>
          </a:bodyPr>
          <a:lstStyle/>
          <a:p>
            <a:pPr algn="ctr"/>
            <a:r>
              <a:rPr lang="en-US" sz="3600" b="1" dirty="0">
                <a:latin typeface="Arial" charset="0"/>
                <a:ea typeface="Arial" charset="0"/>
                <a:cs typeface="Arial" charset="0"/>
              </a:rPr>
              <a:t>Bubble Plots: Visualizing Spatial Distribution of Fish</a:t>
            </a:r>
          </a:p>
        </p:txBody>
      </p:sp>
      <p:sp>
        <p:nvSpPr>
          <p:cNvPr id="23" name="TextBox 22"/>
          <p:cNvSpPr txBox="1"/>
          <p:nvPr/>
        </p:nvSpPr>
        <p:spPr>
          <a:xfrm>
            <a:off x="8328446" y="68465"/>
            <a:ext cx="764953" cy="369332"/>
          </a:xfrm>
          <a:prstGeom prst="rect">
            <a:avLst/>
          </a:prstGeom>
          <a:noFill/>
        </p:spPr>
        <p:txBody>
          <a:bodyPr wrap="none" rtlCol="0">
            <a:spAutoFit/>
          </a:bodyPr>
          <a:lstStyle/>
          <a:p>
            <a:r>
              <a:rPr lang="en-US" dirty="0"/>
              <a:t>pg: 76</a:t>
            </a:r>
          </a:p>
        </p:txBody>
      </p:sp>
      <p:sp>
        <p:nvSpPr>
          <p:cNvPr id="25" name="TextBox 24">
            <a:extLst>
              <a:ext uri="{FF2B5EF4-FFF2-40B4-BE49-F238E27FC236}">
                <a16:creationId xmlns:a16="http://schemas.microsoft.com/office/drawing/2014/main" id="{471A1AAC-8F0E-455E-A22E-06783C625250}"/>
              </a:ext>
            </a:extLst>
          </p:cNvPr>
          <p:cNvSpPr txBox="1"/>
          <p:nvPr/>
        </p:nvSpPr>
        <p:spPr>
          <a:xfrm>
            <a:off x="240807" y="1650495"/>
            <a:ext cx="8662385" cy="4508927"/>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1900" b="1" i="1" dirty="0">
                <a:latin typeface="Arial" panose="020B0604020202020204" pitchFamily="34" charset="0"/>
                <a:cs typeface="Arial" panose="020B0604020202020204" pitchFamily="34" charset="0"/>
              </a:rPr>
              <a:t>detections_bubble_plot </a:t>
            </a:r>
            <a:r>
              <a:rPr lang="en-US" sz="1900" dirty="0">
                <a:latin typeface="Arial" panose="020B0604020202020204" pitchFamily="34" charset="0"/>
                <a:cs typeface="Arial" panose="020B0604020202020204" pitchFamily="34" charset="0"/>
              </a:rPr>
              <a:t>allows users to quickly visualize spatial detection patterns of fish in their data set</a:t>
            </a:r>
          </a:p>
          <a:p>
            <a:pPr marL="342900" indent="-342900">
              <a:spcAft>
                <a:spcPts val="1200"/>
              </a:spcAft>
              <a:buFont typeface="Arial" panose="020B0604020202020204" pitchFamily="34" charset="0"/>
              <a:buChar char="•"/>
            </a:pPr>
            <a:r>
              <a:rPr lang="en-US" sz="1900" dirty="0">
                <a:latin typeface="Arial" panose="020B0604020202020204" pitchFamily="34" charset="0"/>
                <a:cs typeface="Arial" panose="020B0604020202020204" pitchFamily="34" charset="0"/>
              </a:rPr>
              <a:t>Circles (bubbles) are plotted at user-defined locations and are shaded according to the relative number of unique individuals that were detected at that location</a:t>
            </a:r>
          </a:p>
          <a:p>
            <a:pPr marL="342900" indent="-342900">
              <a:spcAft>
                <a:spcPts val="1200"/>
              </a:spcAft>
              <a:buFont typeface="Arial" panose="020B0604020202020204" pitchFamily="34" charset="0"/>
              <a:buChar char="•"/>
            </a:pPr>
            <a:r>
              <a:rPr lang="en-US" sz="1900" dirty="0">
                <a:latin typeface="Arial" panose="020B0604020202020204" pitchFamily="34" charset="0"/>
                <a:cs typeface="Arial" panose="020B0604020202020204" pitchFamily="34" charset="0"/>
              </a:rPr>
              <a:t>The size of plotted circles is user-customizable, but currently all plotted circles are the same size (i.e., bubble size does not vary as a function of the number of individuals detected).</a:t>
            </a:r>
            <a:endParaRPr lang="en-US" sz="1900" b="1" i="1" dirty="0">
              <a:latin typeface="Arial" panose="020B0604020202020204" pitchFamily="34" charset="0"/>
              <a:cs typeface="Arial" panose="020B0604020202020204" pitchFamily="34" charset="0"/>
            </a:endParaRPr>
          </a:p>
          <a:p>
            <a:pPr marL="342900" indent="-342900">
              <a:spcAft>
                <a:spcPts val="1200"/>
              </a:spcAft>
              <a:buFont typeface="Arial" panose="020B0604020202020204" pitchFamily="34" charset="0"/>
              <a:buChar char="•"/>
            </a:pPr>
            <a:r>
              <a:rPr lang="en-US" sz="1900" dirty="0">
                <a:latin typeface="Arial" panose="020B0604020202020204" pitchFamily="34" charset="0"/>
                <a:cs typeface="Arial" panose="020B0604020202020204" pitchFamily="34" charset="0"/>
              </a:rPr>
              <a:t>Bubble plots are excellent for visualizing the spatial distribution of tagged fish in the system, but are limited in their ability to provide information about the timing of detections</a:t>
            </a:r>
          </a:p>
          <a:p>
            <a:pPr marL="342900" indent="-342900">
              <a:spcAft>
                <a:spcPts val="1200"/>
              </a:spcAft>
              <a:buFont typeface="Arial" panose="020B0604020202020204" pitchFamily="34" charset="0"/>
              <a:buChar char="•"/>
            </a:pPr>
            <a:r>
              <a:rPr lang="en-US" sz="1900" dirty="0">
                <a:latin typeface="Arial" panose="020B0604020202020204" pitchFamily="34" charset="0"/>
                <a:cs typeface="Arial" panose="020B0604020202020204" pitchFamily="34" charset="0"/>
              </a:rPr>
              <a:t>Bubble plots can be used to visualize changes in the distribution of fish over time when separate plots are created for each time period of interest</a:t>
            </a:r>
          </a:p>
        </p:txBody>
      </p:sp>
    </p:spTree>
    <p:extLst>
      <p:ext uri="{BB962C8B-B14F-4D97-AF65-F5344CB8AC3E}">
        <p14:creationId xmlns:p14="http://schemas.microsoft.com/office/powerpoint/2010/main" val="586925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7230" y="310896"/>
            <a:ext cx="8885204" cy="646331"/>
          </a:xfrm>
          <a:prstGeom prst="rect">
            <a:avLst/>
          </a:prstGeom>
        </p:spPr>
        <p:txBody>
          <a:bodyPr wrap="square">
            <a:spAutoFit/>
          </a:bodyPr>
          <a:lstStyle/>
          <a:p>
            <a:pPr algn="ctr"/>
            <a:r>
              <a:rPr lang="en-US" sz="3600" b="1" dirty="0">
                <a:latin typeface="Arial" charset="0"/>
                <a:ea typeface="Arial" charset="0"/>
                <a:cs typeface="Arial" charset="0"/>
              </a:rPr>
              <a:t>Visualizing Spatial Distribution of Fish</a:t>
            </a:r>
          </a:p>
        </p:txBody>
      </p:sp>
      <p:sp>
        <p:nvSpPr>
          <p:cNvPr id="14" name="Rectangle 13"/>
          <p:cNvSpPr/>
          <p:nvPr/>
        </p:nvSpPr>
        <p:spPr>
          <a:xfrm>
            <a:off x="1103970" y="1103728"/>
            <a:ext cx="6869151" cy="203484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5" name="TextBox 14"/>
          <p:cNvSpPr txBox="1"/>
          <p:nvPr/>
        </p:nvSpPr>
        <p:spPr>
          <a:xfrm>
            <a:off x="3494030" y="1844741"/>
            <a:ext cx="2089033" cy="307777"/>
          </a:xfrm>
          <a:prstGeom prst="rect">
            <a:avLst/>
          </a:prstGeom>
          <a:solidFill>
            <a:schemeClr val="accent6">
              <a:lumMod val="40000"/>
              <a:lumOff val="60000"/>
            </a:schemeClr>
          </a:solidFill>
        </p:spPr>
        <p:txBody>
          <a:bodyPr wrap="none" rtlCol="0">
            <a:spAutoFit/>
          </a:bodyPr>
          <a:lstStyle/>
          <a:p>
            <a:pPr algn="ctr"/>
            <a:r>
              <a:rPr lang="en-US" sz="1400" b="1" dirty="0">
                <a:latin typeface="Arial" charset="0"/>
                <a:ea typeface="Arial" charset="0"/>
                <a:cs typeface="Arial" charset="0"/>
              </a:rPr>
              <a:t>detection_bubble_plot</a:t>
            </a:r>
          </a:p>
        </p:txBody>
      </p:sp>
      <p:sp>
        <p:nvSpPr>
          <p:cNvPr id="16" name="TextBox 15"/>
          <p:cNvSpPr txBox="1"/>
          <p:nvPr/>
        </p:nvSpPr>
        <p:spPr>
          <a:xfrm>
            <a:off x="3586201" y="1115991"/>
            <a:ext cx="1904689" cy="307777"/>
          </a:xfrm>
          <a:prstGeom prst="rect">
            <a:avLst/>
          </a:prstGeom>
          <a:noFill/>
        </p:spPr>
        <p:txBody>
          <a:bodyPr wrap="none" rtlCol="0">
            <a:spAutoFit/>
          </a:bodyPr>
          <a:lstStyle/>
          <a:p>
            <a:pPr algn="ctr"/>
            <a:r>
              <a:rPr lang="en-US" sz="1400" dirty="0">
                <a:latin typeface="Arial" charset="0"/>
                <a:ea typeface="Arial" charset="0"/>
                <a:cs typeface="Arial" charset="0"/>
              </a:rPr>
              <a:t>detections data frame</a:t>
            </a:r>
          </a:p>
        </p:txBody>
      </p:sp>
      <p:sp>
        <p:nvSpPr>
          <p:cNvPr id="17" name="TextBox 16"/>
          <p:cNvSpPr txBox="1"/>
          <p:nvPr/>
        </p:nvSpPr>
        <p:spPr>
          <a:xfrm>
            <a:off x="1173093" y="2615349"/>
            <a:ext cx="6730903" cy="523220"/>
          </a:xfrm>
          <a:prstGeom prst="rect">
            <a:avLst/>
          </a:prstGeom>
          <a:noFill/>
        </p:spPr>
        <p:txBody>
          <a:bodyPr wrap="square" rtlCol="0">
            <a:spAutoFit/>
          </a:bodyPr>
          <a:lstStyle/>
          <a:p>
            <a:pPr algn="ctr"/>
            <a:r>
              <a:rPr lang="en-US" sz="1400" dirty="0">
                <a:latin typeface="Arial" charset="0"/>
                <a:ea typeface="Arial" charset="0"/>
                <a:cs typeface="Arial" charset="0"/>
              </a:rPr>
              <a:t>data frame with summary of detection data by location + bubble plot showing the spatial distribution of detections</a:t>
            </a:r>
          </a:p>
        </p:txBody>
      </p:sp>
      <p:sp>
        <p:nvSpPr>
          <p:cNvPr id="18" name="Down Arrow 17"/>
          <p:cNvSpPr/>
          <p:nvPr/>
        </p:nvSpPr>
        <p:spPr>
          <a:xfrm>
            <a:off x="4482789" y="2251426"/>
            <a:ext cx="111512" cy="3091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9" name="Down Arrow 18"/>
          <p:cNvSpPr/>
          <p:nvPr/>
        </p:nvSpPr>
        <p:spPr>
          <a:xfrm>
            <a:off x="4482789" y="1408453"/>
            <a:ext cx="111512" cy="3091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20" name="Picture 19"/>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45932" y="3797521"/>
            <a:ext cx="8096738" cy="1520348"/>
          </a:xfrm>
          <a:prstGeom prst="rect">
            <a:avLst/>
          </a:prstGeom>
          <a:ln>
            <a:solidFill>
              <a:schemeClr val="tx1"/>
            </a:solidFill>
          </a:ln>
        </p:spPr>
      </p:pic>
      <p:grpSp>
        <p:nvGrpSpPr>
          <p:cNvPr id="29" name="Group 28"/>
          <p:cNvGrpSpPr/>
          <p:nvPr/>
        </p:nvGrpSpPr>
        <p:grpSpPr>
          <a:xfrm>
            <a:off x="773723" y="3343224"/>
            <a:ext cx="7938127" cy="2922816"/>
            <a:chOff x="773723" y="3343224"/>
            <a:chExt cx="7938127" cy="2922816"/>
          </a:xfrm>
        </p:grpSpPr>
        <p:sp>
          <p:nvSpPr>
            <p:cNvPr id="21" name="Rectangle 20"/>
            <p:cNvSpPr/>
            <p:nvPr/>
          </p:nvSpPr>
          <p:spPr>
            <a:xfrm>
              <a:off x="3106615" y="4255477"/>
              <a:ext cx="3880339" cy="2696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773723" y="4560277"/>
              <a:ext cx="7748954" cy="656492"/>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Arrow Connector 23"/>
            <p:cNvCxnSpPr>
              <a:stCxn id="21" idx="0"/>
            </p:cNvCxnSpPr>
            <p:nvPr/>
          </p:nvCxnSpPr>
          <p:spPr>
            <a:xfrm flipV="1">
              <a:off x="5046785" y="3552092"/>
              <a:ext cx="1940169" cy="7033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2" idx="2"/>
            </p:cNvCxnSpPr>
            <p:nvPr/>
          </p:nvCxnSpPr>
          <p:spPr>
            <a:xfrm flipH="1">
              <a:off x="3106615" y="5216769"/>
              <a:ext cx="1541585" cy="7033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986954" y="3343224"/>
              <a:ext cx="1724896" cy="369332"/>
            </a:xfrm>
            <a:prstGeom prst="rect">
              <a:avLst/>
            </a:prstGeom>
            <a:noFill/>
          </p:spPr>
          <p:txBody>
            <a:bodyPr wrap="none" rtlCol="0">
              <a:spAutoFit/>
            </a:bodyPr>
            <a:lstStyle/>
            <a:p>
              <a:r>
                <a:rPr lang="en-US" dirty="0"/>
                <a:t>Main arguments</a:t>
              </a:r>
            </a:p>
          </p:txBody>
        </p:sp>
        <p:sp>
          <p:nvSpPr>
            <p:cNvPr id="28" name="TextBox 27"/>
            <p:cNvSpPr txBox="1"/>
            <p:nvPr/>
          </p:nvSpPr>
          <p:spPr>
            <a:xfrm>
              <a:off x="1631206" y="5896708"/>
              <a:ext cx="2976071" cy="369332"/>
            </a:xfrm>
            <a:prstGeom prst="rect">
              <a:avLst/>
            </a:prstGeom>
            <a:noFill/>
          </p:spPr>
          <p:txBody>
            <a:bodyPr wrap="none" rtlCol="0">
              <a:spAutoFit/>
            </a:bodyPr>
            <a:lstStyle/>
            <a:p>
              <a:r>
                <a:rPr lang="en-US" dirty="0"/>
                <a:t>Plot customization arguments</a:t>
              </a:r>
            </a:p>
          </p:txBody>
        </p:sp>
      </p:grpSp>
      <p:grpSp>
        <p:nvGrpSpPr>
          <p:cNvPr id="36" name="Group 35"/>
          <p:cNvGrpSpPr/>
          <p:nvPr/>
        </p:nvGrpSpPr>
        <p:grpSpPr>
          <a:xfrm>
            <a:off x="1296162" y="1850456"/>
            <a:ext cx="1975221" cy="764893"/>
            <a:chOff x="1296162" y="1850456"/>
            <a:chExt cx="1975221" cy="764893"/>
          </a:xfrm>
        </p:grpSpPr>
        <p:sp>
          <p:nvSpPr>
            <p:cNvPr id="30" name="TextBox 29"/>
            <p:cNvSpPr txBox="1"/>
            <p:nvPr/>
          </p:nvSpPr>
          <p:spPr>
            <a:xfrm>
              <a:off x="1296162" y="1850456"/>
              <a:ext cx="1975221" cy="307777"/>
            </a:xfrm>
            <a:prstGeom prst="rect">
              <a:avLst/>
            </a:prstGeom>
            <a:noFill/>
          </p:spPr>
          <p:txBody>
            <a:bodyPr wrap="none" rtlCol="0">
              <a:spAutoFit/>
            </a:bodyPr>
            <a:lstStyle/>
            <a:p>
              <a:r>
                <a:rPr lang="en-US" sz="1400" dirty="0">
                  <a:solidFill>
                    <a:srgbClr val="FF0000"/>
                  </a:solidFill>
                  <a:latin typeface="Arial" charset="0"/>
                  <a:ea typeface="Arial" charset="0"/>
                  <a:cs typeface="Arial" charset="0"/>
                </a:rPr>
                <a:t>summarize_detections</a:t>
              </a:r>
            </a:p>
          </p:txBody>
        </p:sp>
        <p:cxnSp>
          <p:nvCxnSpPr>
            <p:cNvPr id="32" name="Straight Arrow Connector 31"/>
            <p:cNvCxnSpPr>
              <a:endCxn id="30" idx="2"/>
            </p:cNvCxnSpPr>
            <p:nvPr/>
          </p:nvCxnSpPr>
          <p:spPr>
            <a:xfrm flipH="1" flipV="1">
              <a:off x="2283773" y="2158233"/>
              <a:ext cx="541490" cy="4571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8328446" y="68465"/>
            <a:ext cx="764953" cy="369332"/>
          </a:xfrm>
          <a:prstGeom prst="rect">
            <a:avLst/>
          </a:prstGeom>
          <a:noFill/>
        </p:spPr>
        <p:txBody>
          <a:bodyPr wrap="none" rtlCol="0">
            <a:spAutoFit/>
          </a:bodyPr>
          <a:lstStyle/>
          <a:p>
            <a:r>
              <a:rPr lang="en-US" dirty="0"/>
              <a:t>pg: 76</a:t>
            </a:r>
          </a:p>
        </p:txBody>
      </p:sp>
    </p:spTree>
    <p:extLst>
      <p:ext uri="{BB962C8B-B14F-4D97-AF65-F5344CB8AC3E}">
        <p14:creationId xmlns:p14="http://schemas.microsoft.com/office/powerpoint/2010/main" val="183772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796" y="307267"/>
            <a:ext cx="8617789" cy="646331"/>
          </a:xfrm>
          <a:prstGeom prst="rect">
            <a:avLst/>
          </a:prstGeom>
        </p:spPr>
        <p:txBody>
          <a:bodyPr wrap="square">
            <a:spAutoFit/>
          </a:bodyPr>
          <a:lstStyle/>
          <a:p>
            <a:pPr algn="ctr"/>
            <a:r>
              <a:rPr lang="en-US" sz="3600" b="1" dirty="0">
                <a:latin typeface="Arial" charset="0"/>
                <a:ea typeface="Arial" charset="0"/>
                <a:cs typeface="Arial" charset="0"/>
              </a:rPr>
              <a:t>“glatos” Load Functions</a:t>
            </a:r>
          </a:p>
        </p:txBody>
      </p:sp>
      <p:sp>
        <p:nvSpPr>
          <p:cNvPr id="5" name="TextBox 4"/>
          <p:cNvSpPr txBox="1"/>
          <p:nvPr/>
        </p:nvSpPr>
        <p:spPr>
          <a:xfrm>
            <a:off x="646772" y="981309"/>
            <a:ext cx="7976461" cy="492442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a:latin typeface="Arial" charset="0"/>
                <a:ea typeface="Arial" charset="0"/>
                <a:cs typeface="Arial" charset="0"/>
              </a:rPr>
              <a:t>The </a:t>
            </a:r>
            <a:r>
              <a:rPr lang="en-US" sz="2400" i="1" dirty="0">
                <a:latin typeface="Arial" charset="0"/>
                <a:ea typeface="Arial" charset="0"/>
                <a:cs typeface="Arial" charset="0"/>
              </a:rPr>
              <a:t>glatos</a:t>
            </a:r>
            <a:r>
              <a:rPr lang="en-US" sz="2400" dirty="0">
                <a:latin typeface="Arial" charset="0"/>
                <a:ea typeface="Arial" charset="0"/>
                <a:cs typeface="Arial" charset="0"/>
              </a:rPr>
              <a:t> r-package contains functions designed to load data files in standardized formats from GLATOS and OTN.</a:t>
            </a:r>
          </a:p>
          <a:p>
            <a:pPr marL="285750" indent="-285750">
              <a:spcAft>
                <a:spcPts val="1200"/>
              </a:spcAft>
              <a:buFont typeface="Arial" panose="020B0604020202020204" pitchFamily="34" charset="0"/>
              <a:buChar char="•"/>
            </a:pPr>
            <a:r>
              <a:rPr lang="en-US" sz="2400" dirty="0">
                <a:latin typeface="Arial" charset="0"/>
                <a:ea typeface="Arial" charset="0"/>
                <a:cs typeface="Arial" charset="0"/>
              </a:rPr>
              <a:t>Data load functions facilitate fast and efficient loading of data into R</a:t>
            </a:r>
          </a:p>
          <a:p>
            <a:pPr marL="285750" indent="-285750">
              <a:spcAft>
                <a:spcPts val="1200"/>
              </a:spcAft>
              <a:buFont typeface="Arial" panose="020B0604020202020204" pitchFamily="34" charset="0"/>
              <a:buChar char="•"/>
            </a:pPr>
            <a:r>
              <a:rPr lang="en-US" sz="2400" dirty="0">
                <a:latin typeface="Arial" charset="0"/>
                <a:ea typeface="Arial" charset="0"/>
                <a:cs typeface="Arial" charset="0"/>
              </a:rPr>
              <a:t>Consistent formatting that conforms to requirements of other functions in the </a:t>
            </a:r>
            <a:r>
              <a:rPr lang="en-US" sz="2400" i="1" dirty="0">
                <a:latin typeface="Arial" charset="0"/>
                <a:ea typeface="Arial" charset="0"/>
                <a:cs typeface="Arial" charset="0"/>
              </a:rPr>
              <a:t>glatos</a:t>
            </a:r>
            <a:r>
              <a:rPr lang="en-US" sz="2400" dirty="0">
                <a:latin typeface="Arial" charset="0"/>
                <a:ea typeface="Arial" charset="0"/>
                <a:cs typeface="Arial" charset="0"/>
              </a:rPr>
              <a:t> R-package (e.g., </a:t>
            </a:r>
            <a:r>
              <a:rPr lang="en-US" sz="2400" b="1" i="1" dirty="0">
                <a:latin typeface="Arial" charset="0"/>
                <a:ea typeface="Arial" charset="0"/>
                <a:cs typeface="Arial" charset="0"/>
              </a:rPr>
              <a:t>summarize_detections</a:t>
            </a:r>
            <a:r>
              <a:rPr lang="en-US" sz="2400" dirty="0">
                <a:latin typeface="Arial" charset="0"/>
                <a:ea typeface="Arial" charset="0"/>
                <a:cs typeface="Arial" charset="0"/>
              </a:rPr>
              <a:t>, </a:t>
            </a:r>
            <a:r>
              <a:rPr lang="en-US" sz="2400" b="1" i="1" dirty="0">
                <a:latin typeface="Arial" charset="0"/>
                <a:ea typeface="Arial" charset="0"/>
                <a:cs typeface="Arial" charset="0"/>
              </a:rPr>
              <a:t>detection_bubble_plot</a:t>
            </a:r>
            <a:r>
              <a:rPr lang="en-US" sz="2400" dirty="0">
                <a:latin typeface="Arial" charset="0"/>
                <a:ea typeface="Arial" charset="0"/>
                <a:cs typeface="Arial" charset="0"/>
              </a:rPr>
              <a:t>)</a:t>
            </a:r>
          </a:p>
          <a:p>
            <a:pPr>
              <a:spcAft>
                <a:spcPts val="1200"/>
              </a:spcAft>
            </a:pPr>
            <a:endParaRPr lang="en-US" sz="2400" i="1" dirty="0">
              <a:latin typeface="Arial" charset="0"/>
              <a:ea typeface="Arial" charset="0"/>
              <a:cs typeface="Arial" charset="0"/>
            </a:endParaRPr>
          </a:p>
          <a:p>
            <a:pPr>
              <a:spcAft>
                <a:spcPts val="1200"/>
              </a:spcAft>
            </a:pPr>
            <a:r>
              <a:rPr lang="en-US" sz="2400" i="1" dirty="0">
                <a:latin typeface="Arial" charset="0"/>
                <a:ea typeface="Arial" charset="0"/>
                <a:cs typeface="Arial" charset="0"/>
              </a:rPr>
              <a:t>See also data requirements and data loading vignettes </a:t>
            </a:r>
          </a:p>
          <a:p>
            <a:pPr>
              <a:spcAft>
                <a:spcPts val="1200"/>
              </a:spcAft>
            </a:pPr>
            <a:endParaRPr lang="en-US" sz="2400" dirty="0">
              <a:latin typeface="Arial" charset="0"/>
              <a:ea typeface="Arial" charset="0"/>
              <a:cs typeface="Arial" charset="0"/>
            </a:endParaRPr>
          </a:p>
        </p:txBody>
      </p:sp>
    </p:spTree>
    <p:extLst>
      <p:ext uri="{BB962C8B-B14F-4D97-AF65-F5344CB8AC3E}">
        <p14:creationId xmlns:p14="http://schemas.microsoft.com/office/powerpoint/2010/main" val="12574018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7230" y="310896"/>
            <a:ext cx="8885204" cy="646331"/>
          </a:xfrm>
          <a:prstGeom prst="rect">
            <a:avLst/>
          </a:prstGeom>
        </p:spPr>
        <p:txBody>
          <a:bodyPr wrap="square">
            <a:spAutoFit/>
          </a:bodyPr>
          <a:lstStyle/>
          <a:p>
            <a:pPr algn="ctr"/>
            <a:r>
              <a:rPr lang="en-US" sz="3600" b="1" dirty="0">
                <a:latin typeface="Arial" charset="0"/>
                <a:ea typeface="Arial" charset="0"/>
                <a:cs typeface="Arial" charset="0"/>
              </a:rPr>
              <a:t>Visualizing Spatial Distribution of Fish</a:t>
            </a:r>
          </a:p>
        </p:txBody>
      </p:sp>
      <p:sp>
        <p:nvSpPr>
          <p:cNvPr id="4" name="TextBox 3"/>
          <p:cNvSpPr txBox="1"/>
          <p:nvPr/>
        </p:nvSpPr>
        <p:spPr>
          <a:xfrm>
            <a:off x="8328446" y="68465"/>
            <a:ext cx="764953" cy="369332"/>
          </a:xfrm>
          <a:prstGeom prst="rect">
            <a:avLst/>
          </a:prstGeom>
          <a:noFill/>
        </p:spPr>
        <p:txBody>
          <a:bodyPr wrap="none" rtlCol="0">
            <a:spAutoFit/>
          </a:bodyPr>
          <a:lstStyle/>
          <a:p>
            <a:r>
              <a:rPr lang="en-US" dirty="0"/>
              <a:t>pg: 76</a:t>
            </a:r>
          </a:p>
        </p:txBody>
      </p:sp>
      <p:pic>
        <p:nvPicPr>
          <p:cNvPr id="5" name="Picture 4">
            <a:extLst>
              <a:ext uri="{FF2B5EF4-FFF2-40B4-BE49-F238E27FC236}">
                <a16:creationId xmlns:a16="http://schemas.microsoft.com/office/drawing/2014/main" id="{4C9F2861-E47E-480E-BF25-FA2C0FD7C675}"/>
              </a:ext>
            </a:extLst>
          </p:cNvPr>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117230" y="1030736"/>
            <a:ext cx="8885204" cy="5441205"/>
          </a:xfrm>
          <a:prstGeom prst="rect">
            <a:avLst/>
          </a:prstGeom>
          <a:ln>
            <a:solidFill>
              <a:schemeClr val="accent1">
                <a:shade val="50000"/>
              </a:schemeClr>
            </a:solidFill>
          </a:ln>
        </p:spPr>
      </p:pic>
    </p:spTree>
    <p:extLst>
      <p:ext uri="{BB962C8B-B14F-4D97-AF65-F5344CB8AC3E}">
        <p14:creationId xmlns:p14="http://schemas.microsoft.com/office/powerpoint/2010/main" val="10708642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781D84-CD2E-4A62-A892-52A869FCB59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357108" y="1093543"/>
            <a:ext cx="8668269" cy="1677366"/>
          </a:xfrm>
          <a:prstGeom prst="rect">
            <a:avLst/>
          </a:prstGeom>
        </p:spPr>
      </p:pic>
      <p:sp>
        <p:nvSpPr>
          <p:cNvPr id="7" name="Rectangle 6"/>
          <p:cNvSpPr/>
          <p:nvPr/>
        </p:nvSpPr>
        <p:spPr>
          <a:xfrm>
            <a:off x="117230" y="310896"/>
            <a:ext cx="8885204" cy="646331"/>
          </a:xfrm>
          <a:prstGeom prst="rect">
            <a:avLst/>
          </a:prstGeom>
        </p:spPr>
        <p:txBody>
          <a:bodyPr wrap="square">
            <a:spAutoFit/>
          </a:bodyPr>
          <a:lstStyle/>
          <a:p>
            <a:pPr algn="ctr"/>
            <a:r>
              <a:rPr lang="en-US" sz="3600" b="1" dirty="0">
                <a:latin typeface="Arial" charset="0"/>
                <a:ea typeface="Arial" charset="0"/>
                <a:cs typeface="Arial" charset="0"/>
              </a:rPr>
              <a:t>Visualizing Spatial Distribution of Fish</a:t>
            </a:r>
          </a:p>
        </p:txBody>
      </p:sp>
      <p:pic>
        <p:nvPicPr>
          <p:cNvPr id="2" name="Picture 1"/>
          <p:cNvPicPr>
            <a:picLocks noChangeAspect="1"/>
          </p:cNvPicPr>
          <p:nvPr/>
        </p:nvPicPr>
        <p:blipFill>
          <a:blip r:embed="rId4"/>
          <a:stretch>
            <a:fillRect/>
          </a:stretch>
        </p:blipFill>
        <p:spPr>
          <a:xfrm>
            <a:off x="3021540" y="3068792"/>
            <a:ext cx="5861983" cy="3617216"/>
          </a:xfrm>
          <a:prstGeom prst="rect">
            <a:avLst/>
          </a:prstGeom>
        </p:spPr>
      </p:pic>
      <p:sp>
        <p:nvSpPr>
          <p:cNvPr id="5" name="TextBox 4"/>
          <p:cNvSpPr txBox="1"/>
          <p:nvPr/>
        </p:nvSpPr>
        <p:spPr>
          <a:xfrm>
            <a:off x="579846" y="3597893"/>
            <a:ext cx="2441694" cy="369332"/>
          </a:xfrm>
          <a:prstGeom prst="rect">
            <a:avLst/>
          </a:prstGeom>
          <a:noFill/>
        </p:spPr>
        <p:txBody>
          <a:bodyPr wrap="none" rtlCol="0">
            <a:spAutoFit/>
          </a:bodyPr>
          <a:lstStyle/>
          <a:p>
            <a:r>
              <a:rPr lang="en-US" dirty="0">
                <a:latin typeface="Arial" charset="0"/>
                <a:ea typeface="Arial" charset="0"/>
                <a:cs typeface="Arial" charset="0"/>
              </a:rPr>
              <a:t># unique fish detected</a:t>
            </a:r>
          </a:p>
        </p:txBody>
      </p:sp>
      <p:sp>
        <p:nvSpPr>
          <p:cNvPr id="6" name="TextBox 5"/>
          <p:cNvSpPr txBox="1"/>
          <p:nvPr/>
        </p:nvSpPr>
        <p:spPr>
          <a:xfrm>
            <a:off x="8328446" y="68465"/>
            <a:ext cx="764953" cy="369332"/>
          </a:xfrm>
          <a:prstGeom prst="rect">
            <a:avLst/>
          </a:prstGeom>
          <a:noFill/>
        </p:spPr>
        <p:txBody>
          <a:bodyPr wrap="none" rtlCol="0">
            <a:spAutoFit/>
          </a:bodyPr>
          <a:lstStyle/>
          <a:p>
            <a:r>
              <a:rPr lang="en-US" dirty="0"/>
              <a:t>pg: 76</a:t>
            </a:r>
          </a:p>
        </p:txBody>
      </p:sp>
      <p:sp>
        <p:nvSpPr>
          <p:cNvPr id="3" name="Rectangle 2">
            <a:extLst>
              <a:ext uri="{FF2B5EF4-FFF2-40B4-BE49-F238E27FC236}">
                <a16:creationId xmlns:a16="http://schemas.microsoft.com/office/drawing/2014/main" id="{9736CC54-ADBC-41AB-A23F-0C1A6DE1DC2D}"/>
              </a:ext>
            </a:extLst>
          </p:cNvPr>
          <p:cNvSpPr/>
          <p:nvPr/>
        </p:nvSpPr>
        <p:spPr>
          <a:xfrm>
            <a:off x="357108" y="2392219"/>
            <a:ext cx="705073" cy="24938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8218EEA-5017-4772-BAEA-D368A2FA9528}"/>
              </a:ext>
            </a:extLst>
          </p:cNvPr>
          <p:cNvSpPr txBox="1"/>
          <p:nvPr/>
        </p:nvSpPr>
        <p:spPr>
          <a:xfrm>
            <a:off x="260477" y="4194044"/>
            <a:ext cx="2441694" cy="1569660"/>
          </a:xfrm>
          <a:prstGeom prst="rect">
            <a:avLst/>
          </a:prstGeom>
          <a:noFill/>
        </p:spPr>
        <p:txBody>
          <a:bodyPr wrap="square" rtlCol="0">
            <a:spAutoFit/>
          </a:bodyPr>
          <a:lstStyle/>
          <a:p>
            <a:r>
              <a:rPr lang="en-US" sz="1600" dirty="0">
                <a:solidFill>
                  <a:srgbClr val="FF0000"/>
                </a:solidFill>
                <a:latin typeface="Arial" panose="020B0604020202020204" pitchFamily="34" charset="0"/>
                <a:cs typeface="Arial" panose="020B0604020202020204" pitchFamily="34" charset="0"/>
              </a:rPr>
              <a:t>Note: By default, only locations that are present in the detections_filtered data frame are plotted (i.e., no zeros)</a:t>
            </a:r>
          </a:p>
        </p:txBody>
      </p:sp>
    </p:spTree>
    <p:extLst>
      <p:ext uri="{BB962C8B-B14F-4D97-AF65-F5344CB8AC3E}">
        <p14:creationId xmlns:p14="http://schemas.microsoft.com/office/powerpoint/2010/main" val="21029416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7230" y="310896"/>
            <a:ext cx="8885204" cy="646331"/>
          </a:xfrm>
          <a:prstGeom prst="rect">
            <a:avLst/>
          </a:prstGeom>
        </p:spPr>
        <p:txBody>
          <a:bodyPr wrap="square">
            <a:spAutoFit/>
          </a:bodyPr>
          <a:lstStyle/>
          <a:p>
            <a:pPr algn="ctr"/>
            <a:r>
              <a:rPr lang="en-US" sz="3600" b="1" dirty="0">
                <a:latin typeface="Arial" charset="0"/>
                <a:ea typeface="Arial" charset="0"/>
                <a:cs typeface="Arial" charset="0"/>
              </a:rPr>
              <a:t>Visualizing Spatial Distribution of Fish</a:t>
            </a: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75401" y="1457798"/>
            <a:ext cx="8768862" cy="4092929"/>
          </a:xfrm>
          <a:prstGeom prst="rect">
            <a:avLst/>
          </a:prstGeom>
        </p:spPr>
      </p:pic>
      <p:sp>
        <p:nvSpPr>
          <p:cNvPr id="4" name="TextBox 3"/>
          <p:cNvSpPr txBox="1"/>
          <p:nvPr/>
        </p:nvSpPr>
        <p:spPr>
          <a:xfrm>
            <a:off x="8328446" y="68465"/>
            <a:ext cx="764953" cy="369332"/>
          </a:xfrm>
          <a:prstGeom prst="rect">
            <a:avLst/>
          </a:prstGeom>
          <a:noFill/>
        </p:spPr>
        <p:txBody>
          <a:bodyPr wrap="none" rtlCol="0">
            <a:spAutoFit/>
          </a:bodyPr>
          <a:lstStyle/>
          <a:p>
            <a:r>
              <a:rPr lang="en-US" dirty="0"/>
              <a:t>pg: 76</a:t>
            </a:r>
          </a:p>
        </p:txBody>
      </p:sp>
    </p:spTree>
    <p:extLst>
      <p:ext uri="{BB962C8B-B14F-4D97-AF65-F5344CB8AC3E}">
        <p14:creationId xmlns:p14="http://schemas.microsoft.com/office/powerpoint/2010/main" val="8549366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7230" y="310896"/>
            <a:ext cx="8885204" cy="646331"/>
          </a:xfrm>
          <a:prstGeom prst="rect">
            <a:avLst/>
          </a:prstGeom>
        </p:spPr>
        <p:txBody>
          <a:bodyPr wrap="square">
            <a:spAutoFit/>
          </a:bodyPr>
          <a:lstStyle/>
          <a:p>
            <a:pPr algn="ctr"/>
            <a:r>
              <a:rPr lang="en-US" sz="3600" b="1" dirty="0">
                <a:latin typeface="Arial" charset="0"/>
                <a:ea typeface="Arial" charset="0"/>
                <a:cs typeface="Arial" charset="0"/>
              </a:rPr>
              <a:t>Visualizing Spatial Distribution of Fish</a:t>
            </a:r>
          </a:p>
        </p:txBody>
      </p:sp>
      <p:sp>
        <p:nvSpPr>
          <p:cNvPr id="4" name="TextBox 3"/>
          <p:cNvSpPr txBox="1"/>
          <p:nvPr/>
        </p:nvSpPr>
        <p:spPr>
          <a:xfrm>
            <a:off x="8328446" y="68465"/>
            <a:ext cx="764953" cy="369332"/>
          </a:xfrm>
          <a:prstGeom prst="rect">
            <a:avLst/>
          </a:prstGeom>
          <a:noFill/>
        </p:spPr>
        <p:txBody>
          <a:bodyPr wrap="none" rtlCol="0">
            <a:spAutoFit/>
          </a:bodyPr>
          <a:lstStyle/>
          <a:p>
            <a:r>
              <a:rPr lang="en-US" dirty="0"/>
              <a:t>pg: 76</a:t>
            </a:r>
          </a:p>
        </p:txBody>
      </p:sp>
      <p:pic>
        <p:nvPicPr>
          <p:cNvPr id="5" name="Picture 4">
            <a:extLst>
              <a:ext uri="{FF2B5EF4-FFF2-40B4-BE49-F238E27FC236}">
                <a16:creationId xmlns:a16="http://schemas.microsoft.com/office/drawing/2014/main" id="{4C9F2861-E47E-480E-BF25-FA2C0FD7C675}"/>
              </a:ext>
            </a:extLst>
          </p:cNvPr>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117230" y="1030736"/>
            <a:ext cx="8885204" cy="5441205"/>
          </a:xfrm>
          <a:prstGeom prst="rect">
            <a:avLst/>
          </a:prstGeom>
          <a:ln>
            <a:solidFill>
              <a:schemeClr val="accent1">
                <a:shade val="50000"/>
              </a:schemeClr>
            </a:solidFill>
          </a:ln>
        </p:spPr>
      </p:pic>
      <p:sp>
        <p:nvSpPr>
          <p:cNvPr id="2" name="Rectangle 1">
            <a:extLst>
              <a:ext uri="{FF2B5EF4-FFF2-40B4-BE49-F238E27FC236}">
                <a16:creationId xmlns:a16="http://schemas.microsoft.com/office/drawing/2014/main" id="{CB12B153-A339-4079-ACB3-0D13B304D317}"/>
              </a:ext>
            </a:extLst>
          </p:cNvPr>
          <p:cNvSpPr/>
          <p:nvPr/>
        </p:nvSpPr>
        <p:spPr>
          <a:xfrm>
            <a:off x="117230" y="3648722"/>
            <a:ext cx="8885204" cy="72796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06188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7230" y="310896"/>
            <a:ext cx="8885204" cy="646331"/>
          </a:xfrm>
          <a:prstGeom prst="rect">
            <a:avLst/>
          </a:prstGeom>
        </p:spPr>
        <p:txBody>
          <a:bodyPr wrap="square">
            <a:spAutoFit/>
          </a:bodyPr>
          <a:lstStyle/>
          <a:p>
            <a:pPr algn="ctr"/>
            <a:r>
              <a:rPr lang="en-US" sz="3600" b="1" dirty="0">
                <a:latin typeface="Arial" charset="0"/>
                <a:ea typeface="Arial" charset="0"/>
                <a:cs typeface="Arial" charset="0"/>
              </a:rPr>
              <a:t>Visualizing Spatial Distribution of Fish</a:t>
            </a:r>
          </a:p>
        </p:txBody>
      </p:sp>
      <p:sp>
        <p:nvSpPr>
          <p:cNvPr id="6" name="TextBox 5"/>
          <p:cNvSpPr txBox="1"/>
          <p:nvPr/>
        </p:nvSpPr>
        <p:spPr>
          <a:xfrm>
            <a:off x="8328446" y="68465"/>
            <a:ext cx="764953" cy="369332"/>
          </a:xfrm>
          <a:prstGeom prst="rect">
            <a:avLst/>
          </a:prstGeom>
          <a:noFill/>
        </p:spPr>
        <p:txBody>
          <a:bodyPr wrap="none" rtlCol="0">
            <a:spAutoFit/>
          </a:bodyPr>
          <a:lstStyle/>
          <a:p>
            <a:r>
              <a:rPr lang="en-US" dirty="0"/>
              <a:t>pg: 76</a:t>
            </a:r>
          </a:p>
        </p:txBody>
      </p:sp>
      <p:pic>
        <p:nvPicPr>
          <p:cNvPr id="12" name="Picture 11">
            <a:extLst>
              <a:ext uri="{FF2B5EF4-FFF2-40B4-BE49-F238E27FC236}">
                <a16:creationId xmlns:a16="http://schemas.microsoft.com/office/drawing/2014/main" id="{D5850343-3AE8-467C-9F9E-D5FF26FC268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1121817" y="957227"/>
            <a:ext cx="6876871" cy="5536804"/>
          </a:xfrm>
          <a:prstGeom prst="rect">
            <a:avLst/>
          </a:prstGeom>
        </p:spPr>
      </p:pic>
      <p:sp>
        <p:nvSpPr>
          <p:cNvPr id="2" name="TextBox 1">
            <a:extLst>
              <a:ext uri="{FF2B5EF4-FFF2-40B4-BE49-F238E27FC236}">
                <a16:creationId xmlns:a16="http://schemas.microsoft.com/office/drawing/2014/main" id="{CDE15C35-7D51-41DD-882A-AA866E92C301}"/>
              </a:ext>
            </a:extLst>
          </p:cNvPr>
          <p:cNvSpPr txBox="1"/>
          <p:nvPr/>
        </p:nvSpPr>
        <p:spPr>
          <a:xfrm>
            <a:off x="5761939" y="2000409"/>
            <a:ext cx="2236749" cy="646331"/>
          </a:xfrm>
          <a:prstGeom prst="rect">
            <a:avLst/>
          </a:prstGeom>
          <a:noFill/>
        </p:spPr>
        <p:txBody>
          <a:bodyPr wrap="square" rtlCol="0">
            <a:spAutoFit/>
          </a:bodyPr>
          <a:lstStyle/>
          <a:p>
            <a:r>
              <a:rPr lang="en-US" sz="900" dirty="0">
                <a:solidFill>
                  <a:srgbClr val="FF0000"/>
                </a:solidFill>
                <a:latin typeface="Arial" panose="020B0604020202020204" pitchFamily="34" charset="0"/>
                <a:cs typeface="Arial" panose="020B0604020202020204" pitchFamily="34" charset="0"/>
              </a:rPr>
              <a:t>If </a:t>
            </a:r>
            <a:r>
              <a:rPr lang="en-US" sz="900" b="1" i="1" dirty="0">
                <a:solidFill>
                  <a:srgbClr val="FF0000"/>
                </a:solidFill>
                <a:latin typeface="Arial" panose="020B0604020202020204" pitchFamily="34" charset="0"/>
                <a:cs typeface="Arial" panose="020B0604020202020204" pitchFamily="34" charset="0"/>
              </a:rPr>
              <a:t>dplyr</a:t>
            </a:r>
            <a:r>
              <a:rPr lang="en-US" sz="900" dirty="0">
                <a:solidFill>
                  <a:srgbClr val="FF0000"/>
                </a:solidFill>
                <a:latin typeface="Arial" panose="020B0604020202020204" pitchFamily="34" charset="0"/>
                <a:cs typeface="Arial" panose="020B0604020202020204" pitchFamily="34" charset="0"/>
              </a:rPr>
              <a:t> has not yet been installed on your computer run</a:t>
            </a:r>
          </a:p>
          <a:p>
            <a:r>
              <a:rPr lang="en-US" sz="900" dirty="0">
                <a:solidFill>
                  <a:srgbClr val="FF0000"/>
                </a:solidFill>
                <a:latin typeface="Arial" panose="020B0604020202020204" pitchFamily="34" charset="0"/>
                <a:cs typeface="Arial" panose="020B0604020202020204" pitchFamily="34" charset="0"/>
              </a:rPr>
              <a:t>“install.packages(“tidyverse”)” in the console</a:t>
            </a:r>
          </a:p>
        </p:txBody>
      </p:sp>
      <p:cxnSp>
        <p:nvCxnSpPr>
          <p:cNvPr id="4" name="Straight Arrow Connector 3">
            <a:extLst>
              <a:ext uri="{FF2B5EF4-FFF2-40B4-BE49-F238E27FC236}">
                <a16:creationId xmlns:a16="http://schemas.microsoft.com/office/drawing/2014/main" id="{5C52CBAB-5A0F-44D4-92F0-DAB97CF3F905}"/>
              </a:ext>
            </a:extLst>
          </p:cNvPr>
          <p:cNvCxnSpPr>
            <a:cxnSpLocks/>
            <a:stCxn id="2" idx="1"/>
          </p:cNvCxnSpPr>
          <p:nvPr/>
        </p:nvCxnSpPr>
        <p:spPr>
          <a:xfrm flipH="1">
            <a:off x="2157275" y="2323575"/>
            <a:ext cx="3604664" cy="645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0383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7230" y="310896"/>
            <a:ext cx="8885204" cy="646331"/>
          </a:xfrm>
          <a:prstGeom prst="rect">
            <a:avLst/>
          </a:prstGeom>
        </p:spPr>
        <p:txBody>
          <a:bodyPr wrap="square">
            <a:spAutoFit/>
          </a:bodyPr>
          <a:lstStyle/>
          <a:p>
            <a:pPr algn="ctr"/>
            <a:r>
              <a:rPr lang="en-US" sz="3600" b="1" dirty="0">
                <a:latin typeface="Arial" charset="0"/>
                <a:ea typeface="Arial" charset="0"/>
                <a:cs typeface="Arial" charset="0"/>
              </a:rPr>
              <a:t>Visualizing Spatial Distribution of Fish</a:t>
            </a:r>
          </a:p>
        </p:txBody>
      </p:sp>
      <p:sp>
        <p:nvSpPr>
          <p:cNvPr id="6" name="TextBox 5"/>
          <p:cNvSpPr txBox="1"/>
          <p:nvPr/>
        </p:nvSpPr>
        <p:spPr>
          <a:xfrm>
            <a:off x="8328446" y="68465"/>
            <a:ext cx="764953" cy="369332"/>
          </a:xfrm>
          <a:prstGeom prst="rect">
            <a:avLst/>
          </a:prstGeom>
          <a:noFill/>
        </p:spPr>
        <p:txBody>
          <a:bodyPr wrap="none" rtlCol="0">
            <a:spAutoFit/>
          </a:bodyPr>
          <a:lstStyle/>
          <a:p>
            <a:r>
              <a:rPr lang="en-US" dirty="0"/>
              <a:t>pg: 76</a:t>
            </a:r>
          </a:p>
        </p:txBody>
      </p:sp>
      <p:pic>
        <p:nvPicPr>
          <p:cNvPr id="4" name="Picture 3">
            <a:extLst>
              <a:ext uri="{FF2B5EF4-FFF2-40B4-BE49-F238E27FC236}">
                <a16:creationId xmlns:a16="http://schemas.microsoft.com/office/drawing/2014/main" id="{D575A60B-633F-4DB0-B6FF-7BE153082B59}"/>
              </a:ext>
            </a:extLst>
          </p:cNvPr>
          <p:cNvPicPr>
            <a:picLocks noChangeAspect="1"/>
          </p:cNvPicPr>
          <p:nvPr/>
        </p:nvPicPr>
        <p:blipFill>
          <a:blip r:embed="rId2"/>
          <a:stretch>
            <a:fillRect/>
          </a:stretch>
        </p:blipFill>
        <p:spPr>
          <a:xfrm>
            <a:off x="2458307" y="2915663"/>
            <a:ext cx="3771900" cy="3720775"/>
          </a:xfrm>
          <a:prstGeom prst="rect">
            <a:avLst/>
          </a:prstGeom>
        </p:spPr>
      </p:pic>
      <p:pic>
        <p:nvPicPr>
          <p:cNvPr id="13" name="Picture 12">
            <a:extLst>
              <a:ext uri="{FF2B5EF4-FFF2-40B4-BE49-F238E27FC236}">
                <a16:creationId xmlns:a16="http://schemas.microsoft.com/office/drawing/2014/main" id="{DF8B67B6-F4CA-4623-89D0-2CBF6172B86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678663" y="957227"/>
            <a:ext cx="7755765" cy="1992221"/>
          </a:xfrm>
          <a:prstGeom prst="rect">
            <a:avLst/>
          </a:prstGeom>
        </p:spPr>
      </p:pic>
    </p:spTree>
    <p:extLst>
      <p:ext uri="{BB962C8B-B14F-4D97-AF65-F5344CB8AC3E}">
        <p14:creationId xmlns:p14="http://schemas.microsoft.com/office/powerpoint/2010/main" val="2807183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796" y="307267"/>
            <a:ext cx="8617789" cy="646331"/>
          </a:xfrm>
          <a:prstGeom prst="rect">
            <a:avLst/>
          </a:prstGeom>
        </p:spPr>
        <p:txBody>
          <a:bodyPr wrap="square">
            <a:spAutoFit/>
          </a:bodyPr>
          <a:lstStyle/>
          <a:p>
            <a:pPr algn="ctr"/>
            <a:r>
              <a:rPr lang="en-US" sz="3600" b="1" dirty="0">
                <a:latin typeface="Arial" charset="0"/>
                <a:ea typeface="Arial" charset="0"/>
                <a:cs typeface="Arial" charset="0"/>
              </a:rPr>
              <a:t>“glatos” Load Functions</a:t>
            </a:r>
          </a:p>
        </p:txBody>
      </p:sp>
      <p:graphicFrame>
        <p:nvGraphicFramePr>
          <p:cNvPr id="2" name="Diagram 1">
            <a:extLst>
              <a:ext uri="{FF2B5EF4-FFF2-40B4-BE49-F238E27FC236}">
                <a16:creationId xmlns:a16="http://schemas.microsoft.com/office/drawing/2014/main" id="{36BFC923-19CD-44EC-AF48-C550B3854FFF}"/>
              </a:ext>
            </a:extLst>
          </p:cNvPr>
          <p:cNvGraphicFramePr/>
          <p:nvPr>
            <p:extLst>
              <p:ext uri="{D42A27DB-BD31-4B8C-83A1-F6EECF244321}">
                <p14:modId xmlns:p14="http://schemas.microsoft.com/office/powerpoint/2010/main" val="3158889556"/>
              </p:ext>
            </p:extLst>
          </p:nvPr>
        </p:nvGraphicFramePr>
        <p:xfrm>
          <a:off x="646772" y="981309"/>
          <a:ext cx="7976461" cy="5570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7175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6">
            <a:extLst>
              <a:ext uri="{FF2B5EF4-FFF2-40B4-BE49-F238E27FC236}">
                <a16:creationId xmlns:a16="http://schemas.microsoft.com/office/drawing/2014/main" id="{6DA779DD-8364-4FC1-B0E4-09C283B4E9E8}"/>
              </a:ext>
            </a:extLst>
          </p:cNvPr>
          <p:cNvPicPr>
            <a:picLocks noChangeAspect="1"/>
          </p:cNvPicPr>
          <p:nvPr/>
        </p:nvPicPr>
        <p:blipFill rotWithShape="1">
          <a:blip r:embed="rId2"/>
          <a:srcRect t="47509" r="94681" b="40616"/>
          <a:stretch/>
        </p:blipFill>
        <p:spPr>
          <a:xfrm>
            <a:off x="2170435" y="2423073"/>
            <a:ext cx="4794507" cy="3010067"/>
          </a:xfrm>
          <a:prstGeom prst="rect">
            <a:avLst/>
          </a:prstGeom>
          <a:ln w="25400">
            <a:solidFill>
              <a:schemeClr val="tx1"/>
            </a:solidFill>
          </a:ln>
        </p:spPr>
      </p:pic>
      <p:sp>
        <p:nvSpPr>
          <p:cNvPr id="4" name="Rectangle 3">
            <a:extLst>
              <a:ext uri="{FF2B5EF4-FFF2-40B4-BE49-F238E27FC236}">
                <a16:creationId xmlns:a16="http://schemas.microsoft.com/office/drawing/2014/main" id="{D1499DFF-8342-48A7-BD39-B33684AC78F9}"/>
              </a:ext>
            </a:extLst>
          </p:cNvPr>
          <p:cNvSpPr/>
          <p:nvPr/>
        </p:nvSpPr>
        <p:spPr>
          <a:xfrm>
            <a:off x="258796" y="307267"/>
            <a:ext cx="8617789" cy="646331"/>
          </a:xfrm>
          <a:prstGeom prst="rect">
            <a:avLst/>
          </a:prstGeom>
        </p:spPr>
        <p:txBody>
          <a:bodyPr wrap="square">
            <a:spAutoFit/>
          </a:bodyPr>
          <a:lstStyle/>
          <a:p>
            <a:pPr algn="ctr"/>
            <a:r>
              <a:rPr lang="en-US" sz="3600" b="1" dirty="0">
                <a:latin typeface="Arial" charset="0"/>
                <a:ea typeface="Arial" charset="0"/>
                <a:cs typeface="Arial" charset="0"/>
              </a:rPr>
              <a:t>“glatos” Load Functions</a:t>
            </a:r>
          </a:p>
        </p:txBody>
      </p:sp>
      <p:sp>
        <p:nvSpPr>
          <p:cNvPr id="7" name="TextBox 6">
            <a:extLst>
              <a:ext uri="{FF2B5EF4-FFF2-40B4-BE49-F238E27FC236}">
                <a16:creationId xmlns:a16="http://schemas.microsoft.com/office/drawing/2014/main" id="{45320A3B-D2B5-4803-BCCC-280A3CBEAF61}"/>
              </a:ext>
            </a:extLst>
          </p:cNvPr>
          <p:cNvSpPr txBox="1"/>
          <p:nvPr/>
        </p:nvSpPr>
        <p:spPr>
          <a:xfrm>
            <a:off x="579459" y="1215116"/>
            <a:ext cx="7976461" cy="923330"/>
          </a:xfrm>
          <a:prstGeom prst="rect">
            <a:avLst/>
          </a:prstGeom>
          <a:noFill/>
        </p:spPr>
        <p:txBody>
          <a:bodyPr wrap="square" rtlCol="0">
            <a:spAutoFit/>
          </a:bodyPr>
          <a:lstStyle/>
          <a:p>
            <a:pPr>
              <a:spcAft>
                <a:spcPts val="1200"/>
              </a:spcAft>
            </a:pPr>
            <a:r>
              <a:rPr lang="en-US" dirty="0">
                <a:latin typeface="Arial" charset="0"/>
                <a:ea typeface="Arial" charset="0"/>
                <a:cs typeface="Arial" charset="0"/>
              </a:rPr>
              <a:t>Create or identify a local working directory to store unprocessed (raw) data files.  Copy the file path to that directory. Use </a:t>
            </a:r>
            <a:r>
              <a:rPr lang="en-US" b="1" i="1" dirty="0">
                <a:latin typeface="Arial" charset="0"/>
                <a:ea typeface="Arial" charset="0"/>
                <a:cs typeface="Arial" charset="0"/>
              </a:rPr>
              <a:t>setwd(“path”) </a:t>
            </a:r>
            <a:r>
              <a:rPr lang="en-US" dirty="0">
                <a:latin typeface="Arial" charset="0"/>
                <a:ea typeface="Arial" charset="0"/>
                <a:cs typeface="Arial" charset="0"/>
              </a:rPr>
              <a:t>to set the working directory</a:t>
            </a:r>
          </a:p>
        </p:txBody>
      </p:sp>
    </p:spTree>
    <p:extLst>
      <p:ext uri="{BB962C8B-B14F-4D97-AF65-F5344CB8AC3E}">
        <p14:creationId xmlns:p14="http://schemas.microsoft.com/office/powerpoint/2010/main" val="563538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796" y="307267"/>
            <a:ext cx="8617789" cy="646331"/>
          </a:xfrm>
          <a:prstGeom prst="rect">
            <a:avLst/>
          </a:prstGeom>
        </p:spPr>
        <p:txBody>
          <a:bodyPr wrap="square">
            <a:spAutoFit/>
          </a:bodyPr>
          <a:lstStyle/>
          <a:p>
            <a:pPr algn="ctr"/>
            <a:r>
              <a:rPr lang="en-US" sz="3600" b="1" dirty="0">
                <a:latin typeface="Arial" charset="0"/>
                <a:ea typeface="Arial" charset="0"/>
                <a:cs typeface="Arial" charset="0"/>
              </a:rPr>
              <a:t>“glatos” Load Functions</a:t>
            </a:r>
          </a:p>
        </p:txBody>
      </p:sp>
      <p:sp>
        <p:nvSpPr>
          <p:cNvPr id="5" name="TextBox 4"/>
          <p:cNvSpPr txBox="1"/>
          <p:nvPr/>
        </p:nvSpPr>
        <p:spPr>
          <a:xfrm>
            <a:off x="579459" y="1328773"/>
            <a:ext cx="7976461" cy="369332"/>
          </a:xfrm>
          <a:prstGeom prst="rect">
            <a:avLst/>
          </a:prstGeom>
          <a:noFill/>
        </p:spPr>
        <p:txBody>
          <a:bodyPr wrap="square" rtlCol="0">
            <a:spAutoFit/>
          </a:bodyPr>
          <a:lstStyle/>
          <a:p>
            <a:pPr algn="ctr">
              <a:spcAft>
                <a:spcPts val="1200"/>
              </a:spcAft>
            </a:pPr>
            <a:r>
              <a:rPr lang="en-US" b="1" dirty="0">
                <a:latin typeface="Arial" charset="0"/>
                <a:ea typeface="Arial" charset="0"/>
                <a:cs typeface="Arial" charset="0"/>
              </a:rPr>
              <a:t>“glatos” r-package includes example data accessed using </a:t>
            </a:r>
            <a:r>
              <a:rPr lang="en-US" b="1" dirty="0">
                <a:solidFill>
                  <a:srgbClr val="FF0000"/>
                </a:solidFill>
                <a:latin typeface="Arial" charset="0"/>
                <a:ea typeface="Arial" charset="0"/>
                <a:cs typeface="Arial" charset="0"/>
              </a:rPr>
              <a:t>system.file</a:t>
            </a:r>
            <a:endParaRPr lang="en-US" b="1" dirty="0">
              <a:latin typeface="Arial" charset="0"/>
              <a:ea typeface="Arial" charset="0"/>
              <a:cs typeface="Arial" charset="0"/>
            </a:endParaRPr>
          </a:p>
        </p:txBody>
      </p:sp>
      <p:pic>
        <p:nvPicPr>
          <p:cNvPr id="14" name="Picture 13">
            <a:extLst>
              <a:ext uri="{FF2B5EF4-FFF2-40B4-BE49-F238E27FC236}">
                <a16:creationId xmlns:a16="http://schemas.microsoft.com/office/drawing/2014/main" id="{C1AEE683-B396-4CB2-8A4D-EBF3B8CC68A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t="-1" b="10299"/>
          <a:stretch/>
        </p:blipFill>
        <p:spPr>
          <a:xfrm>
            <a:off x="1356944" y="2185135"/>
            <a:ext cx="6556116" cy="3383280"/>
          </a:xfrm>
          <a:prstGeom prst="rect">
            <a:avLst/>
          </a:prstGeom>
          <a:ln w="25400">
            <a:solidFill>
              <a:schemeClr val="tx1"/>
            </a:solidFill>
          </a:ln>
        </p:spPr>
      </p:pic>
    </p:spTree>
    <p:extLst>
      <p:ext uri="{BB962C8B-B14F-4D97-AF65-F5344CB8AC3E}">
        <p14:creationId xmlns:p14="http://schemas.microsoft.com/office/powerpoint/2010/main" val="1438903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2C7DA9-C141-47E5-8D6B-6511ECF5B114}"/>
              </a:ext>
            </a:extLst>
          </p:cNvPr>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495223" y="1785093"/>
            <a:ext cx="8144933" cy="4718889"/>
          </a:xfrm>
          <a:prstGeom prst="rect">
            <a:avLst/>
          </a:prstGeom>
          <a:ln>
            <a:solidFill>
              <a:schemeClr val="tx1"/>
            </a:solidFill>
          </a:ln>
        </p:spPr>
      </p:pic>
      <p:sp>
        <p:nvSpPr>
          <p:cNvPr id="2" name="TextBox 1">
            <a:extLst>
              <a:ext uri="{FF2B5EF4-FFF2-40B4-BE49-F238E27FC236}">
                <a16:creationId xmlns:a16="http://schemas.microsoft.com/office/drawing/2014/main" id="{9413EA73-6E02-402A-9340-88FF3CE708B4}"/>
              </a:ext>
            </a:extLst>
          </p:cNvPr>
          <p:cNvSpPr txBox="1"/>
          <p:nvPr/>
        </p:nvSpPr>
        <p:spPr>
          <a:xfrm>
            <a:off x="2323324" y="1198485"/>
            <a:ext cx="4488729" cy="523220"/>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?read_glatos_detections</a:t>
            </a:r>
          </a:p>
        </p:txBody>
      </p:sp>
      <p:sp>
        <p:nvSpPr>
          <p:cNvPr id="8" name="Rectangle 7">
            <a:extLst>
              <a:ext uri="{FF2B5EF4-FFF2-40B4-BE49-F238E27FC236}">
                <a16:creationId xmlns:a16="http://schemas.microsoft.com/office/drawing/2014/main" id="{F242BC4C-625D-4F02-AF7E-3E760D86DF9F}"/>
              </a:ext>
            </a:extLst>
          </p:cNvPr>
          <p:cNvSpPr/>
          <p:nvPr/>
        </p:nvSpPr>
        <p:spPr>
          <a:xfrm>
            <a:off x="258796" y="307267"/>
            <a:ext cx="8617789" cy="646331"/>
          </a:xfrm>
          <a:prstGeom prst="rect">
            <a:avLst/>
          </a:prstGeom>
        </p:spPr>
        <p:txBody>
          <a:bodyPr wrap="square">
            <a:spAutoFit/>
          </a:bodyPr>
          <a:lstStyle/>
          <a:p>
            <a:pPr algn="ctr"/>
            <a:r>
              <a:rPr lang="en-US" sz="3600" b="1" dirty="0">
                <a:latin typeface="Arial" charset="0"/>
                <a:ea typeface="Arial" charset="0"/>
                <a:cs typeface="Arial" charset="0"/>
              </a:rPr>
              <a:t>Load GLATOS Detection Data</a:t>
            </a:r>
          </a:p>
        </p:txBody>
      </p:sp>
      <p:sp>
        <p:nvSpPr>
          <p:cNvPr id="5" name="TextBox 4">
            <a:extLst>
              <a:ext uri="{FF2B5EF4-FFF2-40B4-BE49-F238E27FC236}">
                <a16:creationId xmlns:a16="http://schemas.microsoft.com/office/drawing/2014/main" id="{D42D0B91-02EB-4EE2-8B74-80236D8551E7}"/>
              </a:ext>
            </a:extLst>
          </p:cNvPr>
          <p:cNvSpPr txBox="1"/>
          <p:nvPr/>
        </p:nvSpPr>
        <p:spPr>
          <a:xfrm>
            <a:off x="3753649" y="3775144"/>
            <a:ext cx="4581703" cy="246221"/>
          </a:xfrm>
          <a:prstGeom prst="rect">
            <a:avLst/>
          </a:prstGeom>
          <a:noFill/>
        </p:spPr>
        <p:txBody>
          <a:bodyPr wrap="none" rtlCol="0">
            <a:spAutoFit/>
          </a:bodyPr>
          <a:lstStyle/>
          <a:p>
            <a:r>
              <a:rPr lang="en-US" sz="1000" dirty="0">
                <a:solidFill>
                  <a:srgbClr val="FF0000"/>
                </a:solidFill>
                <a:latin typeface="Arial" panose="020B0604020202020204" pitchFamily="34" charset="0"/>
                <a:cs typeface="Arial" panose="020B0604020202020204" pitchFamily="34" charset="0"/>
              </a:rPr>
              <a:t>Arguments without default values are required, those with defaults are optional</a:t>
            </a:r>
          </a:p>
        </p:txBody>
      </p:sp>
    </p:spTree>
    <p:extLst>
      <p:ext uri="{BB962C8B-B14F-4D97-AF65-F5344CB8AC3E}">
        <p14:creationId xmlns:p14="http://schemas.microsoft.com/office/powerpoint/2010/main" val="1228727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8796" y="307267"/>
            <a:ext cx="8617789" cy="646331"/>
          </a:xfrm>
          <a:prstGeom prst="rect">
            <a:avLst/>
          </a:prstGeom>
        </p:spPr>
        <p:txBody>
          <a:bodyPr wrap="square">
            <a:spAutoFit/>
          </a:bodyPr>
          <a:lstStyle/>
          <a:p>
            <a:pPr algn="ctr"/>
            <a:r>
              <a:rPr lang="en-US" sz="3600" b="1" dirty="0">
                <a:latin typeface="Arial" charset="0"/>
                <a:ea typeface="Arial" charset="0"/>
                <a:cs typeface="Arial" charset="0"/>
              </a:rPr>
              <a:t>Load GLATOS Detection Data</a:t>
            </a: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46407" y="1113553"/>
            <a:ext cx="8073483" cy="5333112"/>
          </a:xfrm>
          <a:prstGeom prst="rect">
            <a:avLst/>
          </a:prstGeom>
          <a:ln w="25400">
            <a:solidFill>
              <a:schemeClr val="tx1"/>
            </a:solidFill>
          </a:ln>
        </p:spPr>
      </p:pic>
      <p:sp>
        <p:nvSpPr>
          <p:cNvPr id="4" name="TextBox 3"/>
          <p:cNvSpPr txBox="1"/>
          <p:nvPr/>
        </p:nvSpPr>
        <p:spPr>
          <a:xfrm>
            <a:off x="8328446" y="68465"/>
            <a:ext cx="764953" cy="369332"/>
          </a:xfrm>
          <a:prstGeom prst="rect">
            <a:avLst/>
          </a:prstGeom>
          <a:noFill/>
        </p:spPr>
        <p:txBody>
          <a:bodyPr wrap="none" rtlCol="0">
            <a:spAutoFit/>
          </a:bodyPr>
          <a:lstStyle/>
          <a:p>
            <a:r>
              <a:rPr lang="en-US" dirty="0"/>
              <a:t>pg: 62</a:t>
            </a:r>
          </a:p>
        </p:txBody>
      </p:sp>
    </p:spTree>
    <p:extLst>
      <p:ext uri="{BB962C8B-B14F-4D97-AF65-F5344CB8AC3E}">
        <p14:creationId xmlns:p14="http://schemas.microsoft.com/office/powerpoint/2010/main" val="18422855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8842</TotalTime>
  <Words>2381</Words>
  <Application>Microsoft Office PowerPoint</Application>
  <PresentationFormat>On-screen Show (4:3)</PresentationFormat>
  <Paragraphs>235</Paragraphs>
  <Slides>45</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Binder</dc:creator>
  <cp:lastModifiedBy>Tom Binder</cp:lastModifiedBy>
  <cp:revision>209</cp:revision>
  <dcterms:created xsi:type="dcterms:W3CDTF">2018-02-22T16:16:50Z</dcterms:created>
  <dcterms:modified xsi:type="dcterms:W3CDTF">2020-02-27T02:21:18Z</dcterms:modified>
</cp:coreProperties>
</file>