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Raleway SemiBold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Lato Light"/>
      <p:regular r:id="rId49"/>
      <p:bold r:id="rId50"/>
      <p:italic r:id="rId51"/>
      <p:boldItalic r:id="rId52"/>
    </p:embeddedFont>
    <p:embeddedFont>
      <p:font typeface="Raleway 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SemiBold-boldItalic.fntdata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44" Type="http://schemas.openxmlformats.org/officeDocument/2006/relationships/font" Target="fonts/Lato-boldItalic.fntdata"/><Relationship Id="rId43" Type="http://schemas.openxmlformats.org/officeDocument/2006/relationships/font" Target="fonts/Lato-italic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Lato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Raleway-regular.fntdata"/><Relationship Id="rId32" Type="http://schemas.openxmlformats.org/officeDocument/2006/relationships/slide" Target="slides/slide27.xml"/><Relationship Id="rId35" Type="http://schemas.openxmlformats.org/officeDocument/2006/relationships/font" Target="fonts/Raleway-italic.fntdata"/><Relationship Id="rId34" Type="http://schemas.openxmlformats.org/officeDocument/2006/relationships/font" Target="fonts/Raleway-bold.fntdata"/><Relationship Id="rId37" Type="http://schemas.openxmlformats.org/officeDocument/2006/relationships/font" Target="fonts/RalewaySemiBold-regular.fntdata"/><Relationship Id="rId36" Type="http://schemas.openxmlformats.org/officeDocument/2006/relationships/font" Target="fonts/Raleway-boldItalic.fntdata"/><Relationship Id="rId39" Type="http://schemas.openxmlformats.org/officeDocument/2006/relationships/font" Target="fonts/RalewaySemiBold-italic.fntdata"/><Relationship Id="rId38" Type="http://schemas.openxmlformats.org/officeDocument/2006/relationships/font" Target="fonts/RalewaySemiBold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Light-italic.fntdata"/><Relationship Id="rId50" Type="http://schemas.openxmlformats.org/officeDocument/2006/relationships/font" Target="fonts/LatoLight-bold.fntdata"/><Relationship Id="rId53" Type="http://schemas.openxmlformats.org/officeDocument/2006/relationships/font" Target="fonts/RalewayLight-regular.fntdata"/><Relationship Id="rId52" Type="http://schemas.openxmlformats.org/officeDocument/2006/relationships/font" Target="fonts/LatoLight-boldItalic.fntdata"/><Relationship Id="rId11" Type="http://schemas.openxmlformats.org/officeDocument/2006/relationships/slide" Target="slides/slide6.xml"/><Relationship Id="rId55" Type="http://schemas.openxmlformats.org/officeDocument/2006/relationships/font" Target="fonts/RalewayLight-italic.fntdata"/><Relationship Id="rId10" Type="http://schemas.openxmlformats.org/officeDocument/2006/relationships/slide" Target="slides/slide5.xml"/><Relationship Id="rId54" Type="http://schemas.openxmlformats.org/officeDocument/2006/relationships/font" Target="fonts/Raleway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Raleway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ed3f39e33_1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6ed3f39e33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ed3f39e33_1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6ed3f39e33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ed3f39e33_1_4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6ed3f39e33_1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ed3f39e33_1_5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6ed3f39e33_1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ed3f39e33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6ed3f39e3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e41321083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7e4132108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ed3f39e33_1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6ed3f39e33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ed3f39e33_1_2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6ed3f39e33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ed3f39e33_1_2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6ed3f39e33_1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ed3f39e33_1_3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6ed3f39e33_1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ed3f39e33_1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6ed3f39e33_1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" name="Google Shape;3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9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hyperlink" Target="https://github.com/ocean-tracking-network/jb-acoustic-telemetry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47.jp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9.jpg"/><Relationship Id="rId5" Type="http://schemas.openxmlformats.org/officeDocument/2006/relationships/image" Target="../media/image1.png"/><Relationship Id="rId6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hyperlink" Target="https://datacarpentry.org/spreadsheet-ecology-lesson/" TargetMode="External"/><Relationship Id="rId7" Type="http://schemas.openxmlformats.org/officeDocument/2006/relationships/image" Target="../media/image17.jpg"/><Relationship Id="rId8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6.jpg"/><Relationship Id="rId5" Type="http://schemas.openxmlformats.org/officeDocument/2006/relationships/image" Target="../media/image1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hyperlink" Target="mailto:OTNDC@DAL.CA" TargetMode="External"/><Relationship Id="rId5" Type="http://schemas.openxmlformats.org/officeDocument/2006/relationships/image" Target="../media/image30.jpg"/><Relationship Id="rId6" Type="http://schemas.openxmlformats.org/officeDocument/2006/relationships/image" Target="../media/image1.png"/><Relationship Id="rId7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32.png"/><Relationship Id="rId5" Type="http://schemas.openxmlformats.org/officeDocument/2006/relationships/hyperlink" Target="https://members.oceantrack.org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9.png"/><Relationship Id="rId6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9" Type="http://schemas.openxmlformats.org/officeDocument/2006/relationships/image" Target="../media/image40.png"/><Relationship Id="rId5" Type="http://schemas.openxmlformats.org/officeDocument/2006/relationships/image" Target="../media/image5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8.jp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hyperlink" Target="https://bit.ly/2rQvNeA" TargetMode="External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3188625"/>
            <a:ext cx="8520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OTN Collaboration</a:t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438" y="552850"/>
            <a:ext cx="5309100" cy="20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3925350"/>
            <a:ext cx="85206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N</a:t>
            </a:r>
            <a:r>
              <a:rPr lang="en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aomi Tress, Data Acquisition Coordinator</a:t>
            </a:r>
            <a:endParaRPr sz="1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Jonathan Pye, Director of Data Operations</a:t>
            </a:r>
            <a:endParaRPr sz="1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Bruce Delo, Programmer</a:t>
            </a:r>
            <a:endParaRPr sz="1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Kim Whoriskey, PhD Candidate/ideasOTN Co-Chair</a:t>
            </a:r>
            <a:endParaRPr sz="1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Collaborations</a:t>
            </a:r>
            <a:b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235500" y="1389600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Many projects that require cooperation between multiple groups.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American Eels travel from hatching grounds in Great Lakes, through the Gulf of St.Lawrence, out to the North Atlantic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Highlights need for high level of collaboration.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2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5968093" y="4609157"/>
            <a:ext cx="48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5">
            <a:alphaModFix/>
          </a:blip>
          <a:srcRect b="0" l="18212" r="15293" t="0"/>
          <a:stretch/>
        </p:blipFill>
        <p:spPr>
          <a:xfrm>
            <a:off x="4406075" y="4"/>
            <a:ext cx="4737931" cy="4719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65325"/>
            <a:ext cx="5110500" cy="290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>
            <p:ph type="title"/>
          </p:nvPr>
        </p:nvSpPr>
        <p:spPr>
          <a:xfrm>
            <a:off x="3649450" y="322550"/>
            <a:ext cx="7227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400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Partnerships and Collaborations</a:t>
            </a:r>
            <a:endParaRPr b="1" sz="2400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5262900" y="1480200"/>
            <a:ext cx="3724800" cy="30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Partner Nodes can match tags to detections as part of conventional record processing</a:t>
            </a:r>
            <a:endParaRPr/>
          </a:p>
          <a:p>
            <a:pPr indent="-285750" lvl="0" marL="28575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Data crosswalk work with GLATOS, ETN, IMOS ongoing and positive – GLATOS node online.</a:t>
            </a: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○"/>
            </a:pPr>
            <a:r>
              <a:rPr lang="en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Allows for matching of tags and detections from disparate datasystems</a:t>
            </a: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3820525" y="664921"/>
            <a:ext cx="37248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So many people in the neighbourhood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8100" y="1165330"/>
            <a:ext cx="1524800" cy="15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title"/>
          </p:nvPr>
        </p:nvSpPr>
        <p:spPr>
          <a:xfrm>
            <a:off x="86450" y="431644"/>
            <a:ext cx="459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  Training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4"/>
          <p:cNvSpPr txBox="1"/>
          <p:nvPr>
            <p:ph idx="1" type="body"/>
          </p:nvPr>
        </p:nvSpPr>
        <p:spPr>
          <a:xfrm>
            <a:off x="128770" y="1120465"/>
            <a:ext cx="4555800" cy="29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Fall 2019 OTN Node Manager Training 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Ongoing Training for Students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Python and R (lunch and learn) extending beyond what is taught in the undergraduate biology curriculum.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analysis tools - glatos, v-track, bespoke tools - shared as often as possible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100" u="sng">
                <a:solidFill>
                  <a:srgbClr val="002060"/>
                </a:solidFill>
                <a:hlinkClick r:id="rId4"/>
              </a:rPr>
              <a:t>https://github.com/ocean-tracking-network/jb-acoustic-telemetry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OBIS training  - biodiversity information system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4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24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550" y="1193900"/>
            <a:ext cx="4154647" cy="2077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OTN IN NUMBERS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5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/>
        </p:nvSpPr>
        <p:spPr>
          <a:xfrm>
            <a:off x="866975" y="1977325"/>
            <a:ext cx="16287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47,500</a:t>
            </a:r>
            <a:endParaRPr b="0" i="0" sz="3000" u="none" cap="none" strike="noStrike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212" name="Google Shape;212;p25"/>
          <p:cNvCxnSpPr/>
          <p:nvPr/>
        </p:nvCxnSpPr>
        <p:spPr>
          <a:xfrm>
            <a:off x="943175" y="2647975"/>
            <a:ext cx="1104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3" name="Google Shape;213;p25"/>
          <p:cNvSpPr txBox="1"/>
          <p:nvPr/>
        </p:nvSpPr>
        <p:spPr>
          <a:xfrm>
            <a:off x="871775" y="2724150"/>
            <a:ext cx="13809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TAGGED ANIMALS TRACKED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2819600" y="1977325"/>
            <a:ext cx="16287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614</a:t>
            </a:r>
            <a:endParaRPr b="0" i="0" sz="3000" u="none" cap="none" strike="noStrike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215" name="Google Shape;215;p25"/>
          <p:cNvCxnSpPr/>
          <p:nvPr/>
        </p:nvCxnSpPr>
        <p:spPr>
          <a:xfrm>
            <a:off x="2976800" y="2647975"/>
            <a:ext cx="556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25"/>
          <p:cNvSpPr txBox="1"/>
          <p:nvPr/>
        </p:nvSpPr>
        <p:spPr>
          <a:xfrm>
            <a:off x="2824400" y="2724150"/>
            <a:ext cx="13809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SENIOR SCIENTISTS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4883075" y="1977325"/>
            <a:ext cx="16287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2</a:t>
            </a:r>
            <a:r>
              <a:rPr lang="en" sz="30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39</a:t>
            </a:r>
            <a:endParaRPr b="0" i="0" sz="3000" u="none" cap="none" strike="noStrike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218" name="Google Shape;218;p25"/>
          <p:cNvCxnSpPr/>
          <p:nvPr/>
        </p:nvCxnSpPr>
        <p:spPr>
          <a:xfrm>
            <a:off x="4949150" y="2647975"/>
            <a:ext cx="547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25"/>
          <p:cNvSpPr txBox="1"/>
          <p:nvPr/>
        </p:nvSpPr>
        <p:spPr>
          <a:xfrm>
            <a:off x="4887875" y="2724150"/>
            <a:ext cx="13809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SPECIES TRACKED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GLOBALLY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6835700" y="1977325"/>
            <a:ext cx="16287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67,000</a:t>
            </a:r>
            <a:endParaRPr b="0" i="0" sz="3000" u="none" cap="none" strike="noStrike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221" name="Google Shape;221;p25"/>
          <p:cNvCxnSpPr/>
          <p:nvPr/>
        </p:nvCxnSpPr>
        <p:spPr>
          <a:xfrm>
            <a:off x="6911900" y="2647975"/>
            <a:ext cx="1197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p25"/>
          <p:cNvSpPr txBox="1"/>
          <p:nvPr/>
        </p:nvSpPr>
        <p:spPr>
          <a:xfrm>
            <a:off x="6840500" y="2724150"/>
            <a:ext cx="13809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KM COVERED BY GLIDERS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TYPES OF DATA</a:t>
            </a:r>
            <a:b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235500" y="1389600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6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2" name="Google Shape;23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5">
            <a:alphaModFix/>
          </a:blip>
          <a:srcRect b="10651" l="0" r="0" t="16066"/>
          <a:stretch/>
        </p:blipFill>
        <p:spPr>
          <a:xfrm>
            <a:off x="4816802" y="0"/>
            <a:ext cx="4327198" cy="47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5968093" y="4609157"/>
            <a:ext cx="48680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26"/>
          <p:cNvGrpSpPr/>
          <p:nvPr/>
        </p:nvGrpSpPr>
        <p:grpSpPr>
          <a:xfrm>
            <a:off x="810092" y="1265960"/>
            <a:ext cx="3216844" cy="3165732"/>
            <a:chOff x="716824" y="1428"/>
            <a:chExt cx="3216844" cy="3165732"/>
          </a:xfrm>
        </p:grpSpPr>
        <p:sp>
          <p:nvSpPr>
            <p:cNvPr id="236" name="Google Shape;236;p26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9000000" name="adj1"/>
                <a:gd fmla="val 16200000" name="adj2"/>
                <a:gd fmla="val 4637" name="adj3"/>
              </a:avLst>
            </a:prstGeom>
            <a:solidFill>
              <a:srgbClr val="70A1D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1800000" name="adj1"/>
                <a:gd fmla="val 9000000" name="adj2"/>
                <a:gd fmla="val 4637" name="adj3"/>
              </a:avLst>
            </a:prstGeom>
            <a:solidFill>
              <a:srgbClr val="89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16200000" name="adj1"/>
                <a:gd fmla="val 1800000" name="adj2"/>
                <a:gd fmla="val 4637" name="adj3"/>
              </a:avLst>
            </a:prstGeom>
            <a:solidFill>
              <a:srgbClr val="23B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1691707" y="1156529"/>
              <a:ext cx="1267077" cy="1267077"/>
            </a:xfrm>
            <a:prstGeom prst="ellipse">
              <a:avLst/>
            </a:prstGeom>
            <a:solidFill>
              <a:srgbClr val="00206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6"/>
            <p:cNvSpPr txBox="1"/>
            <p:nvPr/>
          </p:nvSpPr>
          <p:spPr>
            <a:xfrm>
              <a:off x="1877266" y="1342088"/>
              <a:ext cx="895959" cy="895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Detection Event</a:t>
              </a: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1881769" y="1428"/>
              <a:ext cx="886954" cy="886954"/>
            </a:xfrm>
            <a:prstGeom prst="ellipse">
              <a:avLst/>
            </a:prstGeom>
            <a:solidFill>
              <a:srgbClr val="00B0F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6"/>
            <p:cNvSpPr txBox="1"/>
            <p:nvPr/>
          </p:nvSpPr>
          <p:spPr>
            <a:xfrm>
              <a:off x="2011660" y="131319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Detection Data</a:t>
              </a: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3046714" y="2019172"/>
              <a:ext cx="886954" cy="886954"/>
            </a:xfrm>
            <a:prstGeom prst="ellipse">
              <a:avLst/>
            </a:prstGeom>
            <a:solidFill>
              <a:srgbClr val="00B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6"/>
            <p:cNvSpPr txBox="1"/>
            <p:nvPr/>
          </p:nvSpPr>
          <p:spPr>
            <a:xfrm>
              <a:off x="3176605" y="2149063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Receiver Deployment</a:t>
              </a: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716824" y="2019172"/>
              <a:ext cx="886954" cy="886954"/>
            </a:xfrm>
            <a:prstGeom prst="ellipse">
              <a:avLst/>
            </a:prstGeom>
            <a:solidFill>
              <a:srgbClr val="0070C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6"/>
            <p:cNvSpPr txBox="1"/>
            <p:nvPr/>
          </p:nvSpPr>
          <p:spPr>
            <a:xfrm>
              <a:off x="846715" y="2149063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Tagging Activity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TYPES OF DATA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4778700" y="1336950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b="1" lang="en" sz="1400">
                <a:solidFill>
                  <a:srgbClr val="00B050"/>
                </a:solidFill>
                <a:latin typeface="Lato Light"/>
                <a:ea typeface="Lato Light"/>
                <a:cs typeface="Lato Light"/>
                <a:sym typeface="Lato Light"/>
              </a:rPr>
              <a:t>Receiver metadata: </a:t>
            </a: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Which receivers are where and when. Provides location context to detections.</a:t>
            </a:r>
            <a:endParaRPr/>
          </a:p>
          <a:p>
            <a:pPr indent="0" lvl="0" marL="139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b="1" lang="en" sz="1400">
                <a:solidFill>
                  <a:srgbClr val="00B0F0"/>
                </a:solidFill>
                <a:latin typeface="Lato Light"/>
                <a:ea typeface="Lato Light"/>
                <a:cs typeface="Lato Light"/>
                <a:sym typeface="Lato Light"/>
              </a:rPr>
              <a:t>Detection data: </a:t>
            </a: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Tag IDs and times in .VRL format.</a:t>
            </a:r>
            <a:endParaRPr/>
          </a:p>
          <a:p>
            <a:pPr indent="0" lvl="0" marL="139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b="1" lang="en" sz="1400">
                <a:solidFill>
                  <a:srgbClr val="0070C0"/>
                </a:solidFill>
                <a:latin typeface="Lato Light"/>
                <a:ea typeface="Lato Light"/>
                <a:cs typeface="Lato Light"/>
                <a:sym typeface="Lato Light"/>
              </a:rPr>
              <a:t>Tagging metadata: </a:t>
            </a: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Which tags are in which animals including where and when.  Provides biological context to detections.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6" name="Google Shape;25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5968093" y="4609157"/>
            <a:ext cx="48680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27"/>
          <p:cNvGrpSpPr/>
          <p:nvPr/>
        </p:nvGrpSpPr>
        <p:grpSpPr>
          <a:xfrm>
            <a:off x="810092" y="1265960"/>
            <a:ext cx="3216844" cy="3165732"/>
            <a:chOff x="716824" y="1428"/>
            <a:chExt cx="3216844" cy="3165732"/>
          </a:xfrm>
        </p:grpSpPr>
        <p:sp>
          <p:nvSpPr>
            <p:cNvPr id="259" name="Google Shape;259;p27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9000000" name="adj1"/>
                <a:gd fmla="val 16200000" name="adj2"/>
                <a:gd fmla="val 4637" name="adj3"/>
              </a:avLst>
            </a:prstGeom>
            <a:solidFill>
              <a:srgbClr val="70A1D6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1800000" name="adj1"/>
                <a:gd fmla="val 9000000" name="adj2"/>
                <a:gd fmla="val 4637" name="adj3"/>
              </a:avLst>
            </a:prstGeom>
            <a:solidFill>
              <a:srgbClr val="89DE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948153" y="412975"/>
              <a:ext cx="2754185" cy="2754185"/>
            </a:xfrm>
            <a:prstGeom prst="blockArc">
              <a:avLst>
                <a:gd fmla="val 16200000" name="adj1"/>
                <a:gd fmla="val 1800000" name="adj2"/>
                <a:gd fmla="val 4637" name="adj3"/>
              </a:avLst>
            </a:prstGeom>
            <a:solidFill>
              <a:srgbClr val="23BF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1691707" y="1156529"/>
              <a:ext cx="1267077" cy="1267077"/>
            </a:xfrm>
            <a:prstGeom prst="ellipse">
              <a:avLst/>
            </a:prstGeom>
            <a:solidFill>
              <a:srgbClr val="00206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7"/>
            <p:cNvSpPr txBox="1"/>
            <p:nvPr/>
          </p:nvSpPr>
          <p:spPr>
            <a:xfrm>
              <a:off x="1877266" y="1342088"/>
              <a:ext cx="895959" cy="895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Detection Event</a:t>
              </a: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881769" y="1428"/>
              <a:ext cx="886954" cy="886954"/>
            </a:xfrm>
            <a:prstGeom prst="ellipse">
              <a:avLst/>
            </a:prstGeom>
            <a:solidFill>
              <a:srgbClr val="00B0F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7"/>
            <p:cNvSpPr txBox="1"/>
            <p:nvPr/>
          </p:nvSpPr>
          <p:spPr>
            <a:xfrm>
              <a:off x="2011660" y="131319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Detection Data</a:t>
              </a: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046714" y="2019172"/>
              <a:ext cx="886954" cy="886954"/>
            </a:xfrm>
            <a:prstGeom prst="ellipse">
              <a:avLst/>
            </a:prstGeom>
            <a:solidFill>
              <a:srgbClr val="00B0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7"/>
            <p:cNvSpPr txBox="1"/>
            <p:nvPr/>
          </p:nvSpPr>
          <p:spPr>
            <a:xfrm>
              <a:off x="3176605" y="2149063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Receiver Deployment</a:t>
              </a: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716824" y="2019172"/>
              <a:ext cx="886954" cy="886954"/>
            </a:xfrm>
            <a:prstGeom prst="ellipse">
              <a:avLst/>
            </a:prstGeom>
            <a:solidFill>
              <a:srgbClr val="0070C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7"/>
            <p:cNvSpPr txBox="1"/>
            <p:nvPr/>
          </p:nvSpPr>
          <p:spPr>
            <a:xfrm>
              <a:off x="846715" y="2149063"/>
              <a:ext cx="627172" cy="627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Tagging Activity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LIMITS OF DATA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8"/>
          <p:cNvSpPr txBox="1"/>
          <p:nvPr>
            <p:ph idx="1" type="body"/>
          </p:nvPr>
        </p:nvSpPr>
        <p:spPr>
          <a:xfrm>
            <a:off x="235500" y="1794325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Only presence data – NOT absence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Tag collisions and false detections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Environmental impacts on detection range</a:t>
            </a:r>
            <a:endParaRPr/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Array design impacts what questions can be answered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Migrations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Spawning sites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Intra- or inter-specific interactions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8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4">
            <a:alphaModFix/>
          </a:blip>
          <a:srcRect b="0" l="14000" r="14009" t="0"/>
          <a:stretch/>
        </p:blipFill>
        <p:spPr>
          <a:xfrm>
            <a:off x="4572000" y="0"/>
            <a:ext cx="4572000" cy="476314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/>
        </p:nvSpPr>
        <p:spPr>
          <a:xfrm>
            <a:off x="327000" y="1074975"/>
            <a:ext cx="41724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Important pitfalls of acoustic telemetry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>
            <p:ph type="title"/>
          </p:nvPr>
        </p:nvSpPr>
        <p:spPr>
          <a:xfrm>
            <a:off x="48768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RECORD KEEPING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9"/>
          <p:cNvSpPr txBox="1"/>
          <p:nvPr>
            <p:ph idx="1" type="body"/>
          </p:nvPr>
        </p:nvSpPr>
        <p:spPr>
          <a:xfrm>
            <a:off x="4924400" y="1946725"/>
            <a:ext cx="40956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606569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As researchers you should follow  some key guidelines to ensure useful records are kept.</a:t>
            </a:r>
            <a:endParaRPr sz="1400">
              <a:solidFill>
                <a:srgbClr val="606569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606569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rgbClr val="606569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rgbClr val="606569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FAIR Data Principles — making data findable, accessible, interoperable and reusable. </a:t>
            </a:r>
            <a:endParaRPr sz="1400">
              <a:solidFill>
                <a:srgbClr val="606569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0" name="Google Shape;290;p29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1" name="Google Shape;291;p29"/>
          <p:cNvSpPr txBox="1"/>
          <p:nvPr/>
        </p:nvSpPr>
        <p:spPr>
          <a:xfrm>
            <a:off x="4892100" y="1074975"/>
            <a:ext cx="37248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Metadata is really, really important!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 rotWithShape="1">
          <a:blip r:embed="rId4">
            <a:alphaModFix/>
          </a:blip>
          <a:srcRect b="0" l="18006" r="18000" t="0"/>
          <a:stretch/>
        </p:blipFill>
        <p:spPr>
          <a:xfrm>
            <a:off x="0" y="0"/>
            <a:ext cx="4572000" cy="476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dam savage the only difference between screwing around" id="294" name="Google Shape;29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000" y="103059"/>
            <a:ext cx="4404179" cy="438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0"/>
          <p:cNvPicPr preferRelativeResize="0"/>
          <p:nvPr/>
        </p:nvPicPr>
        <p:blipFill rotWithShape="1">
          <a:blip r:embed="rId4">
            <a:alphaModFix/>
          </a:blip>
          <a:srcRect b="0" l="4725" r="0" t="0"/>
          <a:stretch/>
        </p:blipFill>
        <p:spPr>
          <a:xfrm>
            <a:off x="3589900" y="116325"/>
            <a:ext cx="5497177" cy="406215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>
            <p:ph type="title"/>
          </p:nvPr>
        </p:nvSpPr>
        <p:spPr>
          <a:xfrm>
            <a:off x="311700" y="197890"/>
            <a:ext cx="444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COMMON SPREADSHEET ERRORS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0"/>
          <p:cNvSpPr txBox="1"/>
          <p:nvPr>
            <p:ph idx="1" type="body"/>
          </p:nvPr>
        </p:nvSpPr>
        <p:spPr>
          <a:xfrm>
            <a:off x="311700" y="1974375"/>
            <a:ext cx="4091700" cy="27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Null values vs. zeros</a:t>
            </a:r>
            <a:endParaRPr/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Multiple data type per cell</a:t>
            </a:r>
            <a:endParaRPr/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Datetime formatting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Excel vs CSV editor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Time zones</a:t>
            </a:r>
            <a:endParaRPr/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“Pretty” formatting</a:t>
            </a:r>
            <a:endParaRPr/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Column naming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Transcription, autofill and other errors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0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5" name="Google Shape;30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0"/>
          <p:cNvSpPr txBox="1"/>
          <p:nvPr/>
        </p:nvSpPr>
        <p:spPr>
          <a:xfrm>
            <a:off x="166825" y="1546250"/>
            <a:ext cx="4121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Computers are only so smart…seriously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0"/>
          <p:cNvSpPr/>
          <p:nvPr/>
        </p:nvSpPr>
        <p:spPr>
          <a:xfrm>
            <a:off x="0" y="4451149"/>
            <a:ext cx="40917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https://datacarpentry.org/spreadsheet-ecology-lesson/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6048" y="453350"/>
            <a:ext cx="3177600" cy="42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 rotWithShape="1">
          <a:blip r:embed="rId8">
            <a:alphaModFix/>
          </a:blip>
          <a:srcRect b="0" l="0" r="57750" t="0"/>
          <a:stretch/>
        </p:blipFill>
        <p:spPr>
          <a:xfrm>
            <a:off x="4187325" y="156200"/>
            <a:ext cx="3349726" cy="44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/>
          <p:nvPr>
            <p:ph type="title"/>
          </p:nvPr>
        </p:nvSpPr>
        <p:spPr>
          <a:xfrm>
            <a:off x="311700" y="445025"/>
            <a:ext cx="444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DEPLOYMENT METADATA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31"/>
          <p:cNvSpPr txBox="1"/>
          <p:nvPr>
            <p:ph idx="1" type="body"/>
          </p:nvPr>
        </p:nvSpPr>
        <p:spPr>
          <a:xfrm>
            <a:off x="166181" y="1368724"/>
            <a:ext cx="42408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Excel spreadsheet with receiver deployment information, requires: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Your project code, and receiver serial number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Location and time of deployment of that receiver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Location and time of recovery of that receiver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Optionally: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When you downloaded the data, if it succeeded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Station ‘name’, bottom depth, technicians on the job, output VRL filenames, comments on the station deployment/recovery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XLS sheet available on OTN Data Portal</a:t>
            </a:r>
            <a:endParaRPr sz="1400"/>
          </a:p>
        </p:txBody>
      </p:sp>
      <p:sp>
        <p:nvSpPr>
          <p:cNvPr id="316" name="Google Shape;316;p31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1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mall boat in a body of water&#10;&#10;Description automatically generated" id="320" name="Google Shape;320;p31"/>
          <p:cNvPicPr preferRelativeResize="0"/>
          <p:nvPr/>
        </p:nvPicPr>
        <p:blipFill rotWithShape="1">
          <a:blip r:embed="rId5">
            <a:alphaModFix/>
          </a:blip>
          <a:srcRect b="0" l="9723" r="20262" t="0"/>
          <a:stretch/>
        </p:blipFill>
        <p:spPr>
          <a:xfrm>
            <a:off x="4695900" y="0"/>
            <a:ext cx="4448100" cy="47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ABOUT OTN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540350" y="2191575"/>
            <a:ext cx="1646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Global aquatic research, data management and partnership platform headquartered at Dalhousie University in Nova Scotia, Canada.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550" y="1553850"/>
            <a:ext cx="834100" cy="5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2643650" y="2191575"/>
            <a:ext cx="1646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Since 2008, OTN has been deploying state-of-the-art ocean monitoring equipment and marine autonomous vehicles (gliders) in key aquatic locations.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9650" y="1553850"/>
            <a:ext cx="834100" cy="5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4746950" y="2191575"/>
            <a:ext cx="1646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OTN has established partnerships with a global community of stakeholders to document the movements and survival of aquatic animals in the context of changing ocean environments.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2950" y="1553850"/>
            <a:ext cx="834100" cy="5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6819950" y="2191575"/>
            <a:ext cx="1646100" cy="20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Knowledge generated by OTN is used by scientists, managers, policy-makers, industry, Indigenous and coastal communities and the general public.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5950" y="1553850"/>
            <a:ext cx="834100" cy="5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7" name="Google Shape;32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303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2"/>
          <p:cNvSpPr txBox="1"/>
          <p:nvPr>
            <p:ph idx="1" type="body"/>
          </p:nvPr>
        </p:nvSpPr>
        <p:spPr>
          <a:xfrm>
            <a:off x="261938" y="3414713"/>
            <a:ext cx="8521700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Always consult with the “Data Dictionary” tab to see the accepted format for each column!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run coding scripts against this sheet to load into the database and the computer expects certain types of values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have robust quality control tests to watch out for typos</a:t>
            </a:r>
            <a:endParaRPr sz="1400"/>
          </a:p>
        </p:txBody>
      </p:sp>
      <p:pic>
        <p:nvPicPr>
          <p:cNvPr id="329" name="Google Shape;329;p32"/>
          <p:cNvPicPr preferRelativeResize="0"/>
          <p:nvPr/>
        </p:nvPicPr>
        <p:blipFill rotWithShape="1">
          <a:blip r:embed="rId4">
            <a:alphaModFix/>
          </a:blip>
          <a:srcRect b="50000" l="0" r="23082" t="0"/>
          <a:stretch/>
        </p:blipFill>
        <p:spPr>
          <a:xfrm>
            <a:off x="4249125" y="972475"/>
            <a:ext cx="4400223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mall boat in a body of water&#10;&#10;Description automatically generated" id="334" name="Google Shape;334;p33"/>
          <p:cNvPicPr preferRelativeResize="0"/>
          <p:nvPr/>
        </p:nvPicPr>
        <p:blipFill rotWithShape="1">
          <a:blip r:embed="rId4">
            <a:alphaModFix/>
          </a:blip>
          <a:srcRect b="0" l="9724" r="20261" t="0"/>
          <a:stretch/>
        </p:blipFill>
        <p:spPr>
          <a:xfrm>
            <a:off x="4695900" y="0"/>
            <a:ext cx="4448100" cy="468269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>
            <p:ph type="title"/>
          </p:nvPr>
        </p:nvSpPr>
        <p:spPr>
          <a:xfrm>
            <a:off x="0" y="1066325"/>
            <a:ext cx="64308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TAG RELEASE </a:t>
            </a: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METADATA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33"/>
          <p:cNvSpPr txBox="1"/>
          <p:nvPr>
            <p:ph idx="1" type="body"/>
          </p:nvPr>
        </p:nvSpPr>
        <p:spPr>
          <a:xfrm>
            <a:off x="-10825" y="1742475"/>
            <a:ext cx="4663800" cy="2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</a:t>
            </a: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ag release information, requires: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Vendor specifications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Location and time of tag release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Animal information (use animal id to join two tag records)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Optionally: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Harvest Date: day and time tag was recovered.</a:t>
            </a: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Capture and  Surgery information</a:t>
            </a: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921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Able to add columns to include other relevant</a:t>
            </a: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information</a:t>
            </a: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3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12"/>
            <a:ext cx="9143996" cy="115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7">
            <a:alphaModFix/>
          </a:blip>
          <a:srcRect b="0" l="1176" r="0" t="0"/>
          <a:stretch/>
        </p:blipFill>
        <p:spPr>
          <a:xfrm>
            <a:off x="3878150" y="3659075"/>
            <a:ext cx="5265852" cy="10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 txBox="1"/>
          <p:nvPr>
            <p:ph type="title"/>
          </p:nvPr>
        </p:nvSpPr>
        <p:spPr>
          <a:xfrm>
            <a:off x="311700" y="445025"/>
            <a:ext cx="444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WHEN TO REPORT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34"/>
          <p:cNvSpPr txBox="1"/>
          <p:nvPr>
            <p:ph idx="1" type="body"/>
          </p:nvPr>
        </p:nvSpPr>
        <p:spPr>
          <a:xfrm>
            <a:off x="235500" y="1794325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Anytime the equipment is moved or downloaded</a:t>
            </a:r>
            <a:endParaRPr/>
          </a:p>
          <a:p>
            <a:pPr indent="0" lvl="0" marL="1397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Important to know when it was out of the water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For “observation effort” statistics</a:t>
            </a:r>
            <a:endParaRPr/>
          </a:p>
          <a:p>
            <a:pPr indent="-3175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To eliminate false/test detections while on land</a:t>
            </a:r>
            <a:endParaRPr/>
          </a:p>
          <a:p>
            <a:pPr indent="0" lvl="1" marL="5969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4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2" name="Google Shape;35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sky, sport, swimming&#10;&#10;Description generated with very high confidence" id="353" name="Google Shape;353;p34"/>
          <p:cNvPicPr preferRelativeResize="0"/>
          <p:nvPr/>
        </p:nvPicPr>
        <p:blipFill rotWithShape="1">
          <a:blip r:embed="rId5">
            <a:alphaModFix/>
          </a:blip>
          <a:srcRect b="10978" l="0" r="0" t="16243"/>
          <a:stretch/>
        </p:blipFill>
        <p:spPr>
          <a:xfrm>
            <a:off x="4833601" y="1"/>
            <a:ext cx="4338669" cy="47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/>
          <p:nvPr>
            <p:ph type="title"/>
          </p:nvPr>
        </p:nvSpPr>
        <p:spPr>
          <a:xfrm>
            <a:off x="48768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HOW TO REPORT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5"/>
          <p:cNvSpPr txBox="1"/>
          <p:nvPr>
            <p:ph idx="1" type="body"/>
          </p:nvPr>
        </p:nvSpPr>
        <p:spPr>
          <a:xfrm>
            <a:off x="4800600" y="1794325"/>
            <a:ext cx="40956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1. Upload to OTN’s Data Portal</a:t>
            </a:r>
            <a:endParaRPr/>
          </a:p>
          <a:p>
            <a:pPr indent="-304800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You have a secure document repository folder</a:t>
            </a:r>
            <a:endParaRPr/>
          </a:p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2. Email to OTNDC</a:t>
            </a:r>
            <a:endParaRPr/>
          </a:p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Two things are needed:</a:t>
            </a:r>
            <a:endParaRPr/>
          </a:p>
          <a:p>
            <a:pPr indent="-228600" lvl="1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Updated deployment metadata</a:t>
            </a:r>
            <a:endParaRPr/>
          </a:p>
          <a:p>
            <a:pPr indent="-228600" lvl="1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" sz="11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ZIP folder with all VRLs</a:t>
            </a:r>
            <a:endParaRPr/>
          </a:p>
          <a:p>
            <a:pPr indent="0" lvl="0" marL="152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60" name="Google Shape;360;p35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5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2" name="Google Shape;362;p35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4892100" y="1074975"/>
            <a:ext cx="3914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Contact </a:t>
            </a:r>
            <a:r>
              <a:rPr b="1" i="0" lang="en" sz="14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  <a:hlinkClick r:id="rId4"/>
              </a:rPr>
              <a:t>OTNDC@DAL.CA</a:t>
            </a: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 for help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35"/>
          <p:cNvPicPr preferRelativeResize="0"/>
          <p:nvPr/>
        </p:nvPicPr>
        <p:blipFill rotWithShape="1">
          <a:blip r:embed="rId5">
            <a:alphaModFix/>
          </a:blip>
          <a:srcRect b="0" l="17869" r="17875" t="0"/>
          <a:stretch/>
        </p:blipFill>
        <p:spPr>
          <a:xfrm>
            <a:off x="0" y="0"/>
            <a:ext cx="4572000" cy="476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 rotWithShape="1">
          <a:blip r:embed="rId7">
            <a:alphaModFix/>
          </a:blip>
          <a:srcRect b="10450" l="7995" r="18966" t="2463"/>
          <a:stretch/>
        </p:blipFill>
        <p:spPr>
          <a:xfrm>
            <a:off x="-743857" y="-7"/>
            <a:ext cx="5315857" cy="47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72" name="Google Shape;37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73" name="Google Shape;37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4" name="Google Shape;374;p36"/>
          <p:cNvGrpSpPr/>
          <p:nvPr/>
        </p:nvGrpSpPr>
        <p:grpSpPr>
          <a:xfrm>
            <a:off x="-58542" y="469580"/>
            <a:ext cx="9202542" cy="4338341"/>
            <a:chOff x="-86084" y="1179200"/>
            <a:chExt cx="9202542" cy="4338341"/>
          </a:xfrm>
        </p:grpSpPr>
        <p:pic>
          <p:nvPicPr>
            <p:cNvPr id="375" name="Google Shape;375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7542" y="1179200"/>
              <a:ext cx="9144000" cy="43383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36"/>
            <p:cNvSpPr/>
            <p:nvPr/>
          </p:nvSpPr>
          <p:spPr>
            <a:xfrm>
              <a:off x="4862945" y="2323814"/>
              <a:ext cx="886691" cy="278432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-86084" y="2365364"/>
              <a:ext cx="886691" cy="278432"/>
            </a:xfrm>
            <a:prstGeom prst="ellipse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36"/>
          <p:cNvSpPr/>
          <p:nvPr/>
        </p:nvSpPr>
        <p:spPr>
          <a:xfrm>
            <a:off x="861442" y="593124"/>
            <a:ext cx="1468689" cy="72181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379" name="Google Shape;37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653" y="416102"/>
            <a:ext cx="2104890" cy="84195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6"/>
          <p:cNvSpPr txBox="1"/>
          <p:nvPr/>
        </p:nvSpPr>
        <p:spPr>
          <a:xfrm>
            <a:off x="1044500" y="4378100"/>
            <a:ext cx="38781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accent5"/>
                </a:solidFill>
                <a:hlinkClick r:id="rId5"/>
              </a:rPr>
              <a:t>https://members.oceantrack.org/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/>
          <p:nvPr>
            <p:ph type="title"/>
          </p:nvPr>
        </p:nvSpPr>
        <p:spPr>
          <a:xfrm>
            <a:off x="48768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QUALITY CONTROL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37"/>
          <p:cNvSpPr txBox="1"/>
          <p:nvPr>
            <p:ph idx="1" type="body"/>
          </p:nvPr>
        </p:nvSpPr>
        <p:spPr>
          <a:xfrm>
            <a:off x="4800600" y="1794325"/>
            <a:ext cx="40956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Is each receiver deployed in exactly one place at one time?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</a:pPr>
            <a:r>
              <a:t/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Are detections from when receiver was actually wet?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</a:pPr>
            <a:r>
              <a:t/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Are tags in no more than 1 animal at a time?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</a:pPr>
            <a:r>
              <a:t/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Is the detection from after a tag was released, and before the tag battery died; was the tag still in the fish?</a:t>
            </a:r>
            <a:endParaRPr/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</a:pPr>
            <a:r>
              <a:t/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87" name="Google Shape;387;p37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7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9" name="Google Shape;389;p37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4913871" y="1074975"/>
            <a:ext cx="3914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Computers are only so smart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0"/>
            <a:ext cx="3411529" cy="476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55" y="1918125"/>
            <a:ext cx="4458000" cy="268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8"/>
          <p:cNvSpPr txBox="1"/>
          <p:nvPr>
            <p:ph idx="1" type="body"/>
          </p:nvPr>
        </p:nvSpPr>
        <p:spPr>
          <a:xfrm>
            <a:off x="4910928" y="964575"/>
            <a:ext cx="3975947" cy="3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OTN will match any tags detected to their “owners”</a:t>
            </a:r>
            <a:endParaRPr/>
          </a:p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You get to know which project and researcher released the tag</a:t>
            </a:r>
            <a:endParaRPr/>
          </a:p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You get “Detection Extracts” – .CSV files showing all matched (qualified) and mystery (unqualified) tags you’ve detected</a:t>
            </a:r>
            <a:endParaRPr/>
          </a:p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These .CSVs can be huge – open directly in coding software - not in excel!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2921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OTN supports R and Python packages which can directly intake these files for analysis!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9" name="Google Shape;399;p38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8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5041449" y="350188"/>
            <a:ext cx="4119048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0" lang="en" sz="2800" u="none" cap="none" strike="noStrike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OUTPUT</a:t>
            </a:r>
            <a:endParaRPr b="1" i="0" sz="2800" u="none" cap="none" strike="noStrike">
              <a:solidFill>
                <a:srgbClr val="1FA8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50" y="844450"/>
            <a:ext cx="4606128" cy="3454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4763" y="921925"/>
            <a:ext cx="2574475" cy="9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9"/>
          <p:cNvSpPr/>
          <p:nvPr/>
        </p:nvSpPr>
        <p:spPr>
          <a:xfrm>
            <a:off x="562175" y="2435975"/>
            <a:ext cx="7905600" cy="164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9"/>
          <p:cNvPicPr preferRelativeResize="0"/>
          <p:nvPr/>
        </p:nvPicPr>
        <p:blipFill rotWithShape="1">
          <a:blip r:embed="rId6">
            <a:alphaModFix/>
          </a:blip>
          <a:srcRect b="11413" l="781" r="85180" t="11413"/>
          <a:stretch/>
        </p:blipFill>
        <p:spPr>
          <a:xfrm>
            <a:off x="1003275" y="2735775"/>
            <a:ext cx="1367673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8475" y="4418025"/>
            <a:ext cx="225300" cy="2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9"/>
          <p:cNvSpPr txBox="1"/>
          <p:nvPr/>
        </p:nvSpPr>
        <p:spPr>
          <a:xfrm>
            <a:off x="2303775" y="4365500"/>
            <a:ext cx="18987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@oceantrackingnetwork</a:t>
            </a:r>
            <a:endParaRPr b="0" i="0" sz="1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64225" y="4418025"/>
            <a:ext cx="225300" cy="2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9"/>
          <p:cNvSpPr txBox="1"/>
          <p:nvPr/>
        </p:nvSpPr>
        <p:spPr>
          <a:xfrm>
            <a:off x="4289525" y="4365500"/>
            <a:ext cx="15906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@oceantracking</a:t>
            </a:r>
            <a:endParaRPr b="0" i="0" sz="1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5718275" y="4365500"/>
            <a:ext cx="22302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oceantrackingnetwork.org</a:t>
            </a:r>
            <a:endParaRPr b="0" i="0" sz="1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 rotWithShape="1">
          <a:blip r:embed="rId6">
            <a:alphaModFix/>
          </a:blip>
          <a:srcRect b="0" l="14621" r="74253" t="0"/>
          <a:stretch/>
        </p:blipFill>
        <p:spPr>
          <a:xfrm>
            <a:off x="4659675" y="2698500"/>
            <a:ext cx="836403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9"/>
          <p:cNvPicPr preferRelativeResize="0"/>
          <p:nvPr/>
        </p:nvPicPr>
        <p:blipFill rotWithShape="1">
          <a:blip r:embed="rId6">
            <a:alphaModFix/>
          </a:blip>
          <a:srcRect b="24381" l="27332" r="61324" t="24386"/>
          <a:stretch/>
        </p:blipFill>
        <p:spPr>
          <a:xfrm>
            <a:off x="2370950" y="2735763"/>
            <a:ext cx="1664752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9"/>
          <p:cNvPicPr preferRelativeResize="0"/>
          <p:nvPr/>
        </p:nvPicPr>
        <p:blipFill rotWithShape="1">
          <a:blip r:embed="rId6">
            <a:alphaModFix/>
          </a:blip>
          <a:srcRect b="0" l="40664" r="47582" t="0"/>
          <a:stretch/>
        </p:blipFill>
        <p:spPr>
          <a:xfrm>
            <a:off x="5734450" y="2698500"/>
            <a:ext cx="883602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9"/>
          <p:cNvPicPr preferRelativeResize="0"/>
          <p:nvPr/>
        </p:nvPicPr>
        <p:blipFill rotWithShape="1">
          <a:blip r:embed="rId6">
            <a:alphaModFix/>
          </a:blip>
          <a:srcRect b="0" l="53683" r="34564" t="0"/>
          <a:stretch/>
        </p:blipFill>
        <p:spPr>
          <a:xfrm>
            <a:off x="6962750" y="2698500"/>
            <a:ext cx="883602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9"/>
          <p:cNvPicPr preferRelativeResize="0"/>
          <p:nvPr/>
        </p:nvPicPr>
        <p:blipFill rotWithShape="1">
          <a:blip r:embed="rId6">
            <a:alphaModFix/>
          </a:blip>
          <a:srcRect b="0" l="66948" r="1323" t="0"/>
          <a:stretch/>
        </p:blipFill>
        <p:spPr>
          <a:xfrm>
            <a:off x="5460850" y="3352900"/>
            <a:ext cx="2385499" cy="6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07100" y="3597925"/>
            <a:ext cx="1520000" cy="12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425" name="Google Shape;425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80394" y="3557993"/>
            <a:ext cx="862238" cy="20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3275" y="3352900"/>
            <a:ext cx="1102006" cy="6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MISSION &amp; VISION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235500" y="1389600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To inform the sustainable management of aquatic animals by providing knowledge on their movements, habitats and survival in the face of a changing global environment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Sustainable management and use of ocean resources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Engaged and informed stakeholders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Sharing resources, abilities and data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5968093" y="4609157"/>
            <a:ext cx="48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7200" y="1120100"/>
            <a:ext cx="4512000" cy="3008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48768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WHY TRACK?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4800600" y="1794325"/>
            <a:ext cx="42075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Fisheries management (equitable quotas; monitoring)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Design of Marine Protected Areas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Impact assessment for coastal/offshore (Maritime Link; </a:t>
            </a:r>
            <a:b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tidal power)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Endangered species research (white shark, Atlantic salmon)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Wild fish interactions with farmed fish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Environmental conditions and the prediction of future animal distributions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Assess habitat repairs and fate of hatchery fish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Engagement of the public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892100" y="1074975"/>
            <a:ext cx="3914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Filling knowledge gaps in the animal telemetry index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00" y="1065838"/>
            <a:ext cx="4495800" cy="3011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472050" y="445024"/>
            <a:ext cx="8131800" cy="733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OTN TRACKS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55200" y="1692575"/>
            <a:ext cx="4030500" cy="26237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 Light"/>
              <a:buAutoNum type="arabicPeriod"/>
            </a:pPr>
            <a:r>
              <a:rPr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Acoustic tags are small transmitters that allow researchers to track aquatic animals underwater.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 Light"/>
              <a:buAutoNum type="arabicPeriod"/>
            </a:pPr>
            <a:r>
              <a:rPr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Larger animals can carry Vemco Mobile Transceivers (VMTs), which act as both transmitters and receivers. 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 Light"/>
              <a:buAutoNum type="arabicPeriod"/>
            </a:pPr>
            <a:r>
              <a:rPr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Wave Gliders float on the ocean’s surface. They are emission free, propelled by wave energy and solar powered.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 Light"/>
              <a:buAutoNum type="arabicPeriod"/>
            </a:pPr>
            <a:r>
              <a:rPr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Slocum Gliders dive up and down collecting information underneath the waves. 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ato Light"/>
              <a:buAutoNum type="arabicPeriod"/>
            </a:pPr>
            <a:r>
              <a:rPr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Acoustic receivers capture animal movement data.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5200" y="-237804"/>
            <a:ext cx="4140001" cy="538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4128940" y="103695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444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ACOUSTIC RECEIVER LINES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235500" y="1794325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Recovery timelines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Rollovers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Offloads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0"/>
            <a:ext cx="4663801" cy="474451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6163525" y="3213400"/>
            <a:ext cx="225300" cy="2304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6253975" y="2595500"/>
            <a:ext cx="454800" cy="3936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5340825" y="3739125"/>
            <a:ext cx="454800" cy="7752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5245400" y="3427125"/>
            <a:ext cx="298500" cy="3120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4791000" y="931925"/>
            <a:ext cx="3880200" cy="25524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6253975" y="3795300"/>
            <a:ext cx="454800" cy="3936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4861900" y="2776875"/>
            <a:ext cx="1760400" cy="16125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8386075" y="267800"/>
            <a:ext cx="659700" cy="5727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7178275" y="1017725"/>
            <a:ext cx="454800" cy="3936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7043225" y="153025"/>
            <a:ext cx="1044600" cy="19644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6544525" y="59925"/>
            <a:ext cx="1949400" cy="31659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4611300" y="3174350"/>
            <a:ext cx="529500" cy="503400"/>
          </a:xfrm>
          <a:prstGeom prst="rect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48768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GLIDERS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4800600" y="1794325"/>
            <a:ext cx="40956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Emission-free, cost-effective, and autonomous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Remotely offloads fixed tracking stations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Provides oceanographic context and equipment to track animals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Doesn’t get sea sick!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Wave glider: wave driven, powered by solar energy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Slocum glider: buoyancy driven, powered by lithium battery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</a:pPr>
            <a:r>
              <a:rPr lang="en"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More than____ km travelled since…</a:t>
            </a:r>
            <a:endParaRPr sz="1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4892100" y="1074975"/>
            <a:ext cx="3914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highlight>
                  <a:schemeClr val="lt1"/>
                </a:highlight>
                <a:latin typeface="Raleway"/>
                <a:ea typeface="Raleway"/>
                <a:cs typeface="Raleway"/>
                <a:sym typeface="Raleway"/>
              </a:rPr>
              <a:t>Changing the way we study the ocean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17869" r="17875" t="0"/>
          <a:stretch/>
        </p:blipFill>
        <p:spPr>
          <a:xfrm>
            <a:off x="0" y="0"/>
            <a:ext cx="4572000" cy="476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311700" y="445025"/>
            <a:ext cx="444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ROV: REMOTELY OPERATED VEHICLE</a:t>
            </a:r>
            <a:endParaRPr b="1"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235500" y="1794325"/>
            <a:ext cx="40917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Saab Seaeye Falcon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Depth Rating up to 300 metres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Alternative recovery method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Film footage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Light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Other projects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4">
            <a:alphaModFix/>
          </a:blip>
          <a:srcRect b="0" l="14001" r="14009" t="0"/>
          <a:stretch/>
        </p:blipFill>
        <p:spPr>
          <a:xfrm>
            <a:off x="4572000" y="0"/>
            <a:ext cx="4571994" cy="476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b="0" l="3051" r="3060" t="0"/>
          <a:stretch/>
        </p:blipFill>
        <p:spPr>
          <a:xfrm>
            <a:off x="-1" y="0"/>
            <a:ext cx="6696275" cy="476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>
            <p:ph type="title"/>
          </p:nvPr>
        </p:nvSpPr>
        <p:spPr>
          <a:xfrm>
            <a:off x="476999" y="445025"/>
            <a:ext cx="505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1E3566"/>
                </a:solidFill>
                <a:latin typeface="Montserrat"/>
                <a:ea typeface="Montserrat"/>
                <a:cs typeface="Montserrat"/>
                <a:sym typeface="Montserrat"/>
              </a:rPr>
              <a:t>DAMOS collaboration</a:t>
            </a:r>
            <a:endParaRPr>
              <a:solidFill>
                <a:srgbClr val="1E35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6696274" y="1017725"/>
            <a:ext cx="2447700" cy="3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651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i="1" sz="105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651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b="1"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2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b="1"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autonomous surface gliders 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to be purchased for work as part of the </a:t>
            </a:r>
            <a:r>
              <a:rPr b="1"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Development of Autonomous Marine Observation Systems (DAMOS) 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program in Newfoundland, to be used for oceanographic observations and in offloading </a:t>
            </a:r>
            <a:r>
              <a:rPr b="1"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140 VR4s</a:t>
            </a: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 deployed across the Grand Banks</a:t>
            </a:r>
            <a:endParaRPr/>
          </a:p>
          <a:p>
            <a:pPr indent="0" lvl="0" marL="1651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1651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  <a:latin typeface="Lato Light"/>
                <a:ea typeface="Lato Light"/>
                <a:cs typeface="Lato Light"/>
                <a:sym typeface="Lato Light"/>
              </a:rPr>
              <a:t>More info:</a:t>
            </a:r>
            <a:endParaRPr/>
          </a:p>
          <a:p>
            <a:pPr indent="0" lvl="0" marL="1651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" sz="1600" u="sng">
                <a:solidFill>
                  <a:srgbClr val="002060"/>
                </a:solidFill>
                <a:latin typeface="Lato Light"/>
                <a:ea typeface="Lato Light"/>
                <a:cs typeface="Lato Light"/>
                <a:sym typeface="Lato Light"/>
                <a:hlinkClick r:id="rId5"/>
              </a:rPr>
              <a:t>https://bit.ly/2rQvNeA</a:t>
            </a:r>
            <a:endParaRPr sz="1600">
              <a:solidFill>
                <a:srgbClr val="002060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  <a:p>
            <a:pPr indent="-228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ato Light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86450" y="4844750"/>
            <a:ext cx="2253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-1" y="4763150"/>
            <a:ext cx="40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477000" y="4791950"/>
            <a:ext cx="4663800" cy="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OCEAN TRACKING NETWORK</a:t>
            </a:r>
            <a:endParaRPr b="0" i="0" sz="10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6696274" y="332644"/>
            <a:ext cx="2447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1FA8B7"/>
                </a:solidFill>
                <a:latin typeface="Arial"/>
                <a:ea typeface="Arial"/>
                <a:cs typeface="Arial"/>
                <a:sym typeface="Arial"/>
              </a:rPr>
              <a:t>140+ VR4s in the Grand Banks, NFLD starting 2020</a:t>
            </a:r>
            <a:endParaRPr b="1" i="0" sz="1400" u="none" cap="none" strike="noStrike">
              <a:solidFill>
                <a:srgbClr val="1FA8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6800" y="4821546"/>
            <a:ext cx="403200" cy="25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