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40"/>
  </p:notesMasterIdLst>
  <p:sldIdLst>
    <p:sldId id="260" r:id="rId3"/>
    <p:sldId id="303" r:id="rId4"/>
    <p:sldId id="332" r:id="rId5"/>
    <p:sldId id="263" r:id="rId6"/>
    <p:sldId id="304" r:id="rId7"/>
    <p:sldId id="299" r:id="rId8"/>
    <p:sldId id="306" r:id="rId9"/>
    <p:sldId id="307" r:id="rId10"/>
    <p:sldId id="308" r:id="rId11"/>
    <p:sldId id="309" r:id="rId12"/>
    <p:sldId id="300" r:id="rId13"/>
    <p:sldId id="310" r:id="rId14"/>
    <p:sldId id="301" r:id="rId15"/>
    <p:sldId id="311" r:id="rId16"/>
    <p:sldId id="302" r:id="rId17"/>
    <p:sldId id="312" r:id="rId18"/>
    <p:sldId id="276" r:id="rId19"/>
    <p:sldId id="313" r:id="rId20"/>
    <p:sldId id="314" r:id="rId21"/>
    <p:sldId id="331" r:id="rId22"/>
    <p:sldId id="315" r:id="rId23"/>
    <p:sldId id="328" r:id="rId24"/>
    <p:sldId id="316" r:id="rId25"/>
    <p:sldId id="317" r:id="rId26"/>
    <p:sldId id="318" r:id="rId27"/>
    <p:sldId id="319" r:id="rId28"/>
    <p:sldId id="320" r:id="rId29"/>
    <p:sldId id="322" r:id="rId30"/>
    <p:sldId id="323" r:id="rId31"/>
    <p:sldId id="326" r:id="rId32"/>
    <p:sldId id="327" r:id="rId33"/>
    <p:sldId id="329" r:id="rId34"/>
    <p:sldId id="334" r:id="rId35"/>
    <p:sldId id="330" r:id="rId36"/>
    <p:sldId id="335" r:id="rId37"/>
    <p:sldId id="336" r:id="rId38"/>
    <p:sldId id="29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Whoriskey" initials="KW" lastIdx="1" clrIdx="0">
    <p:extLst>
      <p:ext uri="{19B8F6BF-5375-455C-9EA6-DF929625EA0E}">
        <p15:presenceInfo xmlns:p15="http://schemas.microsoft.com/office/powerpoint/2012/main" userId="S::km982208@dal.ca::050944fa-80f8-43e9-8b2f-8b0b757d8f7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DFD2"/>
    <a:srgbClr val="00A1EF"/>
    <a:srgbClr val="00B4EB"/>
    <a:srgbClr val="00C3B5"/>
    <a:srgbClr val="0F218D"/>
    <a:srgbClr val="102083"/>
    <a:srgbClr val="122085"/>
    <a:srgbClr val="003F9F"/>
    <a:srgbClr val="0052C6"/>
    <a:srgbClr val="00A2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70"/>
    <p:restoredTop sz="76264"/>
  </p:normalViewPr>
  <p:slideViewPr>
    <p:cSldViewPr snapToGrid="0" snapToObjects="1">
      <p:cViewPr>
        <p:scale>
          <a:sx n="87" d="100"/>
          <a:sy n="87" d="100"/>
        </p:scale>
        <p:origin x="129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E75409-D1B4-A84D-BC38-4CDBD4578408}" type="datetimeFigureOut">
              <a:rPr lang="en-US" smtClean="0"/>
              <a:t>7/14/20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70D5C1-0F68-5A49-9E27-4E6F3BBC0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484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6743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Hugely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0D5C1-0F68-5A49-9E27-4E6F3BBC0E8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8936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0D5C1-0F68-5A49-9E27-4E6F3BBC0E8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740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Ngardmau</a:t>
            </a:r>
            <a:r>
              <a:rPr lang="en-US" dirty="0"/>
              <a:t> (red) had the highest degree (number of individuals visiting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0D5C1-0F68-5A49-9E27-4E6F3BBC0E8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5584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 err="1"/>
              <a:t>canssilogoreverse.png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8924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0D5C1-0F68-5A49-9E27-4E6F3BBC0E8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553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0D5C1-0F68-5A49-9E27-4E6F3BBC0E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176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0D5C1-0F68-5A49-9E27-4E6F3BBC0E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300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0D5C1-0F68-5A49-9E27-4E6F3BBC0E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264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0D5C1-0F68-5A49-9E27-4E6F3BBC0E8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590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0D5C1-0F68-5A49-9E27-4E6F3BBC0E8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20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0D5C1-0F68-5A49-9E27-4E6F3BBC0E8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452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0D5C1-0F68-5A49-9E27-4E6F3BBC0E8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80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2899F-87CA-9E48-94CF-B665D1C44E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33B06F-C5A3-0F41-A3CF-663D09122F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CC369-5B25-B340-B93F-38228F0F3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4E909-2B5A-4947-B2BB-39CD039E36AC}" type="datetimeFigureOut">
              <a:rPr lang="en-US" smtClean="0"/>
              <a:t>7/14/20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F919C-D41E-B540-AA91-20F90F7AD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AA21B5-C59D-E140-94ED-AB616EE06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53333-138E-974A-ACBA-C3538B2D7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984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2E99C-3664-A64B-951C-E546EE106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6B6941-7564-7B4D-B849-EDC6239A3A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03B025-0B52-3446-9C78-DEF80A172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4E909-2B5A-4947-B2BB-39CD039E36AC}" type="datetimeFigureOut">
              <a:rPr lang="en-US" smtClean="0"/>
              <a:t>7/14/20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C5137-C0B1-3F43-9126-D2316E2AA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A3A538-75E2-C34B-8BA2-8243864C5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53333-138E-974A-ACBA-C3538B2D7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452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945453-18C0-5B4D-BA17-5A577C778A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12F27E-F90D-5241-9DFB-B33F49D94E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55BB1B-57AB-1E4C-A7BE-DAB00DAA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4E909-2B5A-4947-B2BB-39CD039E36AC}" type="datetimeFigureOut">
              <a:rPr lang="en-US" smtClean="0"/>
              <a:t>7/14/20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A2D66-F7A8-A54B-84B5-264FCA4ED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C00A8-ED28-8D42-AB7C-2F1629A81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53333-138E-974A-ACBA-C3538B2D7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979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27867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64343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155314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269604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619454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950245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025174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49973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6690B-7949-0C45-9432-9B3FFBA84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6B5C6-3A75-5641-A2FA-543A8A81B7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2E17F5-5B01-8746-A8A1-B5400F8AF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4E909-2B5A-4947-B2BB-39CD039E36AC}" type="datetimeFigureOut">
              <a:rPr lang="en-US" smtClean="0"/>
              <a:t>7/14/20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67ACC3-5B35-EF4C-AFE3-23B58BB43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DF9F1-5C92-5949-AD36-598026EB2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53333-138E-974A-ACBA-C3538B2D7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4777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120842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A9812-3D08-0241-99A8-EF863BA73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1A4A9D-5D98-D046-9CD2-A578BAC0F1F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32711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F54E5-4035-9E41-9AA5-4108FF468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47DC22-C866-C44F-AF71-89EE28301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96FB06-A3CF-B640-9367-4D2386D48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4E909-2B5A-4947-B2BB-39CD039E36AC}" type="datetimeFigureOut">
              <a:rPr lang="en-US" smtClean="0"/>
              <a:t>7/14/20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34B727-A49C-9449-B4B9-B42953E2A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3671A-E18A-CE4C-A3A0-CBDE777B6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53333-138E-974A-ACBA-C3538B2D7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985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D4B93-FB07-EE47-BEBC-B512D2164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D0E25-ED1A-2248-8A86-FCAF9F11BC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356C1-3909-2B46-A47C-515136035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5B2F71-F43C-5148-8AA9-5390CA27F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4E909-2B5A-4947-B2BB-39CD039E36AC}" type="datetimeFigureOut">
              <a:rPr lang="en-US" smtClean="0"/>
              <a:t>7/14/20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55E384-268C-C149-8830-E2B97A2A3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900E57-8E9D-7F43-8AAD-02D7C6DF4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53333-138E-974A-ACBA-C3538B2D7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131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68A25-D4CA-F146-9274-CAF9263A7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B85D90-2756-4543-BC5E-1D6499F06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9A0C1E-ED91-5A4F-AAB2-B333D5BA0C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C2A194-1A38-FD4C-AEF3-AC7CE6CE2D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6993DC-0FFA-F940-81DD-2154F5A822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C74357-E5F7-9541-B2AD-B630B156B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4E909-2B5A-4947-B2BB-39CD039E36AC}" type="datetimeFigureOut">
              <a:rPr lang="en-US" smtClean="0"/>
              <a:t>7/14/20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79088F-BB7C-C144-8B67-AA827D81F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56B789-CB41-034D-8008-932A73FFD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53333-138E-974A-ACBA-C3538B2D7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39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6664B-C5BE-8349-ADF7-F6CF37D7F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37F03F-41C5-DB45-9BC0-34CBA341B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4E909-2B5A-4947-B2BB-39CD039E36AC}" type="datetimeFigureOut">
              <a:rPr lang="en-US" smtClean="0"/>
              <a:t>7/14/20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B7AD31-1856-E146-B62F-95D7A7CEA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B3C6F0-2891-A14F-83F4-F9CC021DD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53333-138E-974A-ACBA-C3538B2D7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731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96C349-B22D-7C41-976B-3749481F5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4E909-2B5A-4947-B2BB-39CD039E36AC}" type="datetimeFigureOut">
              <a:rPr lang="en-US" smtClean="0"/>
              <a:t>7/14/20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BBDDB-4564-E649-9531-7BA15F9E7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1C4D23-779D-7C4E-B854-9776949E8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53333-138E-974A-ACBA-C3538B2D7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41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680B8-6210-514E-A05B-3B5BFA44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9AD54-2C98-EC4A-8B05-5B73D466D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9AE1BA-9233-6D49-BD82-315D84C48D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A56770-8DB9-8F42-9901-A82E48192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4E909-2B5A-4947-B2BB-39CD039E36AC}" type="datetimeFigureOut">
              <a:rPr lang="en-US" smtClean="0"/>
              <a:t>7/14/20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D6E57-73C6-1842-B7C8-4BDE537C3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C3A37-F3FC-A242-A6ED-EC51DD080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53333-138E-974A-ACBA-C3538B2D7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746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AC027-9FD3-9A4A-BFD9-566AF41DB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F5E7B3-D613-8C41-A9AC-99F3E23EE8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A1F0C0-DAE3-5344-801D-C847BD2961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CA2128-644D-264E-A99A-E9875111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4E909-2B5A-4947-B2BB-39CD039E36AC}" type="datetimeFigureOut">
              <a:rPr lang="en-US" smtClean="0"/>
              <a:t>7/14/20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95BF2-CB92-E148-A012-F9EF2A7E1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FCF47D-8C18-D54E-A09F-D7F27D991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53333-138E-974A-ACBA-C3538B2D7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068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3FEDFD-DF8C-004E-AAE0-871A997A2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9BB8A6-ED45-FA45-AFDE-6101D8AE5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7E107-67B5-604B-94BD-4DC2434D90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4E909-2B5A-4947-B2BB-39CD039E36AC}" type="datetimeFigureOut">
              <a:rPr lang="en-US" smtClean="0"/>
              <a:t>7/14/20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5B9E42-BE83-1C44-A9CF-3820BE1CEC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21A890-2726-DF4F-BD95-B8D3482602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53333-138E-974A-ACBA-C3538B2D7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635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001907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tif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tiff"/><Relationship Id="rId3" Type="http://schemas.openxmlformats.org/officeDocument/2006/relationships/image" Target="../media/image1.jpg"/><Relationship Id="rId7" Type="http://schemas.openxmlformats.org/officeDocument/2006/relationships/image" Target="../media/image45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tiff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4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380873" y="5792711"/>
            <a:ext cx="3702985" cy="84928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l"/>
            <a:r>
              <a:rPr lang="en" sz="24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kwhoriskey@dal.ca</a:t>
            </a:r>
          </a:p>
          <a:p>
            <a:pPr marL="0" indent="0" algn="l"/>
            <a:r>
              <a:rPr lang="en" sz="24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@kimprobable42</a:t>
            </a:r>
          </a:p>
        </p:txBody>
      </p:sp>
      <p:sp>
        <p:nvSpPr>
          <p:cNvPr id="2" name="AutoShape 2" descr="ideasOTN_logo.png">
            <a:extLst>
              <a:ext uri="{FF2B5EF4-FFF2-40B4-BE49-F238E27FC236}">
                <a16:creationId xmlns:a16="http://schemas.microsoft.com/office/drawing/2014/main" id="{C710B017-36CE-E24B-A6DC-80A625ABDC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BB15BA5-47FB-204E-8185-4DDBB5B896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381" y="570064"/>
            <a:ext cx="11955237" cy="2387600"/>
          </a:xfrm>
        </p:spPr>
        <p:txBody>
          <a:bodyPr/>
          <a:lstStyle/>
          <a:p>
            <a:r>
              <a:rPr lang="en-US" sz="4400" dirty="0">
                <a:solidFill>
                  <a:schemeClr val="bg1"/>
                </a:solidFill>
              </a:rPr>
              <a:t>Which analysis should I use? </a:t>
            </a:r>
          </a:p>
        </p:txBody>
      </p:sp>
      <p:pic>
        <p:nvPicPr>
          <p:cNvPr id="8" name="Google Shape;55;p13">
            <a:extLst>
              <a:ext uri="{FF2B5EF4-FFF2-40B4-BE49-F238E27FC236}">
                <a16:creationId xmlns:a16="http://schemas.microsoft.com/office/drawing/2014/main" id="{3EF219F8-7F85-6E44-BC1E-DA98DCED581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42640" y="5443105"/>
            <a:ext cx="2574475" cy="97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65DAA67-1D26-1E49-BC5A-3758627E60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8879" y="5443105"/>
            <a:ext cx="1978613" cy="9842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03AFA7-341A-3747-B925-DCB313D6EB4E}"/>
              </a:ext>
            </a:extLst>
          </p:cNvPr>
          <p:cNvSpPr txBox="1"/>
          <p:nvPr/>
        </p:nvSpPr>
        <p:spPr>
          <a:xfrm>
            <a:off x="2004248" y="3000055"/>
            <a:ext cx="8488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Kim </a:t>
            </a:r>
            <a:r>
              <a:rPr lang="en-US" sz="2400" dirty="0" err="1">
                <a:solidFill>
                  <a:schemeClr val="bg1"/>
                </a:solidFill>
              </a:rPr>
              <a:t>Whoriskey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204FB1-D2E1-CF4A-814D-6A2E58490B3E}"/>
              </a:ext>
            </a:extLst>
          </p:cNvPr>
          <p:cNvSpPr txBox="1"/>
          <p:nvPr/>
        </p:nvSpPr>
        <p:spPr>
          <a:xfrm>
            <a:off x="8765423" y="5604955"/>
            <a:ext cx="546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X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070B7A-77C4-9C43-A365-26B30EA948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46" y="4908164"/>
            <a:ext cx="3092295" cy="102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418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F64180-985A-DD48-96D4-0D91AA99BFD7}"/>
              </a:ext>
            </a:extLst>
          </p:cNvPr>
          <p:cNvSpPr/>
          <p:nvPr/>
        </p:nvSpPr>
        <p:spPr>
          <a:xfrm>
            <a:off x="0" y="0"/>
            <a:ext cx="12192000" cy="1344706"/>
          </a:xfrm>
          <a:prstGeom prst="rect">
            <a:avLst/>
          </a:prstGeom>
          <a:solidFill>
            <a:srgbClr val="0F218D"/>
          </a:solidFill>
          <a:ln>
            <a:solidFill>
              <a:srgbClr val="003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9D84C4-1C4A-354F-A589-52C116E73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43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Okay it’s not, but this is a good place to start!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51B101-819D-5D42-A0CD-97ACD02F7BD9}"/>
              </a:ext>
            </a:extLst>
          </p:cNvPr>
          <p:cNvSpPr txBox="1"/>
          <p:nvPr/>
        </p:nvSpPr>
        <p:spPr>
          <a:xfrm>
            <a:off x="1236865" y="2287371"/>
            <a:ext cx="15972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The goal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FE4700-524C-DC42-A406-D68771C451ED}"/>
              </a:ext>
            </a:extLst>
          </p:cNvPr>
          <p:cNvSpPr txBox="1"/>
          <p:nvPr/>
        </p:nvSpPr>
        <p:spPr>
          <a:xfrm>
            <a:off x="4078258" y="3706059"/>
            <a:ext cx="38313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The response variable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CE3F4B-B149-5B43-96A5-AF6BA978D94C}"/>
              </a:ext>
            </a:extLst>
          </p:cNvPr>
          <p:cNvSpPr txBox="1"/>
          <p:nvPr/>
        </p:nvSpPr>
        <p:spPr>
          <a:xfrm>
            <a:off x="8548036" y="5159433"/>
            <a:ext cx="22150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The method</a:t>
            </a: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339B76CF-9744-504D-BF39-F7217199B56A}"/>
              </a:ext>
            </a:extLst>
          </p:cNvPr>
          <p:cNvSpPr/>
          <p:nvPr/>
        </p:nvSpPr>
        <p:spPr>
          <a:xfrm>
            <a:off x="1856426" y="2778831"/>
            <a:ext cx="2365053" cy="1755398"/>
          </a:xfrm>
          <a:prstGeom prst="arc">
            <a:avLst>
              <a:gd name="adj1" fmla="val 16670855"/>
              <a:gd name="adj2" fmla="val 21084101"/>
            </a:avLst>
          </a:prstGeom>
          <a:ln w="63500">
            <a:solidFill>
              <a:srgbClr val="00A1EF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2894E762-638E-1142-B30A-A93B14BBD2A6}"/>
              </a:ext>
            </a:extLst>
          </p:cNvPr>
          <p:cNvSpPr/>
          <p:nvPr/>
        </p:nvSpPr>
        <p:spPr>
          <a:xfrm rot="3469245" flipV="1">
            <a:off x="6744627" y="3259043"/>
            <a:ext cx="2680676" cy="1762689"/>
          </a:xfrm>
          <a:prstGeom prst="arc">
            <a:avLst>
              <a:gd name="adj1" fmla="val 15822371"/>
              <a:gd name="adj2" fmla="val 20111424"/>
            </a:avLst>
          </a:prstGeom>
          <a:ln w="63500">
            <a:solidFill>
              <a:srgbClr val="00A1EF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90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DF33EFA-284F-ED49-950D-CC3CAA801950}"/>
              </a:ext>
            </a:extLst>
          </p:cNvPr>
          <p:cNvSpPr/>
          <p:nvPr/>
        </p:nvSpPr>
        <p:spPr>
          <a:xfrm>
            <a:off x="0" y="0"/>
            <a:ext cx="12192000" cy="1344706"/>
          </a:xfrm>
          <a:prstGeom prst="rect">
            <a:avLst/>
          </a:prstGeom>
          <a:solidFill>
            <a:srgbClr val="0F218D"/>
          </a:solidFill>
          <a:ln>
            <a:solidFill>
              <a:srgbClr val="003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F320FC-4D65-8E4A-BB7B-2AA50BF7E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43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goal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3C055-C869-2748-8C46-52B010177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169535"/>
          </a:xfrm>
        </p:spPr>
        <p:txBody>
          <a:bodyPr>
            <a:normAutofit/>
          </a:bodyPr>
          <a:lstStyle/>
          <a:p>
            <a:r>
              <a:rPr lang="en-US" dirty="0"/>
              <a:t>What do I want to know about my animal? </a:t>
            </a:r>
          </a:p>
          <a:p>
            <a:pPr lvl="1"/>
            <a:r>
              <a:rPr lang="en-US" dirty="0"/>
              <a:t>Timing of migration? </a:t>
            </a:r>
          </a:p>
          <a:p>
            <a:pPr lvl="1"/>
            <a:r>
              <a:rPr lang="en-US" dirty="0"/>
              <a:t>Distribution in an area? </a:t>
            </a:r>
          </a:p>
          <a:p>
            <a:pPr lvl="1"/>
            <a:r>
              <a:rPr lang="en-US" dirty="0"/>
              <a:t>Lateral movements down a river? </a:t>
            </a:r>
          </a:p>
          <a:p>
            <a:pPr lvl="1"/>
            <a:r>
              <a:rPr lang="en-US" dirty="0"/>
              <a:t>Survival of my population? </a:t>
            </a:r>
          </a:p>
          <a:p>
            <a:pPr lvl="1"/>
            <a:r>
              <a:rPr lang="en-US" dirty="0"/>
              <a:t>Repeatability of </a:t>
            </a:r>
            <a:r>
              <a:rPr lang="en-US" dirty="0" err="1"/>
              <a:t>behaviours</a:t>
            </a:r>
            <a:r>
              <a:rPr lang="en-US" dirty="0"/>
              <a:t>? </a:t>
            </a:r>
          </a:p>
          <a:p>
            <a:pPr lvl="1"/>
            <a:r>
              <a:rPr lang="en-US" dirty="0"/>
              <a:t>Niche partitioning? </a:t>
            </a:r>
          </a:p>
          <a:p>
            <a:pPr lvl="1"/>
            <a:r>
              <a:rPr lang="en-US" dirty="0"/>
              <a:t>Association with conspecifics? </a:t>
            </a:r>
          </a:p>
          <a:p>
            <a:pPr lvl="1"/>
            <a:r>
              <a:rPr lang="en-US" dirty="0"/>
              <a:t>Spawning behavior? </a:t>
            </a:r>
          </a:p>
          <a:p>
            <a:pPr lvl="1"/>
            <a:r>
              <a:rPr lang="en-US" dirty="0"/>
              <a:t>Population size? </a:t>
            </a:r>
          </a:p>
          <a:p>
            <a:pPr lvl="1"/>
            <a:r>
              <a:rPr lang="en-US" dirty="0"/>
              <a:t>Influence of anthropogenic activities?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7" name="Graphic 6" descr="Soccer ball">
            <a:extLst>
              <a:ext uri="{FF2B5EF4-FFF2-40B4-BE49-F238E27FC236}">
                <a16:creationId xmlns:a16="http://schemas.microsoft.com/office/drawing/2014/main" id="{5CD5D7F7-3175-E749-A68E-C2451B6FE5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85247" y="85613"/>
            <a:ext cx="1173480" cy="117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34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3C055-C869-2748-8C46-52B010177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169535"/>
          </a:xfrm>
        </p:spPr>
        <p:txBody>
          <a:bodyPr>
            <a:normAutofit/>
          </a:bodyPr>
          <a:lstStyle/>
          <a:p>
            <a:r>
              <a:rPr lang="en-US" dirty="0"/>
              <a:t>What do I want to know about my animal? </a:t>
            </a:r>
          </a:p>
          <a:p>
            <a:pPr lvl="1"/>
            <a:r>
              <a:rPr lang="en-US" dirty="0"/>
              <a:t>Timing of migration? </a:t>
            </a:r>
          </a:p>
          <a:p>
            <a:pPr lvl="1"/>
            <a:r>
              <a:rPr lang="en-US" dirty="0"/>
              <a:t>Distribution in an area? </a:t>
            </a:r>
          </a:p>
          <a:p>
            <a:pPr lvl="1"/>
            <a:r>
              <a:rPr lang="en-US" dirty="0"/>
              <a:t>Lateral movements down a river? </a:t>
            </a:r>
          </a:p>
          <a:p>
            <a:pPr lvl="1"/>
            <a:r>
              <a:rPr lang="en-US" dirty="0"/>
              <a:t>Survival of my population? </a:t>
            </a:r>
          </a:p>
          <a:p>
            <a:pPr lvl="1"/>
            <a:r>
              <a:rPr lang="en-US" dirty="0"/>
              <a:t>Repeatability of </a:t>
            </a:r>
            <a:r>
              <a:rPr lang="en-US" dirty="0" err="1"/>
              <a:t>behaviours</a:t>
            </a:r>
            <a:r>
              <a:rPr lang="en-US" dirty="0"/>
              <a:t>? </a:t>
            </a:r>
          </a:p>
          <a:p>
            <a:pPr lvl="1"/>
            <a:r>
              <a:rPr lang="en-US" dirty="0"/>
              <a:t>Niche partitioning? </a:t>
            </a:r>
          </a:p>
          <a:p>
            <a:pPr lvl="1"/>
            <a:r>
              <a:rPr lang="en-US" dirty="0"/>
              <a:t>Association with conspecifics? </a:t>
            </a:r>
          </a:p>
          <a:p>
            <a:pPr lvl="1"/>
            <a:r>
              <a:rPr lang="en-US" dirty="0"/>
              <a:t>Spawning behavior? </a:t>
            </a:r>
          </a:p>
          <a:p>
            <a:pPr lvl="1"/>
            <a:r>
              <a:rPr lang="en-US" dirty="0"/>
              <a:t>Population size? </a:t>
            </a:r>
          </a:p>
          <a:p>
            <a:pPr lvl="1"/>
            <a:r>
              <a:rPr lang="en-US" dirty="0"/>
              <a:t>Influence of anthropogenic activities?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03ABE31-AEEB-FE41-8164-5BE23E635A31}"/>
              </a:ext>
            </a:extLst>
          </p:cNvPr>
          <p:cNvCxnSpPr>
            <a:cxnSpLocks/>
          </p:cNvCxnSpPr>
          <p:nvPr/>
        </p:nvCxnSpPr>
        <p:spPr>
          <a:xfrm>
            <a:off x="6096000" y="3966556"/>
            <a:ext cx="1465811" cy="0"/>
          </a:xfrm>
          <a:prstGeom prst="straightConnector1">
            <a:avLst/>
          </a:prstGeom>
          <a:ln w="254000">
            <a:solidFill>
              <a:srgbClr val="00DFD2"/>
            </a:solidFill>
            <a:headEnd type="none"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9D583FC-68B0-CC45-86FC-747EB12D21F8}"/>
              </a:ext>
            </a:extLst>
          </p:cNvPr>
          <p:cNvSpPr txBox="1"/>
          <p:nvPr/>
        </p:nvSpPr>
        <p:spPr>
          <a:xfrm>
            <a:off x="7810812" y="2728890"/>
            <a:ext cx="415258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Frames the rest of the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Automatically eliminates some possible 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Sets up the infrastructure for inference/hypothesis tests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6F2353-C0FE-E244-A6AE-B0ABE408D473}"/>
              </a:ext>
            </a:extLst>
          </p:cNvPr>
          <p:cNvSpPr/>
          <p:nvPr/>
        </p:nvSpPr>
        <p:spPr>
          <a:xfrm>
            <a:off x="0" y="0"/>
            <a:ext cx="12192000" cy="1344706"/>
          </a:xfrm>
          <a:prstGeom prst="rect">
            <a:avLst/>
          </a:prstGeom>
          <a:solidFill>
            <a:srgbClr val="0F218D"/>
          </a:solidFill>
          <a:ln>
            <a:solidFill>
              <a:srgbClr val="003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6BEEB49-EB9A-214A-B1F9-C02F2B612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43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goal</a:t>
            </a:r>
          </a:p>
        </p:txBody>
      </p:sp>
      <p:pic>
        <p:nvPicPr>
          <p:cNvPr id="11" name="Graphic 10" descr="Soccer ball">
            <a:extLst>
              <a:ext uri="{FF2B5EF4-FFF2-40B4-BE49-F238E27FC236}">
                <a16:creationId xmlns:a16="http://schemas.microsoft.com/office/drawing/2014/main" id="{66200AA8-F581-8B44-8B62-D4B6AFB3E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85247" y="85613"/>
            <a:ext cx="1173480" cy="117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852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AED0809-00F0-B946-9C99-5C33BD368D88}"/>
              </a:ext>
            </a:extLst>
          </p:cNvPr>
          <p:cNvSpPr/>
          <p:nvPr/>
        </p:nvSpPr>
        <p:spPr>
          <a:xfrm>
            <a:off x="0" y="0"/>
            <a:ext cx="12192000" cy="1344706"/>
          </a:xfrm>
          <a:prstGeom prst="rect">
            <a:avLst/>
          </a:prstGeom>
          <a:solidFill>
            <a:srgbClr val="0F218D"/>
          </a:solidFill>
          <a:ln>
            <a:solidFill>
              <a:srgbClr val="003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2643DA-7ECA-D04D-A43B-265115E20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43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response variable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0F365-AFAC-A240-A51F-AF22D3391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7406640" cy="4849495"/>
          </a:xfrm>
        </p:spPr>
        <p:txBody>
          <a:bodyPr>
            <a:normAutofit/>
          </a:bodyPr>
          <a:lstStyle/>
          <a:p>
            <a:r>
              <a:rPr lang="en-US" dirty="0"/>
              <a:t>Detection data are incredibly versatile</a:t>
            </a:r>
          </a:p>
          <a:p>
            <a:r>
              <a:rPr lang="en-US" dirty="0"/>
              <a:t>You can calculate (e.g.):</a:t>
            </a:r>
          </a:p>
          <a:p>
            <a:pPr lvl="1"/>
            <a:r>
              <a:rPr lang="en-US" dirty="0"/>
              <a:t>Presence/absence</a:t>
            </a:r>
          </a:p>
          <a:p>
            <a:pPr lvl="1"/>
            <a:r>
              <a:rPr lang="en-US" dirty="0"/>
              <a:t>Detection “events”</a:t>
            </a:r>
          </a:p>
          <a:p>
            <a:pPr lvl="1"/>
            <a:r>
              <a:rPr lang="en-US" dirty="0"/>
              <a:t>Residency indices</a:t>
            </a:r>
          </a:p>
          <a:p>
            <a:pPr lvl="1"/>
            <a:r>
              <a:rPr lang="en-US" dirty="0"/>
              <a:t>Total distance travelled</a:t>
            </a:r>
          </a:p>
          <a:p>
            <a:pPr lvl="1"/>
            <a:r>
              <a:rPr lang="en-US" dirty="0"/>
              <a:t>Total time until an event (e.g., passage through dam/estuary)</a:t>
            </a:r>
          </a:p>
          <a:p>
            <a:pPr lvl="1"/>
            <a:r>
              <a:rPr lang="en-US" dirty="0"/>
              <a:t>Connections among tagged individuals or sites</a:t>
            </a:r>
          </a:p>
          <a:p>
            <a:pPr lvl="1"/>
            <a:r>
              <a:rPr lang="en-US" dirty="0"/>
              <a:t>Counts of individuals</a:t>
            </a:r>
          </a:p>
          <a:p>
            <a:r>
              <a:rPr lang="en-US" dirty="0"/>
              <a:t>This can be done over both time and space!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3627D7-A503-7142-93D2-1F4FC672D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487" y="1825624"/>
            <a:ext cx="4227624" cy="4227624"/>
          </a:xfrm>
          <a:prstGeom prst="rect">
            <a:avLst/>
          </a:prstGeom>
        </p:spPr>
      </p:pic>
      <p:pic>
        <p:nvPicPr>
          <p:cNvPr id="7" name="Graphic 6" descr="Firecracker">
            <a:extLst>
              <a:ext uri="{FF2B5EF4-FFF2-40B4-BE49-F238E27FC236}">
                <a16:creationId xmlns:a16="http://schemas.microsoft.com/office/drawing/2014/main" id="{D4A69D50-0F20-6349-BE69-3E7AA19ACC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76365" y="13895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617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0F365-AFAC-A240-A51F-AF22D3391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7406640" cy="4849495"/>
          </a:xfrm>
        </p:spPr>
        <p:txBody>
          <a:bodyPr>
            <a:normAutofit/>
          </a:bodyPr>
          <a:lstStyle/>
          <a:p>
            <a:r>
              <a:rPr lang="en-US" dirty="0"/>
              <a:t>Detection data are incredibly versatile</a:t>
            </a:r>
          </a:p>
          <a:p>
            <a:r>
              <a:rPr lang="en-US" dirty="0"/>
              <a:t>You can calculate (e.g.):</a:t>
            </a:r>
          </a:p>
          <a:p>
            <a:pPr lvl="1"/>
            <a:r>
              <a:rPr lang="en-US" dirty="0"/>
              <a:t>Presence/absence</a:t>
            </a:r>
          </a:p>
          <a:p>
            <a:pPr lvl="1"/>
            <a:r>
              <a:rPr lang="en-US" dirty="0"/>
              <a:t>Detection “events”</a:t>
            </a:r>
          </a:p>
          <a:p>
            <a:pPr lvl="1"/>
            <a:r>
              <a:rPr lang="en-US" dirty="0"/>
              <a:t>Residency indices</a:t>
            </a:r>
          </a:p>
          <a:p>
            <a:pPr lvl="1"/>
            <a:r>
              <a:rPr lang="en-US" dirty="0"/>
              <a:t>Total distance travelled</a:t>
            </a:r>
          </a:p>
          <a:p>
            <a:pPr lvl="1"/>
            <a:r>
              <a:rPr lang="en-US" dirty="0"/>
              <a:t>Total time until an event (e.g., passage through dam/estuary)</a:t>
            </a:r>
          </a:p>
          <a:p>
            <a:pPr lvl="1"/>
            <a:r>
              <a:rPr lang="en-US" dirty="0"/>
              <a:t>Connections among tagged individuals or sites</a:t>
            </a:r>
          </a:p>
          <a:p>
            <a:pPr lvl="1"/>
            <a:r>
              <a:rPr lang="en-US" dirty="0"/>
              <a:t>Counts of individuals</a:t>
            </a:r>
          </a:p>
          <a:p>
            <a:r>
              <a:rPr lang="en-US" dirty="0"/>
              <a:t>This can be done over both time and space!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634DB88-F4B1-B046-893D-CAE57284ABB2}"/>
              </a:ext>
            </a:extLst>
          </p:cNvPr>
          <p:cNvCxnSpPr>
            <a:cxnSpLocks/>
          </p:cNvCxnSpPr>
          <p:nvPr/>
        </p:nvCxnSpPr>
        <p:spPr>
          <a:xfrm>
            <a:off x="6779029" y="3429000"/>
            <a:ext cx="1465811" cy="0"/>
          </a:xfrm>
          <a:prstGeom prst="straightConnector1">
            <a:avLst/>
          </a:prstGeom>
          <a:ln w="254000">
            <a:solidFill>
              <a:srgbClr val="00DFD2"/>
            </a:solidFill>
            <a:headEnd type="none"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F980BFC-B4E4-8C48-AC7A-9DC55F20EBB2}"/>
              </a:ext>
            </a:extLst>
          </p:cNvPr>
          <p:cNvSpPr txBox="1"/>
          <p:nvPr/>
        </p:nvSpPr>
        <p:spPr>
          <a:xfrm>
            <a:off x="8445730" y="1825624"/>
            <a:ext cx="362434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 series of numbers that represent your animal </a:t>
            </a:r>
            <a:r>
              <a:rPr lang="en-US" sz="2800" dirty="0" err="1"/>
              <a:t>behaviour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You use these numbers to test hypotheses about your animals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Needs to take on a specific structure for your chosen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9CA4A24-4493-1046-A6F2-1B9058E08027}"/>
              </a:ext>
            </a:extLst>
          </p:cNvPr>
          <p:cNvSpPr/>
          <p:nvPr/>
        </p:nvSpPr>
        <p:spPr>
          <a:xfrm>
            <a:off x="0" y="0"/>
            <a:ext cx="12192000" cy="1344706"/>
          </a:xfrm>
          <a:prstGeom prst="rect">
            <a:avLst/>
          </a:prstGeom>
          <a:solidFill>
            <a:srgbClr val="0F218D"/>
          </a:solidFill>
          <a:ln>
            <a:solidFill>
              <a:srgbClr val="003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1D0345-94A3-F140-B158-897EC0DFA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43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response variable</a:t>
            </a:r>
          </a:p>
        </p:txBody>
      </p:sp>
      <p:pic>
        <p:nvPicPr>
          <p:cNvPr id="12" name="Graphic 11" descr="Firecracker">
            <a:extLst>
              <a:ext uri="{FF2B5EF4-FFF2-40B4-BE49-F238E27FC236}">
                <a16:creationId xmlns:a16="http://schemas.microsoft.com/office/drawing/2014/main" id="{49528889-341F-AA45-98C6-F3D255D58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76365" y="13895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276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26FAABF-7681-AF43-B112-66B552AC6EF1}"/>
              </a:ext>
            </a:extLst>
          </p:cNvPr>
          <p:cNvSpPr/>
          <p:nvPr/>
        </p:nvSpPr>
        <p:spPr>
          <a:xfrm>
            <a:off x="0" y="0"/>
            <a:ext cx="12192000" cy="1344706"/>
          </a:xfrm>
          <a:prstGeom prst="rect">
            <a:avLst/>
          </a:prstGeom>
          <a:solidFill>
            <a:srgbClr val="0F218D"/>
          </a:solidFill>
          <a:ln>
            <a:solidFill>
              <a:srgbClr val="003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DC4304-A8A0-4A45-BF17-50C6A1FA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43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method</a:t>
            </a:r>
          </a:p>
        </p:txBody>
      </p:sp>
      <p:pic>
        <p:nvPicPr>
          <p:cNvPr id="7" name="Content Placeholder 6" descr="Hammer">
            <a:extLst>
              <a:ext uri="{FF2B5EF4-FFF2-40B4-BE49-F238E27FC236}">
                <a16:creationId xmlns:a16="http://schemas.microsoft.com/office/drawing/2014/main" id="{559D762E-A970-1E42-A395-F7C775FB67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34205" y="100853"/>
            <a:ext cx="1143000" cy="1143000"/>
          </a:xfr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E8E62A3-E63A-A049-B20F-69C8DA690D63}"/>
              </a:ext>
            </a:extLst>
          </p:cNvPr>
          <p:cNvSpPr txBox="1">
            <a:spLocks/>
          </p:cNvSpPr>
          <p:nvPr/>
        </p:nvSpPr>
        <p:spPr>
          <a:xfrm>
            <a:off x="838200" y="1825624"/>
            <a:ext cx="6431280" cy="48494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There is no one-size-fits-all method </a:t>
            </a:r>
          </a:p>
          <a:p>
            <a:r>
              <a:rPr lang="en-US" dirty="0"/>
              <a:t>Some methods are better suited for specific combinations of goals/response variables</a:t>
            </a:r>
          </a:p>
          <a:p>
            <a:pPr lvl="1"/>
            <a:r>
              <a:rPr lang="en-US" dirty="0"/>
              <a:t>(that is one way that the method can actually help you tweak your goal/response)</a:t>
            </a:r>
          </a:p>
          <a:p>
            <a:r>
              <a:rPr lang="en-US" dirty="0"/>
              <a:t>In reality, many methods can be used to achieve a single goal</a:t>
            </a:r>
          </a:p>
          <a:p>
            <a:pPr lvl="1"/>
            <a:r>
              <a:rPr lang="en-US" dirty="0"/>
              <a:t>This redundancy may seem annoying, but it’s actually a really powerful tool for testing hypotheses</a:t>
            </a:r>
          </a:p>
          <a:p>
            <a:r>
              <a:rPr lang="en-US" dirty="0"/>
              <a:t>In addition, most branches of statistics can be related to one another if you delve deep enough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02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E8E62A3-E63A-A049-B20F-69C8DA690D63}"/>
              </a:ext>
            </a:extLst>
          </p:cNvPr>
          <p:cNvSpPr txBox="1">
            <a:spLocks/>
          </p:cNvSpPr>
          <p:nvPr/>
        </p:nvSpPr>
        <p:spPr>
          <a:xfrm>
            <a:off x="838200" y="1825624"/>
            <a:ext cx="6431280" cy="48494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There is no one-size-fits-all method </a:t>
            </a:r>
          </a:p>
          <a:p>
            <a:r>
              <a:rPr lang="en-US" dirty="0"/>
              <a:t>Some methods are better suited for specific combinations of goals/response variables</a:t>
            </a:r>
          </a:p>
          <a:p>
            <a:pPr lvl="1"/>
            <a:r>
              <a:rPr lang="en-US" dirty="0"/>
              <a:t>(that is one way that the method can actually help you tweak your goal/response)</a:t>
            </a:r>
          </a:p>
          <a:p>
            <a:r>
              <a:rPr lang="en-US" dirty="0"/>
              <a:t>In reality, many methods can be used to achieve a single goal</a:t>
            </a:r>
          </a:p>
          <a:p>
            <a:pPr lvl="1"/>
            <a:r>
              <a:rPr lang="en-US" dirty="0"/>
              <a:t>This redundancy may seem annoying, but it’s actually a really powerful tool for testing hypotheses</a:t>
            </a:r>
          </a:p>
          <a:p>
            <a:r>
              <a:rPr lang="en-US" dirty="0"/>
              <a:t>In addition, most branches of statistics can be related to one another if you delve deep enough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89D8CF3-5CEA-5D4D-A739-9336D17A81A7}"/>
              </a:ext>
            </a:extLst>
          </p:cNvPr>
          <p:cNvCxnSpPr>
            <a:cxnSpLocks/>
          </p:cNvCxnSpPr>
          <p:nvPr/>
        </p:nvCxnSpPr>
        <p:spPr>
          <a:xfrm>
            <a:off x="7101840" y="3778219"/>
            <a:ext cx="1465811" cy="0"/>
          </a:xfrm>
          <a:prstGeom prst="straightConnector1">
            <a:avLst/>
          </a:prstGeom>
          <a:ln w="254000">
            <a:solidFill>
              <a:srgbClr val="00DFD2"/>
            </a:solidFill>
            <a:headEnd type="none"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3D4CB28-B7B1-344C-87BC-D91DAF020CA9}"/>
              </a:ext>
            </a:extLst>
          </p:cNvPr>
          <p:cNvSpPr txBox="1"/>
          <p:nvPr/>
        </p:nvSpPr>
        <p:spPr>
          <a:xfrm>
            <a:off x="8567651" y="2313304"/>
            <a:ext cx="376150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 suite of statistical rules that you can use to test ecological hypotheses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Always comes with assumptions that need to be checked!</a:t>
            </a:r>
          </a:p>
          <a:p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18FCDE-05E7-9E40-925E-E4D331675357}"/>
              </a:ext>
            </a:extLst>
          </p:cNvPr>
          <p:cNvSpPr/>
          <p:nvPr/>
        </p:nvSpPr>
        <p:spPr>
          <a:xfrm>
            <a:off x="0" y="0"/>
            <a:ext cx="12192000" cy="1344706"/>
          </a:xfrm>
          <a:prstGeom prst="rect">
            <a:avLst/>
          </a:prstGeom>
          <a:solidFill>
            <a:srgbClr val="0F218D"/>
          </a:solidFill>
          <a:ln>
            <a:solidFill>
              <a:srgbClr val="003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39F4A47-787D-524F-A468-FEC1A2BEE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43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method</a:t>
            </a:r>
          </a:p>
        </p:txBody>
      </p:sp>
      <p:pic>
        <p:nvPicPr>
          <p:cNvPr id="14" name="Content Placeholder 6" descr="Hammer">
            <a:extLst>
              <a:ext uri="{FF2B5EF4-FFF2-40B4-BE49-F238E27FC236}">
                <a16:creationId xmlns:a16="http://schemas.microsoft.com/office/drawing/2014/main" id="{53773D07-C2B4-9742-ADED-99216BF42D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34205" y="100853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588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138579-BBD4-1E4D-9A4C-3A8740BB8879}"/>
              </a:ext>
            </a:extLst>
          </p:cNvPr>
          <p:cNvSpPr/>
          <p:nvPr/>
        </p:nvSpPr>
        <p:spPr>
          <a:xfrm>
            <a:off x="0" y="0"/>
            <a:ext cx="12192000" cy="1344706"/>
          </a:xfrm>
          <a:prstGeom prst="rect">
            <a:avLst/>
          </a:prstGeom>
          <a:solidFill>
            <a:srgbClr val="0F218D"/>
          </a:solidFill>
          <a:ln>
            <a:solidFill>
              <a:srgbClr val="003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1B588D-D7FF-3E4E-AA5B-C4512BBF3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43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Some methods we’ll briefly go over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72516-14EF-FA4B-B94B-7D0FA3786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7456"/>
            <a:ext cx="10515600" cy="4351338"/>
          </a:xfrm>
        </p:spPr>
        <p:txBody>
          <a:bodyPr/>
          <a:lstStyle/>
          <a:p>
            <a:r>
              <a:rPr lang="en-US" dirty="0"/>
              <a:t>Generalized models</a:t>
            </a:r>
          </a:p>
          <a:p>
            <a:r>
              <a:rPr lang="en-US" dirty="0"/>
              <a:t>Survival Analysis</a:t>
            </a:r>
          </a:p>
          <a:p>
            <a:r>
              <a:rPr lang="en-US" dirty="0"/>
              <a:t>Mark Recapture</a:t>
            </a:r>
          </a:p>
          <a:p>
            <a:r>
              <a:rPr lang="en-US" dirty="0"/>
              <a:t>Network Analysis</a:t>
            </a:r>
          </a:p>
          <a:p>
            <a:r>
              <a:rPr lang="en-US" dirty="0"/>
              <a:t>Machine Learning</a:t>
            </a:r>
          </a:p>
          <a:p>
            <a:r>
              <a:rPr lang="en-US" dirty="0"/>
              <a:t>Triangulation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6338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D10D6BC-F488-D245-8078-38CD5D1688A8}"/>
              </a:ext>
            </a:extLst>
          </p:cNvPr>
          <p:cNvSpPr/>
          <p:nvPr/>
        </p:nvSpPr>
        <p:spPr>
          <a:xfrm>
            <a:off x="0" y="0"/>
            <a:ext cx="12192000" cy="1344706"/>
          </a:xfrm>
          <a:prstGeom prst="rect">
            <a:avLst/>
          </a:prstGeom>
          <a:solidFill>
            <a:srgbClr val="0F218D"/>
          </a:solidFill>
          <a:ln>
            <a:solidFill>
              <a:srgbClr val="003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1B588D-D7FF-3E4E-AA5B-C4512BBF3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2326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Generalized models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A875E00-B382-4441-BD9A-CD2272507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53165" cy="5758516"/>
          </a:xfrm>
        </p:spPr>
        <p:txBody>
          <a:bodyPr>
            <a:normAutofit/>
          </a:bodyPr>
          <a:lstStyle/>
          <a:p>
            <a:pPr lvl="1"/>
            <a:endParaRPr lang="en-US" dirty="0"/>
          </a:p>
          <a:p>
            <a:r>
              <a:rPr lang="en-US" dirty="0"/>
              <a:t>To estimate the association and its significance between different measured variables</a:t>
            </a:r>
          </a:p>
          <a:p>
            <a:endParaRPr lang="en-US" sz="1800" dirty="0"/>
          </a:p>
          <a:p>
            <a:endParaRPr lang="en-US" sz="2000" dirty="0"/>
          </a:p>
          <a:p>
            <a:r>
              <a:rPr lang="en-US" dirty="0"/>
              <a:t>Home range areas, presence/absence, distance travelled, number of animals, </a:t>
            </a:r>
            <a:r>
              <a:rPr lang="en-US" dirty="0" err="1"/>
              <a:t>etc</a:t>
            </a:r>
            <a:r>
              <a:rPr lang="en-US" dirty="0"/>
              <a:t>…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0053C72-E3F1-A24F-B23F-6337F603043B}"/>
              </a:ext>
            </a:extLst>
          </p:cNvPr>
          <p:cNvGrpSpPr/>
          <p:nvPr/>
        </p:nvGrpSpPr>
        <p:grpSpPr>
          <a:xfrm>
            <a:off x="3221333" y="4920322"/>
            <a:ext cx="5986895" cy="1607483"/>
            <a:chOff x="3675071" y="4234236"/>
            <a:chExt cx="5986895" cy="1607483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8FAA07F5-C9BC-FA49-BEA1-547BAA9BF6FE}"/>
                    </a:ext>
                  </a:extLst>
                </p:cNvPr>
                <p:cNvSpPr txBox="1"/>
                <p:nvPr/>
              </p:nvSpPr>
              <p:spPr>
                <a:xfrm>
                  <a:off x="4253295" y="4234236"/>
                  <a:ext cx="3450432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800" b="0" i="1" smtClean="0">
                              <a:latin typeface="Cambria Math" charset="0"/>
                            </a:rPr>
                            <m:t>𝑌</m:t>
                          </m:r>
                        </m:e>
                        <m:sub>
                          <m:r>
                            <a:rPr lang="en-CA" sz="2800" b="0" i="1" smtClean="0"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CA" sz="2800" b="0" i="1" smtClean="0">
                          <a:latin typeface="Cambria Math" charset="0"/>
                        </a:rPr>
                        <m:t>  ~</m:t>
                      </m:r>
                    </m:oMath>
                  </a14:m>
                  <a:r>
                    <a:rPr lang="en-US" sz="2800" dirty="0"/>
                    <a:t> exponential family</a:t>
                  </a:r>
                </a:p>
              </p:txBody>
            </p:sp>
          </mc:Choice>
          <mc:Fallback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8FAA07F5-C9BC-FA49-BEA1-547BAA9BF6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53295" y="4234236"/>
                  <a:ext cx="3450432" cy="430887"/>
                </a:xfrm>
                <a:prstGeom prst="rect">
                  <a:avLst/>
                </a:prstGeom>
                <a:blipFill>
                  <a:blip r:embed="rId3"/>
                  <a:stretch>
                    <a:fillRect l="-3297" t="-22857" r="-5128" b="-45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EE24B927-82FD-EA42-8E5E-7C470142ACE8}"/>
                    </a:ext>
                  </a:extLst>
                </p:cNvPr>
                <p:cNvSpPr txBox="1"/>
                <p:nvPr/>
              </p:nvSpPr>
              <p:spPr>
                <a:xfrm>
                  <a:off x="4253295" y="4800060"/>
                  <a:ext cx="1622495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800" b="0" i="1" smtClean="0">
                                <a:latin typeface="Cambria Math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CA" sz="2800" b="0" i="1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CA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≡</m:t>
                        </m:r>
                        <m:r>
                          <a:rPr lang="en-CA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𝐸</m:t>
                        </m:r>
                        <m:r>
                          <a:rPr lang="en-CA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[</m:t>
                        </m:r>
                        <m:sSub>
                          <m:sSubPr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CA" sz="2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CA" sz="2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CA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]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EE24B927-82FD-EA42-8E5E-7C470142AC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53295" y="4800060"/>
                  <a:ext cx="1622495" cy="430887"/>
                </a:xfrm>
                <a:prstGeom prst="rect">
                  <a:avLst/>
                </a:prstGeom>
                <a:blipFill>
                  <a:blip r:embed="rId4"/>
                  <a:stretch>
                    <a:fillRect l="-3876" t="-2941" r="-6977" b="-323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099C556-E5CB-A243-9A05-D44F600B6F39}"/>
                    </a:ext>
                  </a:extLst>
                </p:cNvPr>
                <p:cNvSpPr txBox="1"/>
                <p:nvPr/>
              </p:nvSpPr>
              <p:spPr>
                <a:xfrm>
                  <a:off x="3675071" y="5377618"/>
                  <a:ext cx="5986895" cy="4641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sz="2800" b="0" i="1" smtClean="0">
                            <a:latin typeface="Cambria Math" charset="0"/>
                          </a:rPr>
                          <m:t>𝑔</m:t>
                        </m:r>
                        <m:d>
                          <m:dPr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2800" b="0" i="1" smtClean="0">
                                    <a:latin typeface="Cambria Math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CA" sz="2800" b="0" i="1" smtClean="0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CA" sz="2800" b="0" i="1" smtClean="0">
                            <a:latin typeface="Cambria Math" charset="0"/>
                          </a:rPr>
                          <m:t>=</m:t>
                        </m:r>
                        <m:sSub>
                          <m:sSubPr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800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b>
                            <m:r>
                              <a:rPr lang="en-CA" sz="2800" b="0" i="1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CA" sz="2800" b="0" i="1" smtClean="0">
                            <a:latin typeface="Cambria Math" charset="0"/>
                          </a:rPr>
                          <m:t>𝛽</m:t>
                        </m:r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CA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800" i="1">
                                <a:latin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CA" sz="2800" i="1"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  <m:r>
                          <a:rPr lang="en-CA" sz="2800" i="1"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CA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800" i="1">
                                <a:latin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CA" sz="2800" i="1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CA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800" b="1" i="1">
                                <a:latin typeface="Cambria Math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CA" sz="2800" i="1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CA" sz="2800" i="1">
                            <a:latin typeface="Cambria Math" charset="0"/>
                          </a:rPr>
                          <m:t>+ …+</m:t>
                        </m:r>
                        <m:sSub>
                          <m:sSubPr>
                            <m:ctrlPr>
                              <a:rPr lang="en-CA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800" i="1">
                                <a:latin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CA" sz="2800" i="1">
                                <a:latin typeface="Cambria Math" charset="0"/>
                              </a:rPr>
                              <m:t>𝑝</m:t>
                            </m:r>
                          </m:sub>
                        </m:sSub>
                        <m:sSub>
                          <m:sSubPr>
                            <m:ctrlPr>
                              <a:rPr lang="en-CA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800" b="1" i="1">
                                <a:latin typeface="Cambria Math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CA" sz="2800" i="1">
                                <a:latin typeface="Cambria Math" charset="0"/>
                              </a:rPr>
                              <m:t>𝑝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099C556-E5CB-A243-9A05-D44F600B6F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75071" y="5377618"/>
                  <a:ext cx="5986895" cy="464101"/>
                </a:xfrm>
                <a:prstGeom prst="rect">
                  <a:avLst/>
                </a:prstGeom>
                <a:blipFill>
                  <a:blip r:embed="rId5"/>
                  <a:stretch>
                    <a:fillRect l="-212" t="-2632" b="-28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CCB7292-9422-7D46-B1F3-5483DCF9C3B6}"/>
              </a:ext>
            </a:extLst>
          </p:cNvPr>
          <p:cNvGrpSpPr/>
          <p:nvPr/>
        </p:nvGrpSpPr>
        <p:grpSpPr>
          <a:xfrm>
            <a:off x="0" y="1504335"/>
            <a:ext cx="3347884" cy="648930"/>
            <a:chOff x="0" y="1504335"/>
            <a:chExt cx="3347884" cy="648930"/>
          </a:xfrm>
        </p:grpSpPr>
        <p:sp>
          <p:nvSpPr>
            <p:cNvPr id="14" name="Pentagon 13">
              <a:extLst>
                <a:ext uri="{FF2B5EF4-FFF2-40B4-BE49-F238E27FC236}">
                  <a16:creationId xmlns:a16="http://schemas.microsoft.com/office/drawing/2014/main" id="{B1CB86AA-9E18-8541-90A1-FB71981318DF}"/>
                </a:ext>
              </a:extLst>
            </p:cNvPr>
            <p:cNvSpPr/>
            <p:nvPr/>
          </p:nvSpPr>
          <p:spPr>
            <a:xfrm>
              <a:off x="0" y="1504335"/>
              <a:ext cx="3347884" cy="648930"/>
            </a:xfrm>
            <a:prstGeom prst="homePlate">
              <a:avLst/>
            </a:prstGeom>
            <a:solidFill>
              <a:srgbClr val="00A1EF"/>
            </a:solidFill>
            <a:ln>
              <a:solidFill>
                <a:srgbClr val="00A1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263E8C8-0B89-DC43-A838-8FA2848EA1E2}"/>
                </a:ext>
              </a:extLst>
            </p:cNvPr>
            <p:cNvSpPr txBox="1"/>
            <p:nvPr/>
          </p:nvSpPr>
          <p:spPr>
            <a:xfrm>
              <a:off x="838199" y="1564015"/>
              <a:ext cx="14165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The goal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3ABADBA-2FD1-6F4F-9DF7-48961FDA9A39}"/>
              </a:ext>
            </a:extLst>
          </p:cNvPr>
          <p:cNvGrpSpPr/>
          <p:nvPr/>
        </p:nvGrpSpPr>
        <p:grpSpPr>
          <a:xfrm>
            <a:off x="1" y="3215056"/>
            <a:ext cx="3347884" cy="648930"/>
            <a:chOff x="1" y="3215056"/>
            <a:chExt cx="3347884" cy="648930"/>
          </a:xfrm>
        </p:grpSpPr>
        <p:sp>
          <p:nvSpPr>
            <p:cNvPr id="16" name="Pentagon 15">
              <a:extLst>
                <a:ext uri="{FF2B5EF4-FFF2-40B4-BE49-F238E27FC236}">
                  <a16:creationId xmlns:a16="http://schemas.microsoft.com/office/drawing/2014/main" id="{022BFDEC-177F-FE4F-9BA6-7427E4C5411C}"/>
                </a:ext>
              </a:extLst>
            </p:cNvPr>
            <p:cNvSpPr/>
            <p:nvPr/>
          </p:nvSpPr>
          <p:spPr>
            <a:xfrm>
              <a:off x="1" y="3215056"/>
              <a:ext cx="3347884" cy="648930"/>
            </a:xfrm>
            <a:prstGeom prst="homePlate">
              <a:avLst/>
            </a:prstGeom>
            <a:solidFill>
              <a:srgbClr val="00DFD2"/>
            </a:solidFill>
            <a:ln>
              <a:solidFill>
                <a:srgbClr val="00DF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BFD7C97-2636-5C4D-B397-35D011D799CE}"/>
                </a:ext>
              </a:extLst>
            </p:cNvPr>
            <p:cNvSpPr txBox="1"/>
            <p:nvPr/>
          </p:nvSpPr>
          <p:spPr>
            <a:xfrm>
              <a:off x="838199" y="3277911"/>
              <a:ext cx="21339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The response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4762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EB4E7BC-000E-4649-9540-ED84BEC35700}"/>
              </a:ext>
            </a:extLst>
          </p:cNvPr>
          <p:cNvSpPr/>
          <p:nvPr/>
        </p:nvSpPr>
        <p:spPr>
          <a:xfrm>
            <a:off x="0" y="0"/>
            <a:ext cx="12192000" cy="1344706"/>
          </a:xfrm>
          <a:prstGeom prst="rect">
            <a:avLst/>
          </a:prstGeom>
          <a:solidFill>
            <a:srgbClr val="0F218D"/>
          </a:solidFill>
          <a:ln>
            <a:solidFill>
              <a:srgbClr val="003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1B588D-D7FF-3E4E-AA5B-C4512BBF3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43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Generalized models – an example 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CC66A8-0758-E24C-96B1-4C5703A11B38}"/>
              </a:ext>
            </a:extLst>
          </p:cNvPr>
          <p:cNvSpPr txBox="1"/>
          <p:nvPr/>
        </p:nvSpPr>
        <p:spPr>
          <a:xfrm>
            <a:off x="703729" y="1859795"/>
            <a:ext cx="57956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Gutowsky</a:t>
            </a:r>
            <a:r>
              <a:rPr lang="en-US" sz="2000" dirty="0"/>
              <a:t> et al. 2016. </a:t>
            </a:r>
            <a:r>
              <a:rPr lang="en-CA" sz="2000" dirty="0"/>
              <a:t>Interactive effects of sex and body size on the movement ecology of </a:t>
            </a:r>
            <a:r>
              <a:rPr lang="en-CA" sz="2000" dirty="0" err="1"/>
              <a:t>adfluvial</a:t>
            </a:r>
            <a:r>
              <a:rPr lang="en-CA" sz="2000" dirty="0"/>
              <a:t> bull trout (</a:t>
            </a:r>
            <a:r>
              <a:rPr lang="en-CA" sz="2000" i="1" dirty="0"/>
              <a:t>Salvelinus </a:t>
            </a:r>
            <a:r>
              <a:rPr lang="en-CA" sz="2000" i="1" dirty="0" err="1"/>
              <a:t>confluentus</a:t>
            </a:r>
            <a:r>
              <a:rPr lang="en-CA" sz="2000" dirty="0"/>
              <a:t>). CJFAS. doi:10.1139/cjz-2015-0104</a:t>
            </a:r>
            <a:br>
              <a:rPr lang="en-CA" sz="2000" dirty="0"/>
            </a:br>
            <a:endParaRPr lang="en-CA" sz="2000" dirty="0"/>
          </a:p>
          <a:p>
            <a:endParaRPr lang="en-US" sz="20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71CAAD6-21EA-6343-93F5-BE6B68B93EA9}"/>
              </a:ext>
            </a:extLst>
          </p:cNvPr>
          <p:cNvGrpSpPr/>
          <p:nvPr/>
        </p:nvGrpSpPr>
        <p:grpSpPr>
          <a:xfrm>
            <a:off x="703729" y="3650226"/>
            <a:ext cx="5576048" cy="2501153"/>
            <a:chOff x="1054846" y="3854092"/>
            <a:chExt cx="6139329" cy="261401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A84A248-04ED-0D44-84E3-AC8781FEE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4846" y="3854092"/>
              <a:ext cx="6139329" cy="2614012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DE60EEA-78ED-434C-A85F-D3026461039C}"/>
                </a:ext>
              </a:extLst>
            </p:cNvPr>
            <p:cNvSpPr/>
            <p:nvPr/>
          </p:nvSpPr>
          <p:spPr>
            <a:xfrm>
              <a:off x="1153677" y="6191105"/>
              <a:ext cx="223753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1200" dirty="0"/>
                <a:t>https://www.fws.gov/oregonfwo</a:t>
              </a:r>
              <a:endParaRPr lang="en-US" sz="1200" dirty="0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EE22D72-7C82-574E-9E0A-1E4121724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9305" y="1506022"/>
            <a:ext cx="5652457" cy="513859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2C126AB-0EE0-2149-A7A9-711887753E60}"/>
              </a:ext>
            </a:extLst>
          </p:cNvPr>
          <p:cNvSpPr/>
          <p:nvPr/>
        </p:nvSpPr>
        <p:spPr>
          <a:xfrm>
            <a:off x="6956784" y="6436603"/>
            <a:ext cx="52352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Whoriskey</a:t>
            </a:r>
            <a:r>
              <a:rPr lang="en-US" dirty="0"/>
              <a:t> et al. 2019. </a:t>
            </a:r>
            <a:r>
              <a:rPr lang="en-US" dirty="0" err="1"/>
              <a:t>doi</a:t>
            </a:r>
            <a:r>
              <a:rPr lang="en-US" dirty="0"/>
              <a:t>:</a:t>
            </a:r>
            <a:r>
              <a:rPr lang="en-CA" dirty="0"/>
              <a:t>10.1111/2041-210X.13188 </a:t>
            </a:r>
          </a:p>
        </p:txBody>
      </p:sp>
    </p:spTree>
    <p:extLst>
      <p:ext uri="{BB962C8B-B14F-4D97-AF65-F5344CB8AC3E}">
        <p14:creationId xmlns:p14="http://schemas.microsoft.com/office/powerpoint/2010/main" val="1833121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4FAF906-4D5D-364F-B67C-99BC970145FD}"/>
              </a:ext>
            </a:extLst>
          </p:cNvPr>
          <p:cNvSpPr/>
          <p:nvPr/>
        </p:nvSpPr>
        <p:spPr>
          <a:xfrm>
            <a:off x="0" y="0"/>
            <a:ext cx="12192000" cy="1344706"/>
          </a:xfrm>
          <a:prstGeom prst="rect">
            <a:avLst/>
          </a:prstGeom>
          <a:solidFill>
            <a:srgbClr val="0F218D"/>
          </a:solidFill>
          <a:ln>
            <a:solidFill>
              <a:srgbClr val="003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B6A8E0-4C05-CB4F-B423-6882D49D2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852" y="19143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Aquatic telemetry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8F8B49B7-C451-F54C-989F-A5C75D5A0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5483" y="-997076"/>
            <a:ext cx="4369892" cy="761724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63474BF-C98A-CA47-8B98-2D87BD600AFA}"/>
              </a:ext>
            </a:extLst>
          </p:cNvPr>
          <p:cNvGrpSpPr/>
          <p:nvPr/>
        </p:nvGrpSpPr>
        <p:grpSpPr>
          <a:xfrm>
            <a:off x="1500912" y="1451728"/>
            <a:ext cx="4118469" cy="5168440"/>
            <a:chOff x="1500912" y="1451728"/>
            <a:chExt cx="4118469" cy="5168440"/>
          </a:xfrm>
        </p:grpSpPr>
        <p:pic>
          <p:nvPicPr>
            <p:cNvPr id="9" name="Picture 8" descr="A close up of an animal&#10;&#10;Description automatically generated">
              <a:extLst>
                <a:ext uri="{FF2B5EF4-FFF2-40B4-BE49-F238E27FC236}">
                  <a16:creationId xmlns:a16="http://schemas.microsoft.com/office/drawing/2014/main" id="{30D84BB2-6DB6-3241-8CC6-39FB8192A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7453" y="1451728"/>
              <a:ext cx="4111927" cy="2549395"/>
            </a:xfrm>
            <a:prstGeom prst="rect">
              <a:avLst/>
            </a:prstGeom>
          </p:spPr>
        </p:pic>
        <p:pic>
          <p:nvPicPr>
            <p:cNvPr id="10" name="Picture 9" descr="A picture containing table, indoor, pink, sitting&#10;&#10;Description automatically generated">
              <a:extLst>
                <a:ext uri="{FF2B5EF4-FFF2-40B4-BE49-F238E27FC236}">
                  <a16:creationId xmlns:a16="http://schemas.microsoft.com/office/drawing/2014/main" id="{E62C1AE7-603D-554F-BDEC-44E922013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07453" y="4001123"/>
              <a:ext cx="4111928" cy="261904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2CCB7BB-536C-314E-BBBD-661EE36D24F5}"/>
                </a:ext>
              </a:extLst>
            </p:cNvPr>
            <p:cNvSpPr txBox="1"/>
            <p:nvPr/>
          </p:nvSpPr>
          <p:spPr>
            <a:xfrm>
              <a:off x="1507453" y="6250836"/>
              <a:ext cx="18021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Rob Lennox’s fish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8DA791D-F438-9047-873A-245093C99153}"/>
                </a:ext>
              </a:extLst>
            </p:cNvPr>
            <p:cNvSpPr txBox="1"/>
            <p:nvPr/>
          </p:nvSpPr>
          <p:spPr>
            <a:xfrm>
              <a:off x="1500912" y="3631791"/>
              <a:ext cx="9076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My seal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74045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4CC66A8-0758-E24C-96B1-4C5703A11B38}"/>
              </a:ext>
            </a:extLst>
          </p:cNvPr>
          <p:cNvSpPr txBox="1"/>
          <p:nvPr/>
        </p:nvSpPr>
        <p:spPr>
          <a:xfrm>
            <a:off x="484094" y="1839378"/>
            <a:ext cx="632326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/>
              <a:t>The goal: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/>
              <a:t>Quantify movement patterns over seasons and between sexes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CA" sz="2000" dirty="0"/>
          </a:p>
          <a:p>
            <a:pPr lvl="1"/>
            <a:endParaRPr lang="en-CA" sz="2000" dirty="0"/>
          </a:p>
          <a:p>
            <a:pPr lvl="1"/>
            <a:endParaRPr lang="en-CA" sz="1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/>
              <a:t>Home ranges, and total displacement</a:t>
            </a:r>
          </a:p>
          <a:p>
            <a:endParaRPr lang="en-US" sz="2000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EDA7681D-C48E-6E4B-AF0C-132CFEAB4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236" y="4232079"/>
            <a:ext cx="4450977" cy="24518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52F8E8-C79E-DA44-B99A-2033DA33D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356" y="1839378"/>
            <a:ext cx="4900550" cy="44913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B3E71A-D846-FD4D-905F-4A9645B65BEA}"/>
              </a:ext>
            </a:extLst>
          </p:cNvPr>
          <p:cNvSpPr txBox="1"/>
          <p:nvPr/>
        </p:nvSpPr>
        <p:spPr>
          <a:xfrm>
            <a:off x="8377518" y="6330696"/>
            <a:ext cx="2206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Gutowsky</a:t>
            </a:r>
            <a:r>
              <a:rPr lang="en-US" dirty="0"/>
              <a:t> et al. 2016.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9F198EB-1D05-2E4D-8777-DEC8DD0446F1}"/>
              </a:ext>
            </a:extLst>
          </p:cNvPr>
          <p:cNvSpPr/>
          <p:nvPr/>
        </p:nvSpPr>
        <p:spPr>
          <a:xfrm>
            <a:off x="0" y="0"/>
            <a:ext cx="12192000" cy="1344706"/>
          </a:xfrm>
          <a:prstGeom prst="rect">
            <a:avLst/>
          </a:prstGeom>
          <a:solidFill>
            <a:srgbClr val="0F218D"/>
          </a:solidFill>
          <a:ln>
            <a:solidFill>
              <a:srgbClr val="003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1272FAB-A721-A949-8500-C90D972E4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43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Generalized models – an example ...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92DDEEB-9493-E94A-B046-7EB5CF33ABAD}"/>
              </a:ext>
            </a:extLst>
          </p:cNvPr>
          <p:cNvGrpSpPr/>
          <p:nvPr/>
        </p:nvGrpSpPr>
        <p:grpSpPr>
          <a:xfrm>
            <a:off x="0" y="1504335"/>
            <a:ext cx="3347884" cy="648930"/>
            <a:chOff x="0" y="1504335"/>
            <a:chExt cx="3347884" cy="648930"/>
          </a:xfrm>
        </p:grpSpPr>
        <p:sp>
          <p:nvSpPr>
            <p:cNvPr id="21" name="Pentagon 20">
              <a:extLst>
                <a:ext uri="{FF2B5EF4-FFF2-40B4-BE49-F238E27FC236}">
                  <a16:creationId xmlns:a16="http://schemas.microsoft.com/office/drawing/2014/main" id="{AFDE38CF-FF4B-8745-840E-9DDA45C043BE}"/>
                </a:ext>
              </a:extLst>
            </p:cNvPr>
            <p:cNvSpPr/>
            <p:nvPr/>
          </p:nvSpPr>
          <p:spPr>
            <a:xfrm>
              <a:off x="0" y="1504335"/>
              <a:ext cx="3347884" cy="648930"/>
            </a:xfrm>
            <a:prstGeom prst="homePlate">
              <a:avLst/>
            </a:prstGeom>
            <a:solidFill>
              <a:srgbClr val="00A1EF"/>
            </a:solidFill>
            <a:ln>
              <a:solidFill>
                <a:srgbClr val="00A1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F1D0D25-4EB2-FC48-BDB8-A088D16C9B67}"/>
                </a:ext>
              </a:extLst>
            </p:cNvPr>
            <p:cNvSpPr txBox="1"/>
            <p:nvPr/>
          </p:nvSpPr>
          <p:spPr>
            <a:xfrm>
              <a:off x="838199" y="1564015"/>
              <a:ext cx="14165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The goal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6299EA0-5729-0E43-995B-1FBA8FD2CB46}"/>
              </a:ext>
            </a:extLst>
          </p:cNvPr>
          <p:cNvGrpSpPr/>
          <p:nvPr/>
        </p:nvGrpSpPr>
        <p:grpSpPr>
          <a:xfrm>
            <a:off x="0" y="2868207"/>
            <a:ext cx="3347884" cy="648930"/>
            <a:chOff x="1" y="3215056"/>
            <a:chExt cx="3347884" cy="648930"/>
          </a:xfrm>
        </p:grpSpPr>
        <p:sp>
          <p:nvSpPr>
            <p:cNvPr id="24" name="Pentagon 23">
              <a:extLst>
                <a:ext uri="{FF2B5EF4-FFF2-40B4-BE49-F238E27FC236}">
                  <a16:creationId xmlns:a16="http://schemas.microsoft.com/office/drawing/2014/main" id="{B2AC2047-AD09-B642-9F5C-F736AD4B875E}"/>
                </a:ext>
              </a:extLst>
            </p:cNvPr>
            <p:cNvSpPr/>
            <p:nvPr/>
          </p:nvSpPr>
          <p:spPr>
            <a:xfrm>
              <a:off x="1" y="3215056"/>
              <a:ext cx="3347884" cy="648930"/>
            </a:xfrm>
            <a:prstGeom prst="homePlate">
              <a:avLst/>
            </a:prstGeom>
            <a:solidFill>
              <a:srgbClr val="00DFD2"/>
            </a:solidFill>
            <a:ln>
              <a:solidFill>
                <a:srgbClr val="00DF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02E7C26-54C0-9144-BF51-46D136A57615}"/>
                </a:ext>
              </a:extLst>
            </p:cNvPr>
            <p:cNvSpPr txBox="1"/>
            <p:nvPr/>
          </p:nvSpPr>
          <p:spPr>
            <a:xfrm>
              <a:off x="838199" y="3277911"/>
              <a:ext cx="21339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The response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95900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F1752D-2029-E949-A3F9-109118B67FAC}"/>
              </a:ext>
            </a:extLst>
          </p:cNvPr>
          <p:cNvSpPr/>
          <p:nvPr/>
        </p:nvSpPr>
        <p:spPr>
          <a:xfrm>
            <a:off x="0" y="0"/>
            <a:ext cx="12192000" cy="1344706"/>
          </a:xfrm>
          <a:prstGeom prst="rect">
            <a:avLst/>
          </a:prstGeom>
          <a:solidFill>
            <a:srgbClr val="0F218D"/>
          </a:solidFill>
          <a:ln>
            <a:solidFill>
              <a:srgbClr val="003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88A7C0-8DC7-D946-B0CD-5E9D1912A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43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Survival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B6F8E-984B-0E4C-9282-CF6CDDDC6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Determine the factors significantly associated with an important ecological event</a:t>
            </a:r>
          </a:p>
          <a:p>
            <a:endParaRPr lang="en-US" sz="1800" dirty="0"/>
          </a:p>
          <a:p>
            <a:endParaRPr lang="en-US" sz="1800" dirty="0"/>
          </a:p>
          <a:p>
            <a:r>
              <a:rPr lang="en-US" dirty="0"/>
              <a:t>The time it took for the event to occur, or a value indicating that the study ended before the event could occur (</a:t>
            </a:r>
            <a:r>
              <a:rPr lang="en-US" i="1" dirty="0"/>
              <a:t>censoring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873EF1-1F5B-A54B-9416-E6293015A366}"/>
              </a:ext>
            </a:extLst>
          </p:cNvPr>
          <p:cNvGrpSpPr/>
          <p:nvPr/>
        </p:nvGrpSpPr>
        <p:grpSpPr>
          <a:xfrm>
            <a:off x="0" y="1504335"/>
            <a:ext cx="3347884" cy="648930"/>
            <a:chOff x="0" y="1504335"/>
            <a:chExt cx="3347884" cy="648930"/>
          </a:xfrm>
        </p:grpSpPr>
        <p:sp>
          <p:nvSpPr>
            <p:cNvPr id="10" name="Pentagon 9">
              <a:extLst>
                <a:ext uri="{FF2B5EF4-FFF2-40B4-BE49-F238E27FC236}">
                  <a16:creationId xmlns:a16="http://schemas.microsoft.com/office/drawing/2014/main" id="{B5F58ED8-1C03-C34C-B7D9-76414C0C8D52}"/>
                </a:ext>
              </a:extLst>
            </p:cNvPr>
            <p:cNvSpPr/>
            <p:nvPr/>
          </p:nvSpPr>
          <p:spPr>
            <a:xfrm>
              <a:off x="0" y="1504335"/>
              <a:ext cx="3347884" cy="648930"/>
            </a:xfrm>
            <a:prstGeom prst="homePlate">
              <a:avLst/>
            </a:prstGeom>
            <a:solidFill>
              <a:srgbClr val="00A1EF"/>
            </a:solidFill>
            <a:ln>
              <a:solidFill>
                <a:srgbClr val="00A1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015AB0-2FCF-7D46-9019-D949C6BC7BDD}"/>
                </a:ext>
              </a:extLst>
            </p:cNvPr>
            <p:cNvSpPr txBox="1"/>
            <p:nvPr/>
          </p:nvSpPr>
          <p:spPr>
            <a:xfrm>
              <a:off x="838199" y="1564015"/>
              <a:ext cx="14165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The goal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C421F1C-5CBA-A941-8FCC-7A7FEC778A86}"/>
              </a:ext>
            </a:extLst>
          </p:cNvPr>
          <p:cNvGrpSpPr/>
          <p:nvPr/>
        </p:nvGrpSpPr>
        <p:grpSpPr>
          <a:xfrm>
            <a:off x="0" y="3268779"/>
            <a:ext cx="3347884" cy="648930"/>
            <a:chOff x="1" y="3215056"/>
            <a:chExt cx="3347884" cy="648930"/>
          </a:xfrm>
        </p:grpSpPr>
        <p:sp>
          <p:nvSpPr>
            <p:cNvPr id="13" name="Pentagon 12">
              <a:extLst>
                <a:ext uri="{FF2B5EF4-FFF2-40B4-BE49-F238E27FC236}">
                  <a16:creationId xmlns:a16="http://schemas.microsoft.com/office/drawing/2014/main" id="{A497BB46-5C1D-DA4B-BD4E-B0A0AA723E2A}"/>
                </a:ext>
              </a:extLst>
            </p:cNvPr>
            <p:cNvSpPr/>
            <p:nvPr/>
          </p:nvSpPr>
          <p:spPr>
            <a:xfrm>
              <a:off x="1" y="3215056"/>
              <a:ext cx="3347884" cy="648930"/>
            </a:xfrm>
            <a:prstGeom prst="homePlate">
              <a:avLst/>
            </a:prstGeom>
            <a:solidFill>
              <a:srgbClr val="00DFD2"/>
            </a:solidFill>
            <a:ln>
              <a:solidFill>
                <a:srgbClr val="00DF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86D7630-15A8-E349-AEE8-386CE9732837}"/>
                </a:ext>
              </a:extLst>
            </p:cNvPr>
            <p:cNvSpPr txBox="1"/>
            <p:nvPr/>
          </p:nvSpPr>
          <p:spPr>
            <a:xfrm>
              <a:off x="838199" y="3277911"/>
              <a:ext cx="21339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The response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DA0D75B-5082-DE41-BD64-9B1F6C9D82BC}"/>
                  </a:ext>
                </a:extLst>
              </p:cNvPr>
              <p:cNvSpPr/>
              <p:nvPr/>
            </p:nvSpPr>
            <p:spPr>
              <a:xfrm>
                <a:off x="6702001" y="4946311"/>
                <a:ext cx="5870955" cy="13599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</a:pPr>
                <a:endParaRPr lang="en-US" sz="800" dirty="0">
                  <a:latin typeface="Meiryo" panose="020B0604030504040204" pitchFamily="34" charset="-128"/>
                  <a:ea typeface="Meiryo" panose="020B0604030504040204" pitchFamily="34" charset="-128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</a:pPr>
                <a:endParaRPr lang="en-US" sz="800" dirty="0">
                  <a:latin typeface="Meiryo" panose="020B0604030504040204" pitchFamily="34" charset="-128"/>
                  <a:ea typeface="Meiryo" panose="020B0604030504040204" pitchFamily="34" charset="-128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en-CA" dirty="0">
                    <a:latin typeface="Meiryo" panose="020B0604030504040204" pitchFamily="34" charset="-128"/>
                    <a:ea typeface="Meiryo" panose="020B0604030504040204" pitchFamily="34" charset="-128"/>
                    <a:cs typeface="Times New Roman" panose="02020603050405020304" pitchFamily="18" charset="0"/>
                  </a:rPr>
                  <a:t>Hazard function:</a:t>
                </a:r>
                <a:endParaRPr lang="en-US" dirty="0">
                  <a:latin typeface="Meiryo" panose="020B0604030504040204" pitchFamily="34" charset="-128"/>
                  <a:ea typeface="Meiryo" panose="020B0604030504040204" pitchFamily="34" charset="-128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</a:pPr>
                <a:endParaRPr lang="en-CA" sz="1050" dirty="0">
                  <a:latin typeface="Meiryo" panose="020B0604030504040204" pitchFamily="34" charset="-128"/>
                  <a:ea typeface="Meiryo" panose="020B0604030504040204" pitchFamily="34" charset="-128"/>
                  <a:cs typeface="Times New Roman" panose="02020603050405020304" pitchFamily="18" charset="0"/>
                </a:endParaRPr>
              </a:p>
              <a:p>
                <a:pPr indent="457200" algn="ctr"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  <m:d>
                      <m:dPr>
                        <m:ctrlPr>
                          <a:rPr lang="en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unc>
                      <m:funcPr>
                        <m:ctrlPr>
                          <a:rPr lang="en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𝛥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→0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  <m:d>
                              <m:dPr>
                                <m:begChr m:val="["/>
                                <m:endChr m:val="|"/>
                                <m:ctrlPr>
                                  <a:rPr lang="en-CA" sz="2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≤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𝑇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&lt;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𝛥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</m:e>
                            </m:d>
                            <m:r>
                              <a:rPr lang="en-US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𝑇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≥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]</m:t>
                            </m:r>
                          </m:num>
                          <m:den>
                            <m:r>
                              <a:rPr lang="en-US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𝛥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sz="2000" dirty="0">
                    <a:latin typeface="Meiryo" panose="020B0604030504040204" pitchFamily="34" charset="-128"/>
                    <a:ea typeface="Meiryo" panose="020B0604030504040204" pitchFamily="34" charset="-128"/>
                    <a:cs typeface="Times New Roman" panose="02020603050405020304" pitchFamily="18" charset="0"/>
                  </a:rPr>
                  <a:t>		</a:t>
                </a:r>
              </a:p>
            </p:txBody>
          </p:sp>
        </mc:Choice>
        <mc:Fallback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DA0D75B-5082-DE41-BD64-9B1F6C9D82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2001" y="4946311"/>
                <a:ext cx="5870955" cy="1359924"/>
              </a:xfrm>
              <a:prstGeom prst="rect">
                <a:avLst/>
              </a:prstGeom>
              <a:blipFill>
                <a:blip r:embed="rId2"/>
                <a:stretch>
                  <a:fillRect l="-1082" b="-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1F14700-C87C-534C-9165-3C2796F8568D}"/>
                  </a:ext>
                </a:extLst>
              </p:cNvPr>
              <p:cNvSpPr/>
              <p:nvPr/>
            </p:nvSpPr>
            <p:spPr>
              <a:xfrm>
                <a:off x="1260988" y="5112148"/>
                <a:ext cx="5870955" cy="13311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</a:pPr>
                <a:endParaRPr lang="en-US" sz="1050" dirty="0">
                  <a:latin typeface="Meiryo" panose="020B0604030504040204" pitchFamily="34" charset="-128"/>
                  <a:ea typeface="Meiryo" panose="020B0604030504040204" pitchFamily="34" charset="-128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en-US" dirty="0">
                    <a:latin typeface="Meiryo" panose="020B0604030504040204" pitchFamily="34" charset="-128"/>
                    <a:ea typeface="Meiryo" panose="020B0604030504040204" pitchFamily="34" charset="-128"/>
                    <a:cs typeface="Times New Roman" panose="02020603050405020304" pitchFamily="18" charset="0"/>
                  </a:rPr>
                  <a:t>Survival function:</a:t>
                </a:r>
              </a:p>
              <a:p>
                <a:pPr>
                  <a:spcAft>
                    <a:spcPts val="0"/>
                  </a:spcAft>
                </a:pPr>
                <a:endParaRPr lang="en-US" sz="800" dirty="0">
                  <a:latin typeface="Meiryo" panose="020B0604030504040204" pitchFamily="34" charset="-128"/>
                  <a:ea typeface="Meiryo" panose="020B0604030504040204" pitchFamily="34" charset="-128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𝑆</m:t>
                      </m:r>
                      <m:d>
                        <m:dPr>
                          <m:ctrlPr>
                            <a:rPr lang="en-CA" sz="2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CA" sz="2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ctrlPr>
                                <a:rPr lang="en-CA" sz="2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>
                  <a:latin typeface="Meiryo" panose="020B0604030504040204" pitchFamily="34" charset="-128"/>
                  <a:ea typeface="Meiryo" panose="020B0604030504040204" pitchFamily="34" charset="-128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en-US" sz="2000" dirty="0">
                    <a:latin typeface="Meiryo" panose="020B0604030504040204" pitchFamily="34" charset="-128"/>
                    <a:ea typeface="Meiryo" panose="020B0604030504040204" pitchFamily="34" charset="-128"/>
                    <a:cs typeface="Times New Roman" panose="02020603050405020304" pitchFamily="18" charset="0"/>
                  </a:rPr>
                  <a:t>		</a:t>
                </a: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1F14700-C87C-534C-9165-3C2796F856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0988" y="5112148"/>
                <a:ext cx="5870955" cy="1331134"/>
              </a:xfrm>
              <a:prstGeom prst="rect">
                <a:avLst/>
              </a:prstGeom>
              <a:blipFill>
                <a:blip r:embed="rId3"/>
                <a:stretch>
                  <a:fillRect l="-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53675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E1E385-5414-684B-8645-D75C9B90EE05}"/>
              </a:ext>
            </a:extLst>
          </p:cNvPr>
          <p:cNvSpPr/>
          <p:nvPr/>
        </p:nvSpPr>
        <p:spPr>
          <a:xfrm>
            <a:off x="0" y="0"/>
            <a:ext cx="12192000" cy="1344706"/>
          </a:xfrm>
          <a:prstGeom prst="rect">
            <a:avLst/>
          </a:prstGeom>
          <a:solidFill>
            <a:srgbClr val="0F218D"/>
          </a:solidFill>
          <a:ln>
            <a:solidFill>
              <a:srgbClr val="003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F26790-866B-EC47-9A49-9EF5C244B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Survival analysis – an example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45A7A0-05AD-9444-82D1-B0D546464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2894"/>
            <a:ext cx="5257800" cy="4351338"/>
          </a:xfrm>
        </p:spPr>
        <p:txBody>
          <a:bodyPr/>
          <a:lstStyle/>
          <a:p>
            <a:r>
              <a:rPr lang="en-US" dirty="0"/>
              <a:t>Determine whether season is associated with bull trout dam entrainment</a:t>
            </a:r>
          </a:p>
          <a:p>
            <a:endParaRPr lang="en-US" dirty="0"/>
          </a:p>
          <a:p>
            <a:endParaRPr lang="en-US" sz="800" dirty="0"/>
          </a:p>
          <a:p>
            <a:r>
              <a:rPr lang="en-US" dirty="0"/>
              <a:t>Time to entrainment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76D0C9-8BEE-8E4F-BBA6-A7E80A8D6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663" y="1463248"/>
            <a:ext cx="5185385" cy="50760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281B0D-3B45-4F44-B00F-1E8FBDEEFCE1}"/>
              </a:ext>
            </a:extLst>
          </p:cNvPr>
          <p:cNvSpPr txBox="1"/>
          <p:nvPr/>
        </p:nvSpPr>
        <p:spPr>
          <a:xfrm>
            <a:off x="7107548" y="6400058"/>
            <a:ext cx="4739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 3. Martins et al. 2013. </a:t>
            </a:r>
            <a:r>
              <a:rPr lang="en-CA" dirty="0" err="1"/>
              <a:t>doi</a:t>
            </a:r>
            <a:r>
              <a:rPr lang="en-CA" dirty="0"/>
              <a:t>: 10.3354/ab00536 </a:t>
            </a:r>
          </a:p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3528062-594B-2A45-81FA-2141CA7D82D8}"/>
              </a:ext>
            </a:extLst>
          </p:cNvPr>
          <p:cNvGrpSpPr/>
          <p:nvPr/>
        </p:nvGrpSpPr>
        <p:grpSpPr>
          <a:xfrm>
            <a:off x="573395" y="4920053"/>
            <a:ext cx="5576048" cy="2501153"/>
            <a:chOff x="1054846" y="3854092"/>
            <a:chExt cx="6139329" cy="261401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95BF34B-CF4D-3140-A5C4-730AEFC1D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4846" y="3854092"/>
              <a:ext cx="6139329" cy="261401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EA1A02F-741B-424B-8E37-3DDD37B197A8}"/>
                </a:ext>
              </a:extLst>
            </p:cNvPr>
            <p:cNvSpPr/>
            <p:nvPr/>
          </p:nvSpPr>
          <p:spPr>
            <a:xfrm>
              <a:off x="1153677" y="6191105"/>
              <a:ext cx="223753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1200" dirty="0"/>
                <a:t>https://www.fws.gov/oregonfwo</a:t>
              </a:r>
              <a:endParaRPr lang="en-US" sz="12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58DE315-D14F-0049-AF2F-0A3499049E41}"/>
              </a:ext>
            </a:extLst>
          </p:cNvPr>
          <p:cNvGrpSpPr/>
          <p:nvPr/>
        </p:nvGrpSpPr>
        <p:grpSpPr>
          <a:xfrm>
            <a:off x="0" y="1504335"/>
            <a:ext cx="3347884" cy="648930"/>
            <a:chOff x="0" y="1504335"/>
            <a:chExt cx="3347884" cy="648930"/>
          </a:xfrm>
        </p:grpSpPr>
        <p:sp>
          <p:nvSpPr>
            <p:cNvPr id="13" name="Pentagon 12">
              <a:extLst>
                <a:ext uri="{FF2B5EF4-FFF2-40B4-BE49-F238E27FC236}">
                  <a16:creationId xmlns:a16="http://schemas.microsoft.com/office/drawing/2014/main" id="{FDDF701C-DE3D-A84C-8CA2-FE9FA3C1CDC9}"/>
                </a:ext>
              </a:extLst>
            </p:cNvPr>
            <p:cNvSpPr/>
            <p:nvPr/>
          </p:nvSpPr>
          <p:spPr>
            <a:xfrm>
              <a:off x="0" y="1504335"/>
              <a:ext cx="3347884" cy="648930"/>
            </a:xfrm>
            <a:prstGeom prst="homePlate">
              <a:avLst/>
            </a:prstGeom>
            <a:solidFill>
              <a:srgbClr val="00A1EF"/>
            </a:solidFill>
            <a:ln>
              <a:solidFill>
                <a:srgbClr val="00A1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321141-9756-5D4E-B53C-6D146477B82D}"/>
                </a:ext>
              </a:extLst>
            </p:cNvPr>
            <p:cNvSpPr txBox="1"/>
            <p:nvPr/>
          </p:nvSpPr>
          <p:spPr>
            <a:xfrm>
              <a:off x="838199" y="1564015"/>
              <a:ext cx="14165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The goal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0AC9D0F-1193-564F-AE66-77F8846FF78A}"/>
              </a:ext>
            </a:extLst>
          </p:cNvPr>
          <p:cNvGrpSpPr/>
          <p:nvPr/>
        </p:nvGrpSpPr>
        <p:grpSpPr>
          <a:xfrm>
            <a:off x="-8198" y="3547247"/>
            <a:ext cx="3347884" cy="648930"/>
            <a:chOff x="1" y="3215056"/>
            <a:chExt cx="3347884" cy="648930"/>
          </a:xfrm>
        </p:grpSpPr>
        <p:sp>
          <p:nvSpPr>
            <p:cNvPr id="16" name="Pentagon 15">
              <a:extLst>
                <a:ext uri="{FF2B5EF4-FFF2-40B4-BE49-F238E27FC236}">
                  <a16:creationId xmlns:a16="http://schemas.microsoft.com/office/drawing/2014/main" id="{F42A85FD-FA43-7344-97E6-ACE9FFDAE205}"/>
                </a:ext>
              </a:extLst>
            </p:cNvPr>
            <p:cNvSpPr/>
            <p:nvPr/>
          </p:nvSpPr>
          <p:spPr>
            <a:xfrm>
              <a:off x="1" y="3215056"/>
              <a:ext cx="3347884" cy="648930"/>
            </a:xfrm>
            <a:prstGeom prst="homePlate">
              <a:avLst/>
            </a:prstGeom>
            <a:solidFill>
              <a:srgbClr val="00DFD2"/>
            </a:solidFill>
            <a:ln>
              <a:solidFill>
                <a:srgbClr val="00DF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89585D1-3A65-A549-BD72-71FB3263D30F}"/>
                </a:ext>
              </a:extLst>
            </p:cNvPr>
            <p:cNvSpPr txBox="1"/>
            <p:nvPr/>
          </p:nvSpPr>
          <p:spPr>
            <a:xfrm>
              <a:off x="838199" y="3277911"/>
              <a:ext cx="21339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The response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24789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F691391-A339-1C45-904F-6F63EFBC6272}"/>
              </a:ext>
            </a:extLst>
          </p:cNvPr>
          <p:cNvSpPr/>
          <p:nvPr/>
        </p:nvSpPr>
        <p:spPr>
          <a:xfrm>
            <a:off x="0" y="0"/>
            <a:ext cx="12192000" cy="1344706"/>
          </a:xfrm>
          <a:prstGeom prst="rect">
            <a:avLst/>
          </a:prstGeom>
          <a:solidFill>
            <a:srgbClr val="0F218D"/>
          </a:solidFill>
          <a:ln>
            <a:solidFill>
              <a:srgbClr val="003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59A709-CE38-4648-A55C-123E27EDE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Survival analysis – an example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84767-AD05-5749-A6BB-872A25207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93409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Filous et al. 2020. </a:t>
            </a:r>
            <a:r>
              <a:rPr lang="en-CA" sz="1800" dirty="0"/>
              <a:t>Movements of juvenile yellowfin tuna (</a:t>
            </a:r>
            <a:r>
              <a:rPr lang="en-CA" sz="1800" i="1" dirty="0" err="1"/>
              <a:t>Thunnus</a:t>
            </a:r>
            <a:r>
              <a:rPr lang="en-CA" sz="1800" i="1" dirty="0"/>
              <a:t> </a:t>
            </a:r>
            <a:r>
              <a:rPr lang="en-CA" sz="1800" i="1" dirty="0" err="1"/>
              <a:t>albacares</a:t>
            </a:r>
            <a:r>
              <a:rPr lang="en-CA" sz="1800" dirty="0"/>
              <a:t>) within the coastal FAD network adjacent to the Palau National Marine Sanctuary: Implications for local fisheries development. Fisheries Research 230: 105688. </a:t>
            </a:r>
            <a:endParaRPr lang="en-US" sz="1800" dirty="0"/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5A7E7CAB-2736-A740-A2D1-BB990E6E7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6859" y="1732597"/>
            <a:ext cx="4400414" cy="47593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FFA797-2FF4-2A43-9F7A-1209402BA39E}"/>
              </a:ext>
            </a:extLst>
          </p:cNvPr>
          <p:cNvSpPr txBox="1"/>
          <p:nvPr/>
        </p:nvSpPr>
        <p:spPr>
          <a:xfrm>
            <a:off x="8611460" y="6488386"/>
            <a:ext cx="1851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maps.google.com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BCD16C-684E-924A-8F75-4A3D4DBDE5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215"/>
          <a:stretch/>
        </p:blipFill>
        <p:spPr>
          <a:xfrm>
            <a:off x="585503" y="3331531"/>
            <a:ext cx="6469073" cy="334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1250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8E345-FABE-BB43-B9EA-3A67BD205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769224" cy="4351338"/>
          </a:xfrm>
        </p:spPr>
        <p:txBody>
          <a:bodyPr/>
          <a:lstStyle/>
          <a:p>
            <a:endParaRPr lang="en-US" sz="2000" dirty="0"/>
          </a:p>
          <a:p>
            <a:r>
              <a:rPr lang="en-US" dirty="0"/>
              <a:t>quantify the difference in retention time within the FAD network between young-of-year and year 1 tuna</a:t>
            </a:r>
          </a:p>
          <a:p>
            <a:endParaRPr lang="en-US" dirty="0"/>
          </a:p>
          <a:p>
            <a:endParaRPr lang="en-US" sz="1400" dirty="0"/>
          </a:p>
          <a:p>
            <a:r>
              <a:rPr lang="en-US" dirty="0"/>
              <a:t> The response: the time it took for a tuna left the FAD network</a:t>
            </a:r>
          </a:p>
          <a:p>
            <a:pPr lvl="1"/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334D04D7-E4DC-5049-A923-3483856A1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0574" y="2091717"/>
            <a:ext cx="5795606" cy="38862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1D2FEB6-CE31-9E42-816C-CA0D49969910}"/>
              </a:ext>
            </a:extLst>
          </p:cNvPr>
          <p:cNvSpPr/>
          <p:nvPr/>
        </p:nvSpPr>
        <p:spPr>
          <a:xfrm>
            <a:off x="0" y="0"/>
            <a:ext cx="12192000" cy="1344706"/>
          </a:xfrm>
          <a:prstGeom prst="rect">
            <a:avLst/>
          </a:prstGeom>
          <a:solidFill>
            <a:srgbClr val="0F218D"/>
          </a:solidFill>
          <a:ln>
            <a:solidFill>
              <a:srgbClr val="003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8D9118F-8313-C746-BC62-892F9C30F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Survival analysis – an example …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61065FA-77CD-C648-8A1A-7AB59BDD6EC0}"/>
              </a:ext>
            </a:extLst>
          </p:cNvPr>
          <p:cNvGrpSpPr/>
          <p:nvPr/>
        </p:nvGrpSpPr>
        <p:grpSpPr>
          <a:xfrm>
            <a:off x="0" y="1504335"/>
            <a:ext cx="3347884" cy="648930"/>
            <a:chOff x="0" y="1504335"/>
            <a:chExt cx="3347884" cy="648930"/>
          </a:xfrm>
        </p:grpSpPr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EE6FD75A-DB18-ED45-885B-ACD44F1D4FF6}"/>
                </a:ext>
              </a:extLst>
            </p:cNvPr>
            <p:cNvSpPr/>
            <p:nvPr/>
          </p:nvSpPr>
          <p:spPr>
            <a:xfrm>
              <a:off x="0" y="1504335"/>
              <a:ext cx="3347884" cy="648930"/>
            </a:xfrm>
            <a:prstGeom prst="homePlate">
              <a:avLst/>
            </a:prstGeom>
            <a:solidFill>
              <a:srgbClr val="00A1EF"/>
            </a:solidFill>
            <a:ln>
              <a:solidFill>
                <a:srgbClr val="00A1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F614367-D9C6-E249-AFA7-CA0CC8DE276A}"/>
                </a:ext>
              </a:extLst>
            </p:cNvPr>
            <p:cNvSpPr txBox="1"/>
            <p:nvPr/>
          </p:nvSpPr>
          <p:spPr>
            <a:xfrm>
              <a:off x="838199" y="1564015"/>
              <a:ext cx="14165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The goal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14B770B-A2A0-AA49-889A-44DBF88F35C6}"/>
              </a:ext>
            </a:extLst>
          </p:cNvPr>
          <p:cNvGrpSpPr/>
          <p:nvPr/>
        </p:nvGrpSpPr>
        <p:grpSpPr>
          <a:xfrm>
            <a:off x="0" y="4001294"/>
            <a:ext cx="3347884" cy="648930"/>
            <a:chOff x="1" y="3215056"/>
            <a:chExt cx="3347884" cy="648930"/>
          </a:xfrm>
        </p:grpSpPr>
        <p:sp>
          <p:nvSpPr>
            <p:cNvPr id="14" name="Pentagon 13">
              <a:extLst>
                <a:ext uri="{FF2B5EF4-FFF2-40B4-BE49-F238E27FC236}">
                  <a16:creationId xmlns:a16="http://schemas.microsoft.com/office/drawing/2014/main" id="{71384F83-3882-684A-8664-CA500F06BB31}"/>
                </a:ext>
              </a:extLst>
            </p:cNvPr>
            <p:cNvSpPr/>
            <p:nvPr/>
          </p:nvSpPr>
          <p:spPr>
            <a:xfrm>
              <a:off x="1" y="3215056"/>
              <a:ext cx="3347884" cy="648930"/>
            </a:xfrm>
            <a:prstGeom prst="homePlate">
              <a:avLst/>
            </a:prstGeom>
            <a:solidFill>
              <a:srgbClr val="00DFD2"/>
            </a:solidFill>
            <a:ln>
              <a:solidFill>
                <a:srgbClr val="00DF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B68E64A-5559-6546-90CD-09445B71B8AA}"/>
                </a:ext>
              </a:extLst>
            </p:cNvPr>
            <p:cNvSpPr txBox="1"/>
            <p:nvPr/>
          </p:nvSpPr>
          <p:spPr>
            <a:xfrm>
              <a:off x="838199" y="3277911"/>
              <a:ext cx="21339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The response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78273B8-9416-2644-AB1B-29C7562C5BD2}"/>
              </a:ext>
            </a:extLst>
          </p:cNvPr>
          <p:cNvSpPr txBox="1"/>
          <p:nvPr/>
        </p:nvSpPr>
        <p:spPr>
          <a:xfrm>
            <a:off x="8337234" y="5992297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 3</a:t>
            </a:r>
          </a:p>
        </p:txBody>
      </p:sp>
    </p:spTree>
    <p:extLst>
      <p:ext uri="{BB962C8B-B14F-4D97-AF65-F5344CB8AC3E}">
        <p14:creationId xmlns:p14="http://schemas.microsoft.com/office/powerpoint/2010/main" val="17842723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9715684-57F6-F241-8357-D342904E6532}"/>
              </a:ext>
            </a:extLst>
          </p:cNvPr>
          <p:cNvSpPr/>
          <p:nvPr/>
        </p:nvSpPr>
        <p:spPr>
          <a:xfrm>
            <a:off x="0" y="0"/>
            <a:ext cx="12192000" cy="1344706"/>
          </a:xfrm>
          <a:prstGeom prst="rect">
            <a:avLst/>
          </a:prstGeom>
          <a:solidFill>
            <a:srgbClr val="0F218D"/>
          </a:solidFill>
          <a:ln>
            <a:solidFill>
              <a:srgbClr val="003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016BA5-3B1F-AD40-A336-234858A84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43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Mark-recapture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1D27CB-6230-9445-AE2A-5751F6468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can be used to estimate population dynamics or movement, e.g., population size or survival, especially when you want to account for detection efficiency issues</a:t>
            </a:r>
          </a:p>
          <a:p>
            <a:endParaRPr lang="en-US" dirty="0"/>
          </a:p>
          <a:p>
            <a:endParaRPr lang="en-US" sz="1000" dirty="0"/>
          </a:p>
          <a:p>
            <a:r>
              <a:rPr lang="en-US" dirty="0"/>
              <a:t>The response variable: a series of 0s and 1s describing whether an animal was detected at each time point or not.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7EAE666-1310-4147-85F9-2F8E5C5D2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92" y="5270029"/>
            <a:ext cx="7027490" cy="156882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F1A03CE-6ABB-8A46-99F6-A46C80377942}"/>
                  </a:ext>
                </a:extLst>
              </p:cNvPr>
              <p:cNvSpPr txBox="1"/>
              <p:nvPr/>
            </p:nvSpPr>
            <p:spPr>
              <a:xfrm>
                <a:off x="7690153" y="5672284"/>
                <a:ext cx="355507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/>
                  <a:t>p</a:t>
                </a:r>
                <a:r>
                  <a:rPr lang="en-US" dirty="0"/>
                  <a:t>: probability of detection | survival</a:t>
                </a:r>
              </a:p>
              <a:p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/>
                  <a:t>: probability of survival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F1A03CE-6ABB-8A46-99F6-A46C803779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0153" y="5672284"/>
                <a:ext cx="3555076" cy="646331"/>
              </a:xfrm>
              <a:prstGeom prst="rect">
                <a:avLst/>
              </a:prstGeom>
              <a:blipFill>
                <a:blip r:embed="rId3"/>
                <a:stretch>
                  <a:fillRect l="-1429" t="-3846" r="-357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6094BCB0-6F59-9A4D-B6FE-A147912EC566}"/>
              </a:ext>
            </a:extLst>
          </p:cNvPr>
          <p:cNvGrpSpPr/>
          <p:nvPr/>
        </p:nvGrpSpPr>
        <p:grpSpPr>
          <a:xfrm>
            <a:off x="0" y="1504335"/>
            <a:ext cx="3347884" cy="648930"/>
            <a:chOff x="0" y="1504335"/>
            <a:chExt cx="3347884" cy="648930"/>
          </a:xfrm>
        </p:grpSpPr>
        <p:sp>
          <p:nvSpPr>
            <p:cNvPr id="9" name="Pentagon 8">
              <a:extLst>
                <a:ext uri="{FF2B5EF4-FFF2-40B4-BE49-F238E27FC236}">
                  <a16:creationId xmlns:a16="http://schemas.microsoft.com/office/drawing/2014/main" id="{0FD6FB7A-FFF3-B349-8AA1-6A0E13F375B7}"/>
                </a:ext>
              </a:extLst>
            </p:cNvPr>
            <p:cNvSpPr/>
            <p:nvPr/>
          </p:nvSpPr>
          <p:spPr>
            <a:xfrm>
              <a:off x="0" y="1504335"/>
              <a:ext cx="3347884" cy="648930"/>
            </a:xfrm>
            <a:prstGeom prst="homePlate">
              <a:avLst/>
            </a:prstGeom>
            <a:solidFill>
              <a:srgbClr val="00A1EF"/>
            </a:solidFill>
            <a:ln>
              <a:solidFill>
                <a:srgbClr val="00A1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CE6613C-843A-4A45-BB63-98593D1157D3}"/>
                </a:ext>
              </a:extLst>
            </p:cNvPr>
            <p:cNvSpPr txBox="1"/>
            <p:nvPr/>
          </p:nvSpPr>
          <p:spPr>
            <a:xfrm>
              <a:off x="838199" y="1564015"/>
              <a:ext cx="14165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The goal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748476E-8969-0443-A58E-6F9444B13654}"/>
              </a:ext>
            </a:extLst>
          </p:cNvPr>
          <p:cNvGrpSpPr/>
          <p:nvPr/>
        </p:nvGrpSpPr>
        <p:grpSpPr>
          <a:xfrm>
            <a:off x="0" y="3676829"/>
            <a:ext cx="3347884" cy="648930"/>
            <a:chOff x="1" y="3215056"/>
            <a:chExt cx="3347884" cy="648930"/>
          </a:xfrm>
        </p:grpSpPr>
        <p:sp>
          <p:nvSpPr>
            <p:cNvPr id="12" name="Pentagon 11">
              <a:extLst>
                <a:ext uri="{FF2B5EF4-FFF2-40B4-BE49-F238E27FC236}">
                  <a16:creationId xmlns:a16="http://schemas.microsoft.com/office/drawing/2014/main" id="{D1226BDD-4A3F-E74F-ADA8-972D2BE5FEE5}"/>
                </a:ext>
              </a:extLst>
            </p:cNvPr>
            <p:cNvSpPr/>
            <p:nvPr/>
          </p:nvSpPr>
          <p:spPr>
            <a:xfrm>
              <a:off x="1" y="3215056"/>
              <a:ext cx="3347884" cy="648930"/>
            </a:xfrm>
            <a:prstGeom prst="homePlate">
              <a:avLst/>
            </a:prstGeom>
            <a:solidFill>
              <a:srgbClr val="00DFD2"/>
            </a:solidFill>
            <a:ln>
              <a:solidFill>
                <a:srgbClr val="00DF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F0A2F68-3ECB-9F4B-9049-3C703B47CFDF}"/>
                </a:ext>
              </a:extLst>
            </p:cNvPr>
            <p:cNvSpPr txBox="1"/>
            <p:nvPr/>
          </p:nvSpPr>
          <p:spPr>
            <a:xfrm>
              <a:off x="838199" y="3277911"/>
              <a:ext cx="21339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The response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55006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5BE481-84E6-914A-B8B9-38DD0E577936}"/>
              </a:ext>
            </a:extLst>
          </p:cNvPr>
          <p:cNvSpPr/>
          <p:nvPr/>
        </p:nvSpPr>
        <p:spPr>
          <a:xfrm>
            <a:off x="0" y="0"/>
            <a:ext cx="12192000" cy="1344706"/>
          </a:xfrm>
          <a:prstGeom prst="rect">
            <a:avLst/>
          </a:prstGeom>
          <a:solidFill>
            <a:srgbClr val="0F218D"/>
          </a:solidFill>
          <a:ln>
            <a:solidFill>
              <a:srgbClr val="003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7156BF-E39F-3048-92AA-A039B976B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Mark-recapture – an example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FC155-ED15-FC47-BFC4-778224FC5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718152" cy="4899640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r>
              <a:rPr lang="en-US" dirty="0"/>
              <a:t>estimate survival and probability of detection of bull trout within the </a:t>
            </a:r>
            <a:r>
              <a:rPr lang="en-US" dirty="0" err="1"/>
              <a:t>Kinbasket</a:t>
            </a:r>
            <a:r>
              <a:rPr lang="en-US" dirty="0"/>
              <a:t> reservoir</a:t>
            </a:r>
          </a:p>
          <a:p>
            <a:endParaRPr lang="en-US" dirty="0"/>
          </a:p>
          <a:p>
            <a:endParaRPr lang="en-US" sz="1000" dirty="0"/>
          </a:p>
          <a:p>
            <a:r>
              <a:rPr lang="en-US" dirty="0"/>
              <a:t>character strings of 0s and 1s denoting absence and presence respectively per day, e.g., 10001110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8C2E57B-944B-5742-ADF7-61F5D39378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9646763"/>
              </p:ext>
            </p:extLst>
          </p:nvPr>
        </p:nvGraphicFramePr>
        <p:xfrm>
          <a:off x="5556352" y="2038121"/>
          <a:ext cx="6429375" cy="34325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47251">
                  <a:extLst>
                    <a:ext uri="{9D8B030D-6E8A-4147-A177-3AD203B41FA5}">
                      <a16:colId xmlns:a16="http://schemas.microsoft.com/office/drawing/2014/main" val="2634454597"/>
                    </a:ext>
                  </a:extLst>
                </a:gridCol>
                <a:gridCol w="1507665">
                  <a:extLst>
                    <a:ext uri="{9D8B030D-6E8A-4147-A177-3AD203B41FA5}">
                      <a16:colId xmlns:a16="http://schemas.microsoft.com/office/drawing/2014/main" val="1344361309"/>
                    </a:ext>
                  </a:extLst>
                </a:gridCol>
                <a:gridCol w="1110366">
                  <a:extLst>
                    <a:ext uri="{9D8B030D-6E8A-4147-A177-3AD203B41FA5}">
                      <a16:colId xmlns:a16="http://schemas.microsoft.com/office/drawing/2014/main" val="2206284025"/>
                    </a:ext>
                  </a:extLst>
                </a:gridCol>
                <a:gridCol w="1164093">
                  <a:extLst>
                    <a:ext uri="{9D8B030D-6E8A-4147-A177-3AD203B41FA5}">
                      <a16:colId xmlns:a16="http://schemas.microsoft.com/office/drawing/2014/main" val="1883168315"/>
                    </a:ext>
                  </a:extLst>
                </a:gridCol>
              </a:tblGrid>
              <a:tr h="3158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Model Formula</a:t>
                      </a:r>
                      <a:endParaRPr lang="en-CA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2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# Parameters</a:t>
                      </a:r>
                      <a:endParaRPr lang="en-CA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2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AICc</a:t>
                      </a:r>
                      <a:endParaRPr lang="en-CA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2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DeltaAICc</a:t>
                      </a:r>
                      <a:endParaRPr lang="en-CA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2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0706494"/>
                  </a:ext>
                </a:extLst>
              </a:tr>
              <a:tr h="2499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Φ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(~1)p(~1)</a:t>
                      </a:r>
                      <a:endParaRPr lang="en-CA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EF1F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CA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EF1F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258.0</a:t>
                      </a:r>
                      <a:endParaRPr lang="en-CA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EF1F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0.00</a:t>
                      </a:r>
                      <a:endParaRPr lang="en-CA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E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613139"/>
                  </a:ext>
                </a:extLst>
              </a:tr>
              <a:tr h="3158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Φ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(~length)p(~1)</a:t>
                      </a:r>
                      <a:endParaRPr lang="en-CA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AE2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CA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AE2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259.4</a:t>
                      </a:r>
                      <a:endParaRPr lang="en-CA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AE2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1.41</a:t>
                      </a:r>
                      <a:endParaRPr lang="en-CA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AE2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0064888"/>
                  </a:ext>
                </a:extLst>
              </a:tr>
              <a:tr h="3158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Φ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(~sex)p(~1)</a:t>
                      </a:r>
                      <a:endParaRPr lang="en-CA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EF1F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CA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EEF1F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260.0</a:t>
                      </a:r>
                      <a:endParaRPr lang="en-CA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EEF1F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2.02</a:t>
                      </a:r>
                      <a:endParaRPr lang="en-CA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EE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11666"/>
                  </a:ext>
                </a:extLst>
              </a:tr>
              <a:tr h="3158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Φ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(~sex * length)p(~1)</a:t>
                      </a:r>
                      <a:endParaRPr lang="en-CA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AE2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CA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AE2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260.6</a:t>
                      </a:r>
                      <a:endParaRPr lang="en-CA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AE2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2.59</a:t>
                      </a:r>
                      <a:endParaRPr lang="en-CA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AE2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0347635"/>
                  </a:ext>
                </a:extLst>
              </a:tr>
              <a:tr h="3158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Φ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(~sex + length)p(~1)</a:t>
                      </a:r>
                      <a:endParaRPr lang="en-CA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EEF1F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CA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EEF1F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261.5</a:t>
                      </a:r>
                      <a:endParaRPr lang="en-CA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EEF1F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3.42</a:t>
                      </a:r>
                      <a:endParaRPr lang="en-CA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EE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922496"/>
                  </a:ext>
                </a:extLst>
              </a:tr>
              <a:tr h="3158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Φ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(~1)p(~time)</a:t>
                      </a:r>
                      <a:endParaRPr lang="en-CA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AE2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CA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AE2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261.5</a:t>
                      </a:r>
                      <a:endParaRPr lang="en-CA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AE2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3.50</a:t>
                      </a:r>
                      <a:endParaRPr lang="en-CA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AE2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5667577"/>
                  </a:ext>
                </a:extLst>
              </a:tr>
              <a:tr h="3158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Φ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(~length)p(~time)</a:t>
                      </a:r>
                      <a:endParaRPr lang="en-CA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EEF1F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CA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EEF1F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263.3</a:t>
                      </a:r>
                      <a:endParaRPr lang="en-CA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EEF1F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5.29</a:t>
                      </a:r>
                      <a:endParaRPr lang="en-CA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EE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9621531"/>
                  </a:ext>
                </a:extLst>
              </a:tr>
              <a:tr h="3158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Φ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(~sex)p(~time)</a:t>
                      </a:r>
                      <a:endParaRPr lang="en-CA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AE2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CA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AE2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263.6</a:t>
                      </a:r>
                      <a:endParaRPr lang="en-CA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AE2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5.58</a:t>
                      </a:r>
                      <a:endParaRPr lang="en-CA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AE2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538335"/>
                  </a:ext>
                </a:extLst>
              </a:tr>
              <a:tr h="3158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Φ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(~sex * length)p(~time)</a:t>
                      </a:r>
                      <a:endParaRPr lang="en-CA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EEF1F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n-CA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EEF1F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264.6</a:t>
                      </a:r>
                      <a:endParaRPr lang="en-CA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EEF1F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6.57</a:t>
                      </a:r>
                      <a:endParaRPr lang="en-CA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EE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76315"/>
                  </a:ext>
                </a:extLst>
              </a:tr>
              <a:tr h="3158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Φ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(~sex + length)p(~time)</a:t>
                      </a:r>
                      <a:endParaRPr lang="en-CA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2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n-CA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2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265.4</a:t>
                      </a:r>
                      <a:endParaRPr lang="en-CA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2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7.39</a:t>
                      </a:r>
                      <a:endParaRPr lang="en-CA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2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798711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609BDE95-907E-6646-BE2B-9E7D2439BD81}"/>
              </a:ext>
            </a:extLst>
          </p:cNvPr>
          <p:cNvGrpSpPr/>
          <p:nvPr/>
        </p:nvGrpSpPr>
        <p:grpSpPr>
          <a:xfrm>
            <a:off x="0" y="1504335"/>
            <a:ext cx="3347884" cy="648930"/>
            <a:chOff x="0" y="1504335"/>
            <a:chExt cx="3347884" cy="648930"/>
          </a:xfrm>
        </p:grpSpPr>
        <p:sp>
          <p:nvSpPr>
            <p:cNvPr id="7" name="Pentagon 6">
              <a:extLst>
                <a:ext uri="{FF2B5EF4-FFF2-40B4-BE49-F238E27FC236}">
                  <a16:creationId xmlns:a16="http://schemas.microsoft.com/office/drawing/2014/main" id="{ED458869-F878-D14C-9330-F6C2F6CCC949}"/>
                </a:ext>
              </a:extLst>
            </p:cNvPr>
            <p:cNvSpPr/>
            <p:nvPr/>
          </p:nvSpPr>
          <p:spPr>
            <a:xfrm>
              <a:off x="0" y="1504335"/>
              <a:ext cx="3347884" cy="648930"/>
            </a:xfrm>
            <a:prstGeom prst="homePlate">
              <a:avLst/>
            </a:prstGeom>
            <a:solidFill>
              <a:srgbClr val="00A1EF"/>
            </a:solidFill>
            <a:ln>
              <a:solidFill>
                <a:srgbClr val="00A1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D402D2-78AE-5C40-B9A9-87B154E23BD4}"/>
                </a:ext>
              </a:extLst>
            </p:cNvPr>
            <p:cNvSpPr txBox="1"/>
            <p:nvPr/>
          </p:nvSpPr>
          <p:spPr>
            <a:xfrm>
              <a:off x="838199" y="1564015"/>
              <a:ext cx="14165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The goal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D3E8483-697D-6D43-AEBF-7916298AF210}"/>
              </a:ext>
            </a:extLst>
          </p:cNvPr>
          <p:cNvGrpSpPr/>
          <p:nvPr/>
        </p:nvGrpSpPr>
        <p:grpSpPr>
          <a:xfrm>
            <a:off x="0" y="3950980"/>
            <a:ext cx="3347884" cy="648930"/>
            <a:chOff x="1" y="3215056"/>
            <a:chExt cx="3347884" cy="648930"/>
          </a:xfrm>
        </p:grpSpPr>
        <p:sp>
          <p:nvSpPr>
            <p:cNvPr id="10" name="Pentagon 9">
              <a:extLst>
                <a:ext uri="{FF2B5EF4-FFF2-40B4-BE49-F238E27FC236}">
                  <a16:creationId xmlns:a16="http://schemas.microsoft.com/office/drawing/2014/main" id="{DB25B442-8662-E340-BD6A-F38A2A277D58}"/>
                </a:ext>
              </a:extLst>
            </p:cNvPr>
            <p:cNvSpPr/>
            <p:nvPr/>
          </p:nvSpPr>
          <p:spPr>
            <a:xfrm>
              <a:off x="1" y="3215056"/>
              <a:ext cx="3347884" cy="648930"/>
            </a:xfrm>
            <a:prstGeom prst="homePlate">
              <a:avLst/>
            </a:prstGeom>
            <a:solidFill>
              <a:srgbClr val="00DFD2"/>
            </a:solidFill>
            <a:ln>
              <a:solidFill>
                <a:srgbClr val="00DF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06E427A-CEEB-CB44-9CBE-E978D17FD9CF}"/>
                </a:ext>
              </a:extLst>
            </p:cNvPr>
            <p:cNvSpPr txBox="1"/>
            <p:nvPr/>
          </p:nvSpPr>
          <p:spPr>
            <a:xfrm>
              <a:off x="838199" y="3277911"/>
              <a:ext cx="21339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The response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07735E90-74C4-D84D-96F7-FD042585D798}"/>
              </a:ext>
            </a:extLst>
          </p:cNvPr>
          <p:cNvSpPr/>
          <p:nvPr/>
        </p:nvSpPr>
        <p:spPr>
          <a:xfrm>
            <a:off x="5886554" y="5578430"/>
            <a:ext cx="60106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Table 1. </a:t>
            </a:r>
            <a:r>
              <a:rPr lang="en-US" dirty="0" err="1"/>
              <a:t>Whoriskey</a:t>
            </a:r>
            <a:r>
              <a:rPr lang="en-US" dirty="0"/>
              <a:t> et al. 2019. </a:t>
            </a:r>
            <a:r>
              <a:rPr lang="en-US" dirty="0" err="1"/>
              <a:t>doi</a:t>
            </a:r>
            <a:r>
              <a:rPr lang="en-US" dirty="0"/>
              <a:t>:</a:t>
            </a:r>
            <a:r>
              <a:rPr lang="en-CA" dirty="0"/>
              <a:t>10.1111/2041-210X.13188 </a:t>
            </a:r>
          </a:p>
        </p:txBody>
      </p:sp>
    </p:spTree>
    <p:extLst>
      <p:ext uri="{BB962C8B-B14F-4D97-AF65-F5344CB8AC3E}">
        <p14:creationId xmlns:p14="http://schemas.microsoft.com/office/powerpoint/2010/main" val="13364338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9324960-A0FA-9245-9E92-FB0B67C33433}"/>
              </a:ext>
            </a:extLst>
          </p:cNvPr>
          <p:cNvSpPr/>
          <p:nvPr/>
        </p:nvSpPr>
        <p:spPr>
          <a:xfrm>
            <a:off x="0" y="0"/>
            <a:ext cx="12192000" cy="1344706"/>
          </a:xfrm>
          <a:prstGeom prst="rect">
            <a:avLst/>
          </a:prstGeom>
          <a:solidFill>
            <a:srgbClr val="0F218D"/>
          </a:solidFill>
          <a:ln>
            <a:solidFill>
              <a:srgbClr val="003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51EBA6-36F6-5A48-B2C2-673198AA2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43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Network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692A7-481C-7C4A-B20F-004EF402A5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1800" dirty="0"/>
          </a:p>
          <a:p>
            <a:r>
              <a:rPr lang="en-US" dirty="0"/>
              <a:t>assess the connectivity of a system (either receivers or animals or both)</a:t>
            </a:r>
          </a:p>
          <a:p>
            <a:endParaRPr lang="en-US" sz="4000" dirty="0"/>
          </a:p>
          <a:p>
            <a:r>
              <a:rPr lang="en-US" dirty="0"/>
              <a:t>adjacency matrices describe the edges among your nodes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1679902-EAE3-694E-AEA5-18C4C7DA0326}"/>
                  </a:ext>
                </a:extLst>
              </p:cNvPr>
              <p:cNvSpPr/>
              <p:nvPr/>
            </p:nvSpPr>
            <p:spPr>
              <a:xfrm>
                <a:off x="2418550" y="4296273"/>
                <a:ext cx="7354899" cy="23616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latin typeface="Meiryo" panose="020B0604030504040204" pitchFamily="34" charset="-128"/>
                    <a:ea typeface="Meiryo" panose="020B0604030504040204" pitchFamily="34" charset="-128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400" dirty="0">
                    <a:latin typeface="Meiryo" panose="020B0604030504040204" pitchFamily="34" charset="-128"/>
                    <a:ea typeface="Meiryo" panose="020B0604030504040204" pitchFamily="34" charset="-128"/>
                    <a:cs typeface="Times New Roman" panose="02020603050405020304" pitchFamily="18" charset="0"/>
                  </a:rPr>
                  <a:t>    Adjacency Matrix: 	Null Adjacency Matrix: </a:t>
                </a:r>
              </a:p>
              <a:p>
                <a:endParaRPr lang="en-US" sz="1200" dirty="0">
                  <a:latin typeface="Meiryo" panose="020B0604030504040204" pitchFamily="34" charset="-128"/>
                  <a:ea typeface="Meiryo" panose="020B0604030504040204" pitchFamily="34" charset="-128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latin typeface="Meiryo" panose="020B0604030504040204" pitchFamily="34" charset="-128"/>
                    <a:ea typeface="Meiryo" panose="020B0604030504040204" pitchFamily="34" charset="-128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en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mPr>
                      <m:m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𝑅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mr>
                      <m:m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𝑅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mr>
                      <m:m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𝑅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mr>
                    </m:m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mr>
                          <m:m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400" dirty="0"/>
                  <a:t>                    </a:t>
                </a:r>
                <a:r>
                  <a:rPr lang="en-US" sz="2400" dirty="0">
                    <a:latin typeface="Meiryo" panose="020B0604030504040204" pitchFamily="34" charset="-128"/>
                    <a:ea typeface="Meiryo" panose="020B0604030504040204" pitchFamily="34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en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mPr>
                      <m:m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𝑅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mr>
                      <m:m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𝑅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mr>
                      <m:m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𝑅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mr>
                    </m:m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CA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CA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400" dirty="0"/>
              </a:p>
              <a:p>
                <a:r>
                  <a:rPr lang="en-US" sz="2400" dirty="0">
                    <a:latin typeface="Meiryo" panose="020B0604030504040204" pitchFamily="34" charset="-128"/>
                    <a:ea typeface="Meiryo" panose="020B0604030504040204" pitchFamily="34" charset="-128"/>
                    <a:cs typeface="Times New Roman" panose="02020603050405020304" pitchFamily="18" charset="0"/>
                  </a:rPr>
                  <a:t> 	      </a:t>
                </a:r>
                <a:r>
                  <a:rPr lang="en-US" sz="24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sz="2400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1 </a:t>
                </a:r>
                <a:r>
                  <a:rPr lang="en-US" sz="24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sz="2400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2 </a:t>
                </a:r>
                <a:r>
                  <a:rPr lang="en-US" sz="24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sz="2400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3	</a:t>
                </a:r>
                <a:r>
                  <a:rPr lang="en-US" sz="2400" dirty="0">
                    <a:latin typeface="Meiryo" panose="020B0604030504040204" pitchFamily="34" charset="-128"/>
                    <a:ea typeface="Meiryo" panose="020B0604030504040204" pitchFamily="34" charset="-128"/>
                    <a:cs typeface="Times New Roman" panose="02020603050405020304" pitchFamily="18" charset="0"/>
                  </a:rPr>
                  <a:t>		    </a:t>
                </a:r>
                <a:r>
                  <a:rPr lang="en-US" sz="24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sz="2400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1 </a:t>
                </a:r>
                <a:r>
                  <a:rPr lang="en-US" sz="24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sz="2400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2 </a:t>
                </a:r>
                <a:r>
                  <a:rPr lang="en-US" sz="24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sz="2400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3</a:t>
                </a:r>
                <a:endParaRPr lang="en-US" sz="2400" dirty="0"/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1679902-EAE3-694E-AEA5-18C4C7DA03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50" y="4296273"/>
                <a:ext cx="7354899" cy="2361609"/>
              </a:xfrm>
              <a:prstGeom prst="rect">
                <a:avLst/>
              </a:prstGeom>
              <a:blipFill>
                <a:blip r:embed="rId2"/>
                <a:stretch>
                  <a:fillRect r="-172" b="-3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2EE5F996-2CE5-6848-9C78-4D8EFA79E143}"/>
              </a:ext>
            </a:extLst>
          </p:cNvPr>
          <p:cNvGrpSpPr/>
          <p:nvPr/>
        </p:nvGrpSpPr>
        <p:grpSpPr>
          <a:xfrm>
            <a:off x="0" y="1504335"/>
            <a:ext cx="3347884" cy="648930"/>
            <a:chOff x="0" y="1504335"/>
            <a:chExt cx="3347884" cy="648930"/>
          </a:xfrm>
        </p:grpSpPr>
        <p:sp>
          <p:nvSpPr>
            <p:cNvPr id="8" name="Pentagon 7">
              <a:extLst>
                <a:ext uri="{FF2B5EF4-FFF2-40B4-BE49-F238E27FC236}">
                  <a16:creationId xmlns:a16="http://schemas.microsoft.com/office/drawing/2014/main" id="{A330F5E4-8267-5048-AC00-889B180F9F35}"/>
                </a:ext>
              </a:extLst>
            </p:cNvPr>
            <p:cNvSpPr/>
            <p:nvPr/>
          </p:nvSpPr>
          <p:spPr>
            <a:xfrm>
              <a:off x="0" y="1504335"/>
              <a:ext cx="3347884" cy="648930"/>
            </a:xfrm>
            <a:prstGeom prst="homePlate">
              <a:avLst/>
            </a:prstGeom>
            <a:solidFill>
              <a:srgbClr val="00A1EF"/>
            </a:solidFill>
            <a:ln>
              <a:solidFill>
                <a:srgbClr val="00A1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07DDEB-317B-6846-A27C-94BF2AB8934C}"/>
                </a:ext>
              </a:extLst>
            </p:cNvPr>
            <p:cNvSpPr txBox="1"/>
            <p:nvPr/>
          </p:nvSpPr>
          <p:spPr>
            <a:xfrm>
              <a:off x="838199" y="1564015"/>
              <a:ext cx="14165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The goal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982F231-6EB4-AE45-9A56-E772CAC6C8C5}"/>
              </a:ext>
            </a:extLst>
          </p:cNvPr>
          <p:cNvGrpSpPr/>
          <p:nvPr/>
        </p:nvGrpSpPr>
        <p:grpSpPr>
          <a:xfrm>
            <a:off x="0" y="3104535"/>
            <a:ext cx="3347884" cy="648930"/>
            <a:chOff x="1" y="3215056"/>
            <a:chExt cx="3347884" cy="648930"/>
          </a:xfrm>
        </p:grpSpPr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6968F634-CD40-A643-A99E-34A351A1DAE4}"/>
                </a:ext>
              </a:extLst>
            </p:cNvPr>
            <p:cNvSpPr/>
            <p:nvPr/>
          </p:nvSpPr>
          <p:spPr>
            <a:xfrm>
              <a:off x="1" y="3215056"/>
              <a:ext cx="3347884" cy="648930"/>
            </a:xfrm>
            <a:prstGeom prst="homePlate">
              <a:avLst/>
            </a:prstGeom>
            <a:solidFill>
              <a:srgbClr val="00DFD2"/>
            </a:solidFill>
            <a:ln>
              <a:solidFill>
                <a:srgbClr val="00DF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79E394E-DED3-114F-9BD6-06B41249AB99}"/>
                </a:ext>
              </a:extLst>
            </p:cNvPr>
            <p:cNvSpPr txBox="1"/>
            <p:nvPr/>
          </p:nvSpPr>
          <p:spPr>
            <a:xfrm>
              <a:off x="838199" y="3277911"/>
              <a:ext cx="21339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The response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87189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007AA4-D34C-324F-9807-9DB0AB770DD8}"/>
              </a:ext>
            </a:extLst>
          </p:cNvPr>
          <p:cNvSpPr/>
          <p:nvPr/>
        </p:nvSpPr>
        <p:spPr>
          <a:xfrm>
            <a:off x="0" y="0"/>
            <a:ext cx="12192000" cy="1344706"/>
          </a:xfrm>
          <a:prstGeom prst="rect">
            <a:avLst/>
          </a:prstGeom>
          <a:solidFill>
            <a:srgbClr val="0F218D"/>
          </a:solidFill>
          <a:ln>
            <a:solidFill>
              <a:srgbClr val="003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4538E7-5D3E-F449-ACC5-59FDB82E0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43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Network analysis – an example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7BC70-7370-D84A-87A5-B369A7338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35881" cy="5013232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assess which areas are important for bull trout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nodes constitute receivers</a:t>
            </a:r>
          </a:p>
          <a:p>
            <a:r>
              <a:rPr lang="en-US" dirty="0"/>
              <a:t>weighted here by the degree: the number of incoming and outgoing edges at each receiver</a:t>
            </a:r>
          </a:p>
          <a:p>
            <a:r>
              <a:rPr lang="en-US" dirty="0"/>
              <a:t>edges are weighted by the number of movements between the receivers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BDF229-038C-4E41-8EC6-C2151A2F7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361" y="1753441"/>
            <a:ext cx="4495706" cy="4495706"/>
          </a:xfrm>
          <a:prstGeom prst="rect">
            <a:avLst/>
          </a:prstGeom>
          <a:ln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961C07B-C306-0C41-AFCB-52EE1FE9B7EB}"/>
              </a:ext>
            </a:extLst>
          </p:cNvPr>
          <p:cNvGrpSpPr/>
          <p:nvPr/>
        </p:nvGrpSpPr>
        <p:grpSpPr>
          <a:xfrm>
            <a:off x="0" y="1504335"/>
            <a:ext cx="3347884" cy="648930"/>
            <a:chOff x="0" y="1504335"/>
            <a:chExt cx="3347884" cy="648930"/>
          </a:xfrm>
        </p:grpSpPr>
        <p:sp>
          <p:nvSpPr>
            <p:cNvPr id="7" name="Pentagon 6">
              <a:extLst>
                <a:ext uri="{FF2B5EF4-FFF2-40B4-BE49-F238E27FC236}">
                  <a16:creationId xmlns:a16="http://schemas.microsoft.com/office/drawing/2014/main" id="{D617B52F-1B99-704E-9454-8A224D227B36}"/>
                </a:ext>
              </a:extLst>
            </p:cNvPr>
            <p:cNvSpPr/>
            <p:nvPr/>
          </p:nvSpPr>
          <p:spPr>
            <a:xfrm>
              <a:off x="0" y="1504335"/>
              <a:ext cx="3347884" cy="648930"/>
            </a:xfrm>
            <a:prstGeom prst="homePlate">
              <a:avLst/>
            </a:prstGeom>
            <a:solidFill>
              <a:srgbClr val="00A1EF"/>
            </a:solidFill>
            <a:ln>
              <a:solidFill>
                <a:srgbClr val="00A1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2027446-BD4B-E94A-9C34-D1AF3637BCF0}"/>
                </a:ext>
              </a:extLst>
            </p:cNvPr>
            <p:cNvSpPr txBox="1"/>
            <p:nvPr/>
          </p:nvSpPr>
          <p:spPr>
            <a:xfrm>
              <a:off x="838199" y="1564015"/>
              <a:ext cx="14165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The goal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D66A277-0C70-3143-83A1-32BB2AC042A5}"/>
              </a:ext>
            </a:extLst>
          </p:cNvPr>
          <p:cNvGrpSpPr/>
          <p:nvPr/>
        </p:nvGrpSpPr>
        <p:grpSpPr>
          <a:xfrm>
            <a:off x="0" y="3104535"/>
            <a:ext cx="3347884" cy="648930"/>
            <a:chOff x="1" y="3215056"/>
            <a:chExt cx="3347884" cy="648930"/>
          </a:xfrm>
        </p:grpSpPr>
        <p:sp>
          <p:nvSpPr>
            <p:cNvPr id="10" name="Pentagon 9">
              <a:extLst>
                <a:ext uri="{FF2B5EF4-FFF2-40B4-BE49-F238E27FC236}">
                  <a16:creationId xmlns:a16="http://schemas.microsoft.com/office/drawing/2014/main" id="{A84B9354-441B-3141-96BC-01CB81053FC4}"/>
                </a:ext>
              </a:extLst>
            </p:cNvPr>
            <p:cNvSpPr/>
            <p:nvPr/>
          </p:nvSpPr>
          <p:spPr>
            <a:xfrm>
              <a:off x="1" y="3215056"/>
              <a:ext cx="3347884" cy="648930"/>
            </a:xfrm>
            <a:prstGeom prst="homePlate">
              <a:avLst/>
            </a:prstGeom>
            <a:solidFill>
              <a:srgbClr val="00DFD2"/>
            </a:solidFill>
            <a:ln>
              <a:solidFill>
                <a:srgbClr val="00DF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E80EC86-060F-A04E-8B8B-7198D99BC160}"/>
                </a:ext>
              </a:extLst>
            </p:cNvPr>
            <p:cNvSpPr txBox="1"/>
            <p:nvPr/>
          </p:nvSpPr>
          <p:spPr>
            <a:xfrm>
              <a:off x="838199" y="3277911"/>
              <a:ext cx="21339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The response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87471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D2313AF-0A06-7245-B202-EB3CEA21818C}"/>
              </a:ext>
            </a:extLst>
          </p:cNvPr>
          <p:cNvSpPr/>
          <p:nvPr/>
        </p:nvSpPr>
        <p:spPr>
          <a:xfrm>
            <a:off x="0" y="0"/>
            <a:ext cx="12192000" cy="1344706"/>
          </a:xfrm>
          <a:prstGeom prst="rect">
            <a:avLst/>
          </a:prstGeom>
          <a:solidFill>
            <a:srgbClr val="0F218D"/>
          </a:solidFill>
          <a:ln>
            <a:solidFill>
              <a:srgbClr val="003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D109E6F-C0C2-FD45-A7B8-9DAF6DE654E2}"/>
              </a:ext>
            </a:extLst>
          </p:cNvPr>
          <p:cNvGrpSpPr/>
          <p:nvPr/>
        </p:nvGrpSpPr>
        <p:grpSpPr>
          <a:xfrm>
            <a:off x="4424082" y="1340586"/>
            <a:ext cx="7767918" cy="5592359"/>
            <a:chOff x="4297680" y="681037"/>
            <a:chExt cx="7894320" cy="5863303"/>
          </a:xfrm>
        </p:grpSpPr>
        <p:pic>
          <p:nvPicPr>
            <p:cNvPr id="6" name="Picture 5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9C5836EB-FF47-AA47-BCFC-FE0123548E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3959"/>
            <a:stretch/>
          </p:blipFill>
          <p:spPr>
            <a:xfrm>
              <a:off x="4297680" y="681037"/>
              <a:ext cx="7894320" cy="586330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61E4034-24C0-2242-A7AE-22FE901CE223}"/>
                </a:ext>
              </a:extLst>
            </p:cNvPr>
            <p:cNvSpPr/>
            <p:nvPr/>
          </p:nvSpPr>
          <p:spPr>
            <a:xfrm>
              <a:off x="4907280" y="4693920"/>
              <a:ext cx="2636520" cy="16459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B4538E7-5D3E-F449-ACC5-59FDB82E0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23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Meanwhile in Palau (Filous et al. 2020)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7BC70-7370-D84A-87A5-B369A7338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4771237" cy="5032375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Assess the connectivity of tuna with individual FADs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A bipartite graph </a:t>
            </a:r>
          </a:p>
          <a:p>
            <a:r>
              <a:rPr lang="en-US" dirty="0"/>
              <a:t>Nodes correspond to both tagged tuna and individual receivers</a:t>
            </a:r>
          </a:p>
          <a:p>
            <a:r>
              <a:rPr lang="en-US" dirty="0"/>
              <a:t>Edges described the number of times a fish moved to that FAD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1122B8E9-31D9-844C-91DB-8BDE11CCDA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65" t="54667" r="62449" b="11072"/>
          <a:stretch/>
        </p:blipFill>
        <p:spPr>
          <a:xfrm>
            <a:off x="6231723" y="4516158"/>
            <a:ext cx="1731177" cy="22122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339856-4B59-C649-A85A-A307127EC109}"/>
              </a:ext>
            </a:extLst>
          </p:cNvPr>
          <p:cNvSpPr txBox="1"/>
          <p:nvPr/>
        </p:nvSpPr>
        <p:spPr>
          <a:xfrm>
            <a:off x="7962900" y="6370288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Fig 5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4A95C11-A55B-5A4C-B2FE-7310A342E599}"/>
              </a:ext>
            </a:extLst>
          </p:cNvPr>
          <p:cNvGrpSpPr/>
          <p:nvPr/>
        </p:nvGrpSpPr>
        <p:grpSpPr>
          <a:xfrm>
            <a:off x="0" y="1504335"/>
            <a:ext cx="3347884" cy="648930"/>
            <a:chOff x="0" y="1504335"/>
            <a:chExt cx="3347884" cy="648930"/>
          </a:xfrm>
        </p:grpSpPr>
        <p:sp>
          <p:nvSpPr>
            <p:cNvPr id="14" name="Pentagon 13">
              <a:extLst>
                <a:ext uri="{FF2B5EF4-FFF2-40B4-BE49-F238E27FC236}">
                  <a16:creationId xmlns:a16="http://schemas.microsoft.com/office/drawing/2014/main" id="{BB425723-9D91-4546-9ABA-25FC441F2C62}"/>
                </a:ext>
              </a:extLst>
            </p:cNvPr>
            <p:cNvSpPr/>
            <p:nvPr/>
          </p:nvSpPr>
          <p:spPr>
            <a:xfrm>
              <a:off x="0" y="1504335"/>
              <a:ext cx="3347884" cy="648930"/>
            </a:xfrm>
            <a:prstGeom prst="homePlate">
              <a:avLst/>
            </a:prstGeom>
            <a:solidFill>
              <a:srgbClr val="00A1EF"/>
            </a:solidFill>
            <a:ln>
              <a:solidFill>
                <a:srgbClr val="00A1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17CC17-FE6F-4043-BBC2-154C4EF1DBFC}"/>
                </a:ext>
              </a:extLst>
            </p:cNvPr>
            <p:cNvSpPr txBox="1"/>
            <p:nvPr/>
          </p:nvSpPr>
          <p:spPr>
            <a:xfrm>
              <a:off x="838199" y="1564015"/>
              <a:ext cx="14165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The goal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9CFE88D-149F-C64A-963F-BF1661FD872E}"/>
              </a:ext>
            </a:extLst>
          </p:cNvPr>
          <p:cNvGrpSpPr/>
          <p:nvPr/>
        </p:nvGrpSpPr>
        <p:grpSpPr>
          <a:xfrm>
            <a:off x="0" y="3104535"/>
            <a:ext cx="3347884" cy="648930"/>
            <a:chOff x="1" y="3215056"/>
            <a:chExt cx="3347884" cy="648930"/>
          </a:xfrm>
        </p:grpSpPr>
        <p:sp>
          <p:nvSpPr>
            <p:cNvPr id="17" name="Pentagon 16">
              <a:extLst>
                <a:ext uri="{FF2B5EF4-FFF2-40B4-BE49-F238E27FC236}">
                  <a16:creationId xmlns:a16="http://schemas.microsoft.com/office/drawing/2014/main" id="{D80FCD7A-77C6-FE46-B8FC-D6CA55BB20F2}"/>
                </a:ext>
              </a:extLst>
            </p:cNvPr>
            <p:cNvSpPr/>
            <p:nvPr/>
          </p:nvSpPr>
          <p:spPr>
            <a:xfrm>
              <a:off x="1" y="3215056"/>
              <a:ext cx="3347884" cy="648930"/>
            </a:xfrm>
            <a:prstGeom prst="homePlate">
              <a:avLst/>
            </a:prstGeom>
            <a:solidFill>
              <a:srgbClr val="00DFD2"/>
            </a:solidFill>
            <a:ln>
              <a:solidFill>
                <a:srgbClr val="00DF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4215CFE-F0F7-1E4F-8038-28C9A1BF1A3B}"/>
                </a:ext>
              </a:extLst>
            </p:cNvPr>
            <p:cNvSpPr txBox="1"/>
            <p:nvPr/>
          </p:nvSpPr>
          <p:spPr>
            <a:xfrm>
              <a:off x="838199" y="3277911"/>
              <a:ext cx="21339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The response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3094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0C5C025-B1BB-5946-B366-E588D9D9B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" y="1919153"/>
            <a:ext cx="4973100" cy="4144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B163FC5-FD16-4347-B814-7DFD4EFD9C1D}"/>
              </a:ext>
            </a:extLst>
          </p:cNvPr>
          <p:cNvSpPr txBox="1"/>
          <p:nvPr/>
        </p:nvSpPr>
        <p:spPr>
          <a:xfrm>
            <a:off x="2016423" y="6082925"/>
            <a:ext cx="2796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Spatially Continuous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53438B-D8E9-FE44-AE7D-CC265C0FAD12}"/>
              </a:ext>
            </a:extLst>
          </p:cNvPr>
          <p:cNvSpPr txBox="1"/>
          <p:nvPr/>
        </p:nvSpPr>
        <p:spPr>
          <a:xfrm>
            <a:off x="7854813" y="6082925"/>
            <a:ext cx="2320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Spatially Discrete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217C032-BE7D-504B-8102-5192E4150C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29" b="12889"/>
          <a:stretch/>
        </p:blipFill>
        <p:spPr>
          <a:xfrm>
            <a:off x="6533102" y="1919154"/>
            <a:ext cx="4688398" cy="41637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F0B8AB-0F78-014A-9481-8706162A6509}"/>
              </a:ext>
            </a:extLst>
          </p:cNvPr>
          <p:cNvSpPr txBox="1"/>
          <p:nvPr/>
        </p:nvSpPr>
        <p:spPr>
          <a:xfrm>
            <a:off x="2730645" y="1690688"/>
            <a:ext cx="1188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Satellite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BF1EB7-FCC8-314C-82E2-4739846010B6}"/>
              </a:ext>
            </a:extLst>
          </p:cNvPr>
          <p:cNvSpPr txBox="1"/>
          <p:nvPr/>
        </p:nvSpPr>
        <p:spPr>
          <a:xfrm>
            <a:off x="8421090" y="1688321"/>
            <a:ext cx="1233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Acoustic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E05D6E4-00E3-3044-BF24-F3143A70948D}"/>
              </a:ext>
            </a:extLst>
          </p:cNvPr>
          <p:cNvSpPr/>
          <p:nvPr/>
        </p:nvSpPr>
        <p:spPr>
          <a:xfrm>
            <a:off x="0" y="0"/>
            <a:ext cx="12192000" cy="1344706"/>
          </a:xfrm>
          <a:prstGeom prst="rect">
            <a:avLst/>
          </a:prstGeom>
          <a:solidFill>
            <a:srgbClr val="0F218D"/>
          </a:solidFill>
          <a:ln>
            <a:solidFill>
              <a:srgbClr val="003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C229EB74-CAED-BC4A-A614-9D8402CBD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852" y="19143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Aquatic telemetry</a:t>
            </a:r>
          </a:p>
        </p:txBody>
      </p:sp>
    </p:spTree>
    <p:extLst>
      <p:ext uri="{BB962C8B-B14F-4D97-AF65-F5344CB8AC3E}">
        <p14:creationId xmlns:p14="http://schemas.microsoft.com/office/powerpoint/2010/main" val="27782716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74700B6-0C34-DD47-861C-5C2765760070}"/>
              </a:ext>
            </a:extLst>
          </p:cNvPr>
          <p:cNvSpPr/>
          <p:nvPr/>
        </p:nvSpPr>
        <p:spPr>
          <a:xfrm>
            <a:off x="0" y="0"/>
            <a:ext cx="12192000" cy="1344706"/>
          </a:xfrm>
          <a:prstGeom prst="rect">
            <a:avLst/>
          </a:prstGeom>
          <a:solidFill>
            <a:srgbClr val="0F218D"/>
          </a:solidFill>
          <a:ln>
            <a:solidFill>
              <a:srgbClr val="003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B7FDC7-408C-0548-BD4C-3A7B8C946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Machine learning – Random Forests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7915E-9345-2E48-9431-F09D3F1F8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6683477" cy="6241744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classifying data into groups (not as interested in the relationships that force the classification)</a:t>
            </a:r>
          </a:p>
          <a:p>
            <a:endParaRPr lang="en-US" dirty="0"/>
          </a:p>
          <a:p>
            <a:endParaRPr lang="en-US" sz="800" dirty="0"/>
          </a:p>
          <a:p>
            <a:r>
              <a:rPr lang="en-US" dirty="0"/>
              <a:t>the group, </a:t>
            </a:r>
            <a:r>
              <a:rPr lang="en-US" dirty="0" err="1"/>
              <a:t>e.g</a:t>
            </a:r>
            <a:r>
              <a:rPr lang="en-US" dirty="0"/>
              <a:t>, predated vs. not predated, habitat choices, out-migrants vs non-migrants (but technically the model input can include things like movement metrics, age, length, sex, </a:t>
            </a:r>
            <a:r>
              <a:rPr lang="en-US" dirty="0" err="1"/>
              <a:t>etc</a:t>
            </a:r>
            <a:r>
              <a:rPr lang="en-US" dirty="0"/>
              <a:t>…)</a:t>
            </a:r>
          </a:p>
          <a:p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7C57EBC-99B6-6E42-AB9F-B806FF7BA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9118" y="1646852"/>
            <a:ext cx="5086121" cy="480218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76B0CEA-C7CE-2F43-B1CF-CC9AD02BCEEB}"/>
              </a:ext>
            </a:extLst>
          </p:cNvPr>
          <p:cNvGrpSpPr/>
          <p:nvPr/>
        </p:nvGrpSpPr>
        <p:grpSpPr>
          <a:xfrm>
            <a:off x="0" y="1504335"/>
            <a:ext cx="3347884" cy="648930"/>
            <a:chOff x="0" y="1504335"/>
            <a:chExt cx="3347884" cy="648930"/>
          </a:xfrm>
        </p:grpSpPr>
        <p:sp>
          <p:nvSpPr>
            <p:cNvPr id="8" name="Pentagon 7">
              <a:extLst>
                <a:ext uri="{FF2B5EF4-FFF2-40B4-BE49-F238E27FC236}">
                  <a16:creationId xmlns:a16="http://schemas.microsoft.com/office/drawing/2014/main" id="{4F8D6B48-ED82-CF45-9269-6FA29D82B76A}"/>
                </a:ext>
              </a:extLst>
            </p:cNvPr>
            <p:cNvSpPr/>
            <p:nvPr/>
          </p:nvSpPr>
          <p:spPr>
            <a:xfrm>
              <a:off x="0" y="1504335"/>
              <a:ext cx="3347884" cy="648930"/>
            </a:xfrm>
            <a:prstGeom prst="homePlate">
              <a:avLst/>
            </a:prstGeom>
            <a:solidFill>
              <a:srgbClr val="00A1EF"/>
            </a:solidFill>
            <a:ln>
              <a:solidFill>
                <a:srgbClr val="00A1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F779B7C-99C8-2440-A98E-45D9EDF3F579}"/>
                </a:ext>
              </a:extLst>
            </p:cNvPr>
            <p:cNvSpPr txBox="1"/>
            <p:nvPr/>
          </p:nvSpPr>
          <p:spPr>
            <a:xfrm>
              <a:off x="838199" y="1564015"/>
              <a:ext cx="14165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The goal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3FA5D61-3776-BE43-A0D3-DC2B7C4602F4}"/>
              </a:ext>
            </a:extLst>
          </p:cNvPr>
          <p:cNvSpPr txBox="1"/>
          <p:nvPr/>
        </p:nvSpPr>
        <p:spPr>
          <a:xfrm>
            <a:off x="8995746" y="6264373"/>
            <a:ext cx="220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cred: Jonathan </a:t>
            </a:r>
            <a:r>
              <a:rPr lang="en-US" dirty="0" err="1"/>
              <a:t>Babyn</a:t>
            </a: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AFE3EC-7879-DF40-AE09-9E05F625505B}"/>
              </a:ext>
            </a:extLst>
          </p:cNvPr>
          <p:cNvGrpSpPr/>
          <p:nvPr/>
        </p:nvGrpSpPr>
        <p:grpSpPr>
          <a:xfrm>
            <a:off x="0" y="3652827"/>
            <a:ext cx="3347884" cy="648930"/>
            <a:chOff x="1" y="3215056"/>
            <a:chExt cx="3347884" cy="648930"/>
          </a:xfrm>
        </p:grpSpPr>
        <p:sp>
          <p:nvSpPr>
            <p:cNvPr id="12" name="Pentagon 11">
              <a:extLst>
                <a:ext uri="{FF2B5EF4-FFF2-40B4-BE49-F238E27FC236}">
                  <a16:creationId xmlns:a16="http://schemas.microsoft.com/office/drawing/2014/main" id="{30D8331E-F29E-9B4D-A62A-1B3E3ED2C4F1}"/>
                </a:ext>
              </a:extLst>
            </p:cNvPr>
            <p:cNvSpPr/>
            <p:nvPr/>
          </p:nvSpPr>
          <p:spPr>
            <a:xfrm>
              <a:off x="1" y="3215056"/>
              <a:ext cx="3347884" cy="648930"/>
            </a:xfrm>
            <a:prstGeom prst="homePlate">
              <a:avLst/>
            </a:prstGeom>
            <a:solidFill>
              <a:srgbClr val="00DFD2"/>
            </a:solidFill>
            <a:ln>
              <a:solidFill>
                <a:srgbClr val="00DF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A80944F-F4B3-D74F-BD57-29B8C94BFCC8}"/>
                </a:ext>
              </a:extLst>
            </p:cNvPr>
            <p:cNvSpPr txBox="1"/>
            <p:nvPr/>
          </p:nvSpPr>
          <p:spPr>
            <a:xfrm>
              <a:off x="838199" y="3277911"/>
              <a:ext cx="21339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The response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59568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4101463-8EE9-8E43-9BF9-B687FAC17567}"/>
              </a:ext>
            </a:extLst>
          </p:cNvPr>
          <p:cNvSpPr/>
          <p:nvPr/>
        </p:nvSpPr>
        <p:spPr>
          <a:xfrm>
            <a:off x="0" y="0"/>
            <a:ext cx="12192000" cy="1344706"/>
          </a:xfrm>
          <a:prstGeom prst="rect">
            <a:avLst/>
          </a:prstGeom>
          <a:solidFill>
            <a:srgbClr val="0F218D"/>
          </a:solidFill>
          <a:ln>
            <a:solidFill>
              <a:srgbClr val="003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340506-CD5E-B540-ABBB-AC6FFBA9A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0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Random Forests - an example ...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9E303E-6C58-5145-AA93-35C7FACC5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763" y="3758993"/>
            <a:ext cx="4608083" cy="27180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F9F983F-36B4-5744-8D48-85798E608CDD}"/>
              </a:ext>
            </a:extLst>
          </p:cNvPr>
          <p:cNvSpPr/>
          <p:nvPr/>
        </p:nvSpPr>
        <p:spPr>
          <a:xfrm>
            <a:off x="1066090" y="6277431"/>
            <a:ext cx="120417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800" dirty="0"/>
              <a:t>http://www.cosewic.ca/</a:t>
            </a:r>
            <a:endParaRPr lang="en-US" sz="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87CF83-4888-0E4A-B5B4-3FB39106E13F}"/>
              </a:ext>
            </a:extLst>
          </p:cNvPr>
          <p:cNvSpPr/>
          <p:nvPr/>
        </p:nvSpPr>
        <p:spPr>
          <a:xfrm>
            <a:off x="3491132" y="6284685"/>
            <a:ext cx="181171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800" i="1" dirty="0">
                <a:solidFill>
                  <a:srgbClr val="0A0A0A"/>
                </a:solidFill>
                <a:latin typeface="Roboto Condensed"/>
              </a:rPr>
              <a:t>Striped Bass © Steven G. Johnson.</a:t>
            </a:r>
            <a:endParaRPr lang="en-US" sz="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CEA27A6-0FB7-AA4D-A583-BB593F548F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29" t="24923" r="14912" b="21516"/>
          <a:stretch/>
        </p:blipFill>
        <p:spPr>
          <a:xfrm>
            <a:off x="994372" y="1690212"/>
            <a:ext cx="4308474" cy="1982356"/>
          </a:xfrm>
          <a:prstGeom prst="rect">
            <a:avLst/>
          </a:prstGeom>
        </p:spPr>
      </p:pic>
      <p:pic>
        <p:nvPicPr>
          <p:cNvPr id="15" name="Picture 14" descr="A close up of a map&#10;&#10;Description automatically generated">
            <a:extLst>
              <a:ext uri="{FF2B5EF4-FFF2-40B4-BE49-F238E27FC236}">
                <a16:creationId xmlns:a16="http://schemas.microsoft.com/office/drawing/2014/main" id="{05393A52-6CA9-2E49-80DE-5CD0D8A14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0933" y="2748594"/>
            <a:ext cx="5186304" cy="40632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3740D21-CC30-314E-A8D0-75BB5B584FA8}"/>
              </a:ext>
            </a:extLst>
          </p:cNvPr>
          <p:cNvSpPr txBox="1"/>
          <p:nvPr/>
        </p:nvSpPr>
        <p:spPr>
          <a:xfrm>
            <a:off x="5918594" y="1548265"/>
            <a:ext cx="6049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Daniels et al. 2018. </a:t>
            </a:r>
            <a:r>
              <a:rPr lang="en-CA" dirty="0"/>
              <a:t>Estimating consumption rate of Atlantic salmon smolts (</a:t>
            </a:r>
            <a:r>
              <a:rPr lang="en-CA" i="1" dirty="0"/>
              <a:t>Salmo </a:t>
            </a:r>
            <a:r>
              <a:rPr lang="en-CA" i="1" dirty="0" err="1"/>
              <a:t>salar</a:t>
            </a:r>
            <a:r>
              <a:rPr lang="en-CA" dirty="0"/>
              <a:t>) by striped bass (</a:t>
            </a:r>
            <a:r>
              <a:rPr lang="en-CA" i="1" dirty="0" err="1"/>
              <a:t>Morone</a:t>
            </a:r>
            <a:r>
              <a:rPr lang="en-CA" i="1" dirty="0"/>
              <a:t> </a:t>
            </a:r>
            <a:r>
              <a:rPr lang="en-CA" i="1" dirty="0" err="1"/>
              <a:t>saxatilis</a:t>
            </a:r>
            <a:r>
              <a:rPr lang="en-CA" dirty="0"/>
              <a:t>) in the </a:t>
            </a:r>
            <a:r>
              <a:rPr lang="en-CA" dirty="0" err="1"/>
              <a:t>Miramichi</a:t>
            </a:r>
            <a:r>
              <a:rPr lang="en-CA" dirty="0"/>
              <a:t> River estuary using acoustic telemetry. CJFAS. doi:10.1139/cjfas-2017-0373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577DC2-E1A8-D54A-A1AE-0B2627C59D36}"/>
              </a:ext>
            </a:extLst>
          </p:cNvPr>
          <p:cNvSpPr txBox="1"/>
          <p:nvPr/>
        </p:nvSpPr>
        <p:spPr>
          <a:xfrm>
            <a:off x="11433700" y="6292376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 1.</a:t>
            </a:r>
          </a:p>
        </p:txBody>
      </p:sp>
    </p:spTree>
    <p:extLst>
      <p:ext uri="{BB962C8B-B14F-4D97-AF65-F5344CB8AC3E}">
        <p14:creationId xmlns:p14="http://schemas.microsoft.com/office/powerpoint/2010/main" val="10506552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10EF52B-8129-574B-8035-19DE2AB1EF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63008" y="1606493"/>
            <a:ext cx="6407427" cy="473766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83E069-45DF-4548-88FE-72D46C874E06}"/>
              </a:ext>
            </a:extLst>
          </p:cNvPr>
          <p:cNvSpPr txBox="1"/>
          <p:nvPr/>
        </p:nvSpPr>
        <p:spPr>
          <a:xfrm>
            <a:off x="443753" y="2312894"/>
            <a:ext cx="461925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classify tagged smolt movement data into either predated or not predated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 response: 8 movement metrics from known fate smolt, known fate bass, and unknown fate smolt data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D65BD9-5B4C-0841-A506-783E660BDD7C}"/>
              </a:ext>
            </a:extLst>
          </p:cNvPr>
          <p:cNvSpPr/>
          <p:nvPr/>
        </p:nvSpPr>
        <p:spPr>
          <a:xfrm>
            <a:off x="0" y="0"/>
            <a:ext cx="12192000" cy="1344706"/>
          </a:xfrm>
          <a:prstGeom prst="rect">
            <a:avLst/>
          </a:prstGeom>
          <a:solidFill>
            <a:srgbClr val="0F218D"/>
          </a:solidFill>
          <a:ln>
            <a:solidFill>
              <a:srgbClr val="003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19A988F-397E-6F43-8EDF-6F93AF8874B1}"/>
              </a:ext>
            </a:extLst>
          </p:cNvPr>
          <p:cNvSpPr txBox="1">
            <a:spLocks/>
          </p:cNvSpPr>
          <p:nvPr/>
        </p:nvSpPr>
        <p:spPr>
          <a:xfrm>
            <a:off x="838200" y="68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Random Forests - an example ...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067F1C3-44ED-F54B-8806-1B77BA55E3EC}"/>
              </a:ext>
            </a:extLst>
          </p:cNvPr>
          <p:cNvGrpSpPr/>
          <p:nvPr/>
        </p:nvGrpSpPr>
        <p:grpSpPr>
          <a:xfrm>
            <a:off x="0" y="1504335"/>
            <a:ext cx="3347884" cy="648930"/>
            <a:chOff x="0" y="1504335"/>
            <a:chExt cx="3347884" cy="648930"/>
          </a:xfrm>
        </p:grpSpPr>
        <p:sp>
          <p:nvSpPr>
            <p:cNvPr id="12" name="Pentagon 11">
              <a:extLst>
                <a:ext uri="{FF2B5EF4-FFF2-40B4-BE49-F238E27FC236}">
                  <a16:creationId xmlns:a16="http://schemas.microsoft.com/office/drawing/2014/main" id="{DD27D25C-9F9D-7041-A90C-3597DEE91AD5}"/>
                </a:ext>
              </a:extLst>
            </p:cNvPr>
            <p:cNvSpPr/>
            <p:nvPr/>
          </p:nvSpPr>
          <p:spPr>
            <a:xfrm>
              <a:off x="0" y="1504335"/>
              <a:ext cx="3347884" cy="648930"/>
            </a:xfrm>
            <a:prstGeom prst="homePlate">
              <a:avLst/>
            </a:prstGeom>
            <a:solidFill>
              <a:srgbClr val="00A1EF"/>
            </a:solidFill>
            <a:ln>
              <a:solidFill>
                <a:srgbClr val="00A1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1E36940-4E52-AD4B-B911-852704CBFE12}"/>
                </a:ext>
              </a:extLst>
            </p:cNvPr>
            <p:cNvSpPr txBox="1"/>
            <p:nvPr/>
          </p:nvSpPr>
          <p:spPr>
            <a:xfrm>
              <a:off x="838199" y="1564015"/>
              <a:ext cx="14165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The goal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7FFE33E-26E6-034A-BA7A-CAF0C242C539}"/>
              </a:ext>
            </a:extLst>
          </p:cNvPr>
          <p:cNvGrpSpPr/>
          <p:nvPr/>
        </p:nvGrpSpPr>
        <p:grpSpPr>
          <a:xfrm>
            <a:off x="0" y="3700742"/>
            <a:ext cx="3347884" cy="648930"/>
            <a:chOff x="1" y="3215056"/>
            <a:chExt cx="3347884" cy="648930"/>
          </a:xfrm>
        </p:grpSpPr>
        <p:sp>
          <p:nvSpPr>
            <p:cNvPr id="15" name="Pentagon 14">
              <a:extLst>
                <a:ext uri="{FF2B5EF4-FFF2-40B4-BE49-F238E27FC236}">
                  <a16:creationId xmlns:a16="http://schemas.microsoft.com/office/drawing/2014/main" id="{4EB2072B-0714-5249-B2E1-795EA0B934A6}"/>
                </a:ext>
              </a:extLst>
            </p:cNvPr>
            <p:cNvSpPr/>
            <p:nvPr/>
          </p:nvSpPr>
          <p:spPr>
            <a:xfrm>
              <a:off x="1" y="3215056"/>
              <a:ext cx="3347884" cy="648930"/>
            </a:xfrm>
            <a:prstGeom prst="homePlate">
              <a:avLst/>
            </a:prstGeom>
            <a:solidFill>
              <a:srgbClr val="00DFD2"/>
            </a:solidFill>
            <a:ln>
              <a:solidFill>
                <a:srgbClr val="00DF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B7F2FC-5D60-0340-BDD4-9196CC74A3BC}"/>
                </a:ext>
              </a:extLst>
            </p:cNvPr>
            <p:cNvSpPr txBox="1"/>
            <p:nvPr/>
          </p:nvSpPr>
          <p:spPr>
            <a:xfrm>
              <a:off x="838199" y="3277911"/>
              <a:ext cx="21339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The response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64162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9B3C96C-3360-B941-BC4E-990E90B7C828}"/>
              </a:ext>
            </a:extLst>
          </p:cNvPr>
          <p:cNvSpPr/>
          <p:nvPr/>
        </p:nvSpPr>
        <p:spPr>
          <a:xfrm>
            <a:off x="0" y="0"/>
            <a:ext cx="12192000" cy="1344706"/>
          </a:xfrm>
          <a:prstGeom prst="rect">
            <a:avLst/>
          </a:prstGeom>
          <a:solidFill>
            <a:srgbClr val="0F218D"/>
          </a:solidFill>
          <a:ln>
            <a:solidFill>
              <a:srgbClr val="003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C52F4C-358E-B848-A48A-200FF6B3C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74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Triangulation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EA24BB1-FD8F-5548-B912-7FB1D0CB095E}"/>
              </a:ext>
            </a:extLst>
          </p:cNvPr>
          <p:cNvGrpSpPr/>
          <p:nvPr/>
        </p:nvGrpSpPr>
        <p:grpSpPr>
          <a:xfrm>
            <a:off x="5513294" y="2172939"/>
            <a:ext cx="6239794" cy="3567463"/>
            <a:chOff x="5513294" y="2172939"/>
            <a:chExt cx="6239794" cy="3567463"/>
          </a:xfrm>
        </p:grpSpPr>
        <p:pic>
          <p:nvPicPr>
            <p:cNvPr id="8" name="Picture 7" descr="A fish swimming under water&#10;&#10;Description automatically generated">
              <a:extLst>
                <a:ext uri="{FF2B5EF4-FFF2-40B4-BE49-F238E27FC236}">
                  <a16:creationId xmlns:a16="http://schemas.microsoft.com/office/drawing/2014/main" id="{10175C65-CE9C-D347-9FCC-2945A5C2B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13294" y="2172939"/>
              <a:ext cx="6239794" cy="3567463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0023529-47E1-A44D-A5DE-C5DF0F5C5D55}"/>
                </a:ext>
              </a:extLst>
            </p:cNvPr>
            <p:cNvSpPr/>
            <p:nvPr/>
          </p:nvSpPr>
          <p:spPr>
            <a:xfrm>
              <a:off x="5513294" y="5524958"/>
              <a:ext cx="4302781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800" dirty="0">
                  <a:latin typeface="CMSS8"/>
                </a:rPr>
                <a:t>By </a:t>
              </a:r>
              <a:r>
                <a:rPr lang="en-CA" sz="800" dirty="0" err="1">
                  <a:latin typeface="CMSS8"/>
                </a:rPr>
                <a:t>Jik</a:t>
              </a:r>
              <a:r>
                <a:rPr lang="en-CA" sz="800" dirty="0">
                  <a:latin typeface="CMSS8"/>
                </a:rPr>
                <a:t> </a:t>
              </a:r>
              <a:r>
                <a:rPr lang="en-CA" sz="800" dirty="0" err="1">
                  <a:latin typeface="CMSS8"/>
                </a:rPr>
                <a:t>jik</a:t>
              </a:r>
              <a:r>
                <a:rPr lang="en-CA" sz="800" dirty="0">
                  <a:latin typeface="CMSS8"/>
                </a:rPr>
                <a:t> - Own </a:t>
              </a:r>
              <a:r>
                <a:rPr lang="en-CA" sz="800" dirty="0" err="1">
                  <a:latin typeface="CMSS8"/>
                </a:rPr>
                <a:t>work,CC</a:t>
              </a:r>
              <a:r>
                <a:rPr lang="en-CA" sz="800" dirty="0">
                  <a:latin typeface="CMSS8"/>
                </a:rPr>
                <a:t> BY-SA 3.0, https://</a:t>
              </a:r>
              <a:r>
                <a:rPr lang="en-CA" sz="800" dirty="0" err="1">
                  <a:latin typeface="CMSS8"/>
                </a:rPr>
                <a:t>commons.wikimedia.org</a:t>
              </a:r>
              <a:r>
                <a:rPr lang="en-CA" sz="800" dirty="0">
                  <a:latin typeface="CMSS8"/>
                </a:rPr>
                <a:t>/w/</a:t>
              </a:r>
              <a:r>
                <a:rPr lang="en-CA" sz="800" dirty="0" err="1">
                  <a:latin typeface="CMSS8"/>
                </a:rPr>
                <a:t>index.php?curid</a:t>
              </a:r>
              <a:r>
                <a:rPr lang="en-CA" sz="800" dirty="0">
                  <a:latin typeface="CMSS8"/>
                </a:rPr>
                <a:t>=14631780 </a:t>
              </a:r>
              <a:endParaRPr lang="en-CA" dirty="0">
                <a:effectLst/>
              </a:endParaRPr>
            </a:p>
          </p:txBody>
        </p:sp>
      </p:grpSp>
      <p:pic>
        <p:nvPicPr>
          <p:cNvPr id="10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27E11A83-9573-1247-8909-2F5DC86FE5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315"/>
          <a:stretch/>
        </p:blipFill>
        <p:spPr>
          <a:xfrm>
            <a:off x="1055593" y="1416215"/>
            <a:ext cx="4202207" cy="52988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FE8CCA-555E-5947-851C-2A68D0923F4A}"/>
              </a:ext>
            </a:extLst>
          </p:cNvPr>
          <p:cNvSpPr txBox="1"/>
          <p:nvPr/>
        </p:nvSpPr>
        <p:spPr>
          <a:xfrm>
            <a:off x="1401096" y="6345771"/>
            <a:ext cx="3163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Whoriskey</a:t>
            </a:r>
            <a:r>
              <a:rPr lang="en-US" dirty="0"/>
              <a:t> et al. In prep. YAMS. </a:t>
            </a:r>
          </a:p>
        </p:txBody>
      </p:sp>
    </p:spTree>
    <p:extLst>
      <p:ext uri="{BB962C8B-B14F-4D97-AF65-F5344CB8AC3E}">
        <p14:creationId xmlns:p14="http://schemas.microsoft.com/office/powerpoint/2010/main" val="21593249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A613B225-7764-FF4D-8FED-B5B1A54B4D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5593" y="1336537"/>
            <a:ext cx="10080813" cy="5298888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19DFEE4-6615-1449-AFC8-FC41EB0FBCBA}"/>
              </a:ext>
            </a:extLst>
          </p:cNvPr>
          <p:cNvSpPr/>
          <p:nvPr/>
        </p:nvSpPr>
        <p:spPr>
          <a:xfrm>
            <a:off x="0" y="0"/>
            <a:ext cx="12192000" cy="1344706"/>
          </a:xfrm>
          <a:prstGeom prst="rect">
            <a:avLst/>
          </a:prstGeom>
          <a:solidFill>
            <a:srgbClr val="0F218D"/>
          </a:solidFill>
          <a:ln>
            <a:solidFill>
              <a:srgbClr val="003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886B437-C9AE-7A43-928D-0D22E3206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74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Triangulation</a:t>
            </a:r>
          </a:p>
        </p:txBody>
      </p:sp>
    </p:spTree>
    <p:extLst>
      <p:ext uri="{BB962C8B-B14F-4D97-AF65-F5344CB8AC3E}">
        <p14:creationId xmlns:p14="http://schemas.microsoft.com/office/powerpoint/2010/main" val="13102071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818A58-F7CE-D647-BADB-29AA0550591E}"/>
              </a:ext>
            </a:extLst>
          </p:cNvPr>
          <p:cNvSpPr txBox="1"/>
          <p:nvPr/>
        </p:nvSpPr>
        <p:spPr>
          <a:xfrm>
            <a:off x="609600" y="1773151"/>
            <a:ext cx="626184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estimate or predict the underlying animal path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your raw detection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7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B9247A65-8BD6-1E48-B6E8-346C2A2856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692"/>
          <a:stretch/>
        </p:blipFill>
        <p:spPr>
          <a:xfrm>
            <a:off x="6871447" y="1336537"/>
            <a:ext cx="4264959" cy="52988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A5B0527-DCC5-7F48-BCF9-3689038C6D46}"/>
              </a:ext>
            </a:extLst>
          </p:cNvPr>
          <p:cNvSpPr/>
          <p:nvPr/>
        </p:nvSpPr>
        <p:spPr>
          <a:xfrm>
            <a:off x="0" y="0"/>
            <a:ext cx="12192000" cy="1344706"/>
          </a:xfrm>
          <a:prstGeom prst="rect">
            <a:avLst/>
          </a:prstGeom>
          <a:solidFill>
            <a:srgbClr val="0F218D"/>
          </a:solidFill>
          <a:ln>
            <a:solidFill>
              <a:srgbClr val="003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7D4F2F5-2299-A549-BEB3-26E18B406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74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Triangulation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2D3AA13-69C7-E541-A8E7-140B57E874CB}"/>
              </a:ext>
            </a:extLst>
          </p:cNvPr>
          <p:cNvGrpSpPr/>
          <p:nvPr/>
        </p:nvGrpSpPr>
        <p:grpSpPr>
          <a:xfrm>
            <a:off x="0" y="1504335"/>
            <a:ext cx="3347884" cy="648930"/>
            <a:chOff x="0" y="1504335"/>
            <a:chExt cx="3347884" cy="648930"/>
          </a:xfrm>
        </p:grpSpPr>
        <p:sp>
          <p:nvSpPr>
            <p:cNvPr id="15" name="Pentagon 14">
              <a:extLst>
                <a:ext uri="{FF2B5EF4-FFF2-40B4-BE49-F238E27FC236}">
                  <a16:creationId xmlns:a16="http://schemas.microsoft.com/office/drawing/2014/main" id="{E5FC6414-5150-4547-93EE-35C7FB83F747}"/>
                </a:ext>
              </a:extLst>
            </p:cNvPr>
            <p:cNvSpPr/>
            <p:nvPr/>
          </p:nvSpPr>
          <p:spPr>
            <a:xfrm>
              <a:off x="0" y="1504335"/>
              <a:ext cx="3347884" cy="648930"/>
            </a:xfrm>
            <a:prstGeom prst="homePlate">
              <a:avLst/>
            </a:prstGeom>
            <a:solidFill>
              <a:srgbClr val="00A1EF"/>
            </a:solidFill>
            <a:ln>
              <a:solidFill>
                <a:srgbClr val="00A1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88BB2BC-ACDC-5244-8C79-054C2F8BE44B}"/>
                </a:ext>
              </a:extLst>
            </p:cNvPr>
            <p:cNvSpPr txBox="1"/>
            <p:nvPr/>
          </p:nvSpPr>
          <p:spPr>
            <a:xfrm>
              <a:off x="838199" y="1564015"/>
              <a:ext cx="14165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The goal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851588D-CF62-C643-A759-B6D68D22FDCD}"/>
              </a:ext>
            </a:extLst>
          </p:cNvPr>
          <p:cNvGrpSpPr/>
          <p:nvPr/>
        </p:nvGrpSpPr>
        <p:grpSpPr>
          <a:xfrm>
            <a:off x="0" y="3137208"/>
            <a:ext cx="3347884" cy="648930"/>
            <a:chOff x="1" y="3215056"/>
            <a:chExt cx="3347884" cy="648930"/>
          </a:xfrm>
        </p:grpSpPr>
        <p:sp>
          <p:nvSpPr>
            <p:cNvPr id="18" name="Pentagon 17">
              <a:extLst>
                <a:ext uri="{FF2B5EF4-FFF2-40B4-BE49-F238E27FC236}">
                  <a16:creationId xmlns:a16="http://schemas.microsoft.com/office/drawing/2014/main" id="{DD73F201-2235-7E44-BBA9-CF51B89D89CC}"/>
                </a:ext>
              </a:extLst>
            </p:cNvPr>
            <p:cNvSpPr/>
            <p:nvPr/>
          </p:nvSpPr>
          <p:spPr>
            <a:xfrm>
              <a:off x="1" y="3215056"/>
              <a:ext cx="3347884" cy="648930"/>
            </a:xfrm>
            <a:prstGeom prst="homePlate">
              <a:avLst/>
            </a:prstGeom>
            <a:solidFill>
              <a:srgbClr val="00DFD2"/>
            </a:solidFill>
            <a:ln>
              <a:solidFill>
                <a:srgbClr val="00DF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206AB80-C7C5-B047-8E6F-248A8186AF65}"/>
                </a:ext>
              </a:extLst>
            </p:cNvPr>
            <p:cNvSpPr txBox="1"/>
            <p:nvPr/>
          </p:nvSpPr>
          <p:spPr>
            <a:xfrm>
              <a:off x="838199" y="3277911"/>
              <a:ext cx="21339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The response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50680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818A58-F7CE-D647-BADB-29AA0550591E}"/>
              </a:ext>
            </a:extLst>
          </p:cNvPr>
          <p:cNvSpPr txBox="1"/>
          <p:nvPr/>
        </p:nvSpPr>
        <p:spPr>
          <a:xfrm>
            <a:off x="609600" y="1773151"/>
            <a:ext cx="626184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estimate or predict the underlying animal path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your raw detection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Different methods: VPS, COAs, YAPS,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Opens up a whole other suite of tools that can be used to study animal ecology including HMMs,  RSFs, home range analyses, … </a:t>
            </a:r>
          </a:p>
        </p:txBody>
      </p:sp>
      <p:pic>
        <p:nvPicPr>
          <p:cNvPr id="7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B9247A65-8BD6-1E48-B6E8-346C2A2856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692"/>
          <a:stretch/>
        </p:blipFill>
        <p:spPr>
          <a:xfrm>
            <a:off x="6871447" y="1336537"/>
            <a:ext cx="4264959" cy="52988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A5B0527-DCC5-7F48-BCF9-3689038C6D46}"/>
              </a:ext>
            </a:extLst>
          </p:cNvPr>
          <p:cNvSpPr/>
          <p:nvPr/>
        </p:nvSpPr>
        <p:spPr>
          <a:xfrm>
            <a:off x="0" y="0"/>
            <a:ext cx="12192000" cy="1344706"/>
          </a:xfrm>
          <a:prstGeom prst="rect">
            <a:avLst/>
          </a:prstGeom>
          <a:solidFill>
            <a:srgbClr val="0F218D"/>
          </a:solidFill>
          <a:ln>
            <a:solidFill>
              <a:srgbClr val="003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7D4F2F5-2299-A549-BEB3-26E18B406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74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Triangulation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2D3AA13-69C7-E541-A8E7-140B57E874CB}"/>
              </a:ext>
            </a:extLst>
          </p:cNvPr>
          <p:cNvGrpSpPr/>
          <p:nvPr/>
        </p:nvGrpSpPr>
        <p:grpSpPr>
          <a:xfrm>
            <a:off x="0" y="1504335"/>
            <a:ext cx="3347884" cy="648930"/>
            <a:chOff x="0" y="1504335"/>
            <a:chExt cx="3347884" cy="648930"/>
          </a:xfrm>
        </p:grpSpPr>
        <p:sp>
          <p:nvSpPr>
            <p:cNvPr id="15" name="Pentagon 14">
              <a:extLst>
                <a:ext uri="{FF2B5EF4-FFF2-40B4-BE49-F238E27FC236}">
                  <a16:creationId xmlns:a16="http://schemas.microsoft.com/office/drawing/2014/main" id="{E5FC6414-5150-4547-93EE-35C7FB83F747}"/>
                </a:ext>
              </a:extLst>
            </p:cNvPr>
            <p:cNvSpPr/>
            <p:nvPr/>
          </p:nvSpPr>
          <p:spPr>
            <a:xfrm>
              <a:off x="0" y="1504335"/>
              <a:ext cx="3347884" cy="648930"/>
            </a:xfrm>
            <a:prstGeom prst="homePlate">
              <a:avLst/>
            </a:prstGeom>
            <a:solidFill>
              <a:srgbClr val="00A1EF"/>
            </a:solidFill>
            <a:ln>
              <a:solidFill>
                <a:srgbClr val="00A1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88BB2BC-ACDC-5244-8C79-054C2F8BE44B}"/>
                </a:ext>
              </a:extLst>
            </p:cNvPr>
            <p:cNvSpPr txBox="1"/>
            <p:nvPr/>
          </p:nvSpPr>
          <p:spPr>
            <a:xfrm>
              <a:off x="838199" y="1564015"/>
              <a:ext cx="14165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The goal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851588D-CF62-C643-A759-B6D68D22FDCD}"/>
              </a:ext>
            </a:extLst>
          </p:cNvPr>
          <p:cNvGrpSpPr/>
          <p:nvPr/>
        </p:nvGrpSpPr>
        <p:grpSpPr>
          <a:xfrm>
            <a:off x="0" y="3137208"/>
            <a:ext cx="3347884" cy="648930"/>
            <a:chOff x="1" y="3215056"/>
            <a:chExt cx="3347884" cy="648930"/>
          </a:xfrm>
        </p:grpSpPr>
        <p:sp>
          <p:nvSpPr>
            <p:cNvPr id="18" name="Pentagon 17">
              <a:extLst>
                <a:ext uri="{FF2B5EF4-FFF2-40B4-BE49-F238E27FC236}">
                  <a16:creationId xmlns:a16="http://schemas.microsoft.com/office/drawing/2014/main" id="{DD73F201-2235-7E44-BBA9-CF51B89D89CC}"/>
                </a:ext>
              </a:extLst>
            </p:cNvPr>
            <p:cNvSpPr/>
            <p:nvPr/>
          </p:nvSpPr>
          <p:spPr>
            <a:xfrm>
              <a:off x="1" y="3215056"/>
              <a:ext cx="3347884" cy="648930"/>
            </a:xfrm>
            <a:prstGeom prst="homePlate">
              <a:avLst/>
            </a:prstGeom>
            <a:solidFill>
              <a:srgbClr val="00DFD2"/>
            </a:solidFill>
            <a:ln>
              <a:solidFill>
                <a:srgbClr val="00DF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206AB80-C7C5-B047-8E6F-248A8186AF65}"/>
                </a:ext>
              </a:extLst>
            </p:cNvPr>
            <p:cNvSpPr txBox="1"/>
            <p:nvPr/>
          </p:nvSpPr>
          <p:spPr>
            <a:xfrm>
              <a:off x="838199" y="3277911"/>
              <a:ext cx="21339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The response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05158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deasOTN_logo.png">
            <a:extLst>
              <a:ext uri="{FF2B5EF4-FFF2-40B4-BE49-F238E27FC236}">
                <a16:creationId xmlns:a16="http://schemas.microsoft.com/office/drawing/2014/main" id="{C710B017-36CE-E24B-A6DC-80A625ABDC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BB15BA5-47FB-204E-8185-4DDBB5B896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381" y="570064"/>
            <a:ext cx="11955237" cy="2387600"/>
          </a:xfrm>
        </p:spPr>
        <p:txBody>
          <a:bodyPr/>
          <a:lstStyle/>
          <a:p>
            <a:br>
              <a:rPr lang="en-US" sz="6000" dirty="0">
                <a:solidFill>
                  <a:schemeClr val="bg1"/>
                </a:solidFill>
              </a:rPr>
            </a:br>
            <a:r>
              <a:rPr lang="en-US" sz="6000" dirty="0">
                <a:solidFill>
                  <a:schemeClr val="bg1"/>
                </a:solidFill>
              </a:rPr>
              <a:t>Thanks</a:t>
            </a:r>
            <a:r>
              <a:rPr lang="en-US" sz="4400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8" name="Google Shape;55;p13">
            <a:extLst>
              <a:ext uri="{FF2B5EF4-FFF2-40B4-BE49-F238E27FC236}">
                <a16:creationId xmlns:a16="http://schemas.microsoft.com/office/drawing/2014/main" id="{3EF219F8-7F85-6E44-BC1E-DA98DCED581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42640" y="5443105"/>
            <a:ext cx="2574475" cy="97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65DAA67-1D26-1E49-BC5A-3758627E60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8879" y="5443105"/>
            <a:ext cx="1978613" cy="98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204FB1-D2E1-CF4A-814D-6A2E58490B3E}"/>
              </a:ext>
            </a:extLst>
          </p:cNvPr>
          <p:cNvSpPr txBox="1"/>
          <p:nvPr/>
        </p:nvSpPr>
        <p:spPr>
          <a:xfrm>
            <a:off x="8765423" y="5604955"/>
            <a:ext cx="546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X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070B7A-77C4-9C43-A365-26B30EA948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885" y="5604955"/>
            <a:ext cx="3092295" cy="102444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2EB653D-DEC6-4A44-90E8-F459E15B3D77}"/>
              </a:ext>
            </a:extLst>
          </p:cNvPr>
          <p:cNvSpPr/>
          <p:nvPr/>
        </p:nvSpPr>
        <p:spPr>
          <a:xfrm>
            <a:off x="392879" y="841638"/>
            <a:ext cx="337140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Eduardo Martins</a:t>
            </a:r>
          </a:p>
          <a:p>
            <a:r>
              <a:rPr lang="en-US" dirty="0">
                <a:solidFill>
                  <a:schemeClr val="bg1"/>
                </a:solidFill>
              </a:rPr>
              <a:t>Marie Auger-</a:t>
            </a:r>
            <a:r>
              <a:rPr lang="en-US" dirty="0" err="1">
                <a:solidFill>
                  <a:schemeClr val="bg1"/>
                </a:solidFill>
              </a:rPr>
              <a:t>Méthé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Lee </a:t>
            </a:r>
            <a:r>
              <a:rPr lang="en-US" dirty="0" err="1">
                <a:solidFill>
                  <a:schemeClr val="bg1"/>
                </a:solidFill>
              </a:rPr>
              <a:t>Gutowsky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Robert Lennox</a:t>
            </a:r>
          </a:p>
          <a:p>
            <a:r>
              <a:rPr lang="en-US" dirty="0">
                <a:solidFill>
                  <a:schemeClr val="bg1"/>
                </a:solidFill>
              </a:rPr>
              <a:t>Steven Cooke</a:t>
            </a:r>
          </a:p>
          <a:p>
            <a:r>
              <a:rPr lang="en-US" dirty="0">
                <a:solidFill>
                  <a:schemeClr val="bg1"/>
                </a:solidFill>
              </a:rPr>
              <a:t>Michael Power</a:t>
            </a:r>
          </a:p>
          <a:p>
            <a:r>
              <a:rPr lang="en-US" dirty="0">
                <a:solidFill>
                  <a:schemeClr val="bg1"/>
                </a:solidFill>
              </a:rPr>
              <a:t>Joanna Mills </a:t>
            </a:r>
            <a:r>
              <a:rPr lang="en-US" dirty="0" err="1">
                <a:solidFill>
                  <a:schemeClr val="bg1"/>
                </a:solidFill>
              </a:rPr>
              <a:t>Flemming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B20560-7CB8-584F-BDC7-363C263C1B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59692" y="4008120"/>
            <a:ext cx="2457424" cy="10891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41F074-F808-6D42-AD5D-BF2085E128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28204" y="2608156"/>
            <a:ext cx="2489898" cy="979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80EB1E-221C-0D4B-AC47-25DC6A6E9232}"/>
              </a:ext>
            </a:extLst>
          </p:cNvPr>
          <p:cNvSpPr txBox="1"/>
          <p:nvPr/>
        </p:nvSpPr>
        <p:spPr>
          <a:xfrm>
            <a:off x="392879" y="518472"/>
            <a:ext cx="56476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Whoriskey</a:t>
            </a:r>
            <a:r>
              <a:rPr lang="en-US" dirty="0">
                <a:solidFill>
                  <a:schemeClr val="bg1"/>
                </a:solidFill>
              </a:rPr>
              <a:t> et al. 2019. </a:t>
            </a:r>
            <a:r>
              <a:rPr lang="en-US" dirty="0" err="1">
                <a:solidFill>
                  <a:schemeClr val="bg1"/>
                </a:solidFill>
              </a:rPr>
              <a:t>doi</a:t>
            </a:r>
            <a:r>
              <a:rPr lang="en-US" dirty="0">
                <a:solidFill>
                  <a:schemeClr val="bg1"/>
                </a:solidFill>
              </a:rPr>
              <a:t>:</a:t>
            </a:r>
            <a:r>
              <a:rPr lang="en-CA" dirty="0">
                <a:solidFill>
                  <a:schemeClr val="bg1"/>
                </a:solidFill>
              </a:rPr>
              <a:t>10.1111/2041-210X.13188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 descr="A picture containing umbrella, drawing&#10;&#10;Description automatically generated">
            <a:extLst>
              <a:ext uri="{FF2B5EF4-FFF2-40B4-BE49-F238E27FC236}">
                <a16:creationId xmlns:a16="http://schemas.microsoft.com/office/drawing/2014/main" id="{4328F3D5-B6CE-A346-B15D-5114DC9E9A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80508" y="647904"/>
            <a:ext cx="1536607" cy="161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783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5959413-5AB1-BD47-A521-43714038912F}"/>
              </a:ext>
            </a:extLst>
          </p:cNvPr>
          <p:cNvSpPr/>
          <p:nvPr/>
        </p:nvSpPr>
        <p:spPr>
          <a:xfrm>
            <a:off x="0" y="0"/>
            <a:ext cx="12192000" cy="1344706"/>
          </a:xfrm>
          <a:prstGeom prst="rect">
            <a:avLst/>
          </a:prstGeom>
          <a:solidFill>
            <a:srgbClr val="0F218D"/>
          </a:solidFill>
          <a:ln>
            <a:solidFill>
              <a:srgbClr val="003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F7FC3A8-C43F-B545-9C7E-43FDB7750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43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Data challenges with detections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AA1D67-CA18-8349-BB96-374474017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65" y="1544031"/>
            <a:ext cx="4948844" cy="494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03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B860162-8AE0-BE45-A8BC-AB0308FA95DF}"/>
              </a:ext>
            </a:extLst>
          </p:cNvPr>
          <p:cNvSpPr/>
          <p:nvPr/>
        </p:nvSpPr>
        <p:spPr>
          <a:xfrm>
            <a:off x="0" y="0"/>
            <a:ext cx="12192000" cy="1344706"/>
          </a:xfrm>
          <a:prstGeom prst="rect">
            <a:avLst/>
          </a:prstGeom>
          <a:solidFill>
            <a:srgbClr val="0F218D"/>
          </a:solidFill>
          <a:ln>
            <a:solidFill>
              <a:srgbClr val="003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859A26-4F98-CE46-B7D7-C0D1066FB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65" y="1544031"/>
            <a:ext cx="4948844" cy="4948844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06A8CB7-55FA-BC46-B98B-44769C25964B}"/>
              </a:ext>
            </a:extLst>
          </p:cNvPr>
          <p:cNvCxnSpPr>
            <a:cxnSpLocks/>
          </p:cNvCxnSpPr>
          <p:nvPr/>
        </p:nvCxnSpPr>
        <p:spPr>
          <a:xfrm>
            <a:off x="5056909" y="3798916"/>
            <a:ext cx="1465811" cy="0"/>
          </a:xfrm>
          <a:prstGeom prst="straightConnector1">
            <a:avLst/>
          </a:prstGeom>
          <a:ln w="254000">
            <a:solidFill>
              <a:srgbClr val="00DFD2"/>
            </a:solidFill>
            <a:headEnd type="none"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A2AA0E4-D94D-8E4A-B55E-C5AB3B868ABF}"/>
              </a:ext>
            </a:extLst>
          </p:cNvPr>
          <p:cNvSpPr txBox="1"/>
          <p:nvPr/>
        </p:nvSpPr>
        <p:spPr>
          <a:xfrm>
            <a:off x="6887094" y="1598296"/>
            <a:ext cx="487818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Spatially discrete (regular)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Biased (towards receiver locations)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Just measures presence (and sometimes we miss it), we infer absence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meaning of “presence” is dynamic because detection ranges change over time and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single data unit can lead to multiple observations (overlapping detection ranges)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Collisions can lead to false detections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BD16A48-BA13-F04B-BF85-136B37B81675}"/>
              </a:ext>
            </a:extLst>
          </p:cNvPr>
          <p:cNvSpPr txBox="1">
            <a:spLocks/>
          </p:cNvSpPr>
          <p:nvPr/>
        </p:nvSpPr>
        <p:spPr>
          <a:xfrm>
            <a:off x="838200" y="191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Data challenges with detections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398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26661E1-54B4-AB43-A0A2-469E3F3133D3}"/>
              </a:ext>
            </a:extLst>
          </p:cNvPr>
          <p:cNvSpPr/>
          <p:nvPr/>
        </p:nvSpPr>
        <p:spPr>
          <a:xfrm>
            <a:off x="0" y="0"/>
            <a:ext cx="12192000" cy="1344706"/>
          </a:xfrm>
          <a:prstGeom prst="rect">
            <a:avLst/>
          </a:prstGeom>
          <a:solidFill>
            <a:srgbClr val="0F218D"/>
          </a:solidFill>
          <a:ln>
            <a:solidFill>
              <a:srgbClr val="003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65BD08-EE0F-B041-8A7B-02023C91E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43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Telemetry stats 101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B01B69-EC3A-C54C-AA6D-CC814ED29B1B}"/>
              </a:ext>
            </a:extLst>
          </p:cNvPr>
          <p:cNvSpPr txBox="1"/>
          <p:nvPr/>
        </p:nvSpPr>
        <p:spPr>
          <a:xfrm>
            <a:off x="1236865" y="2287371"/>
            <a:ext cx="15972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The goal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5F9721-9C12-5744-9047-C0E46E88BAFF}"/>
              </a:ext>
            </a:extLst>
          </p:cNvPr>
          <p:cNvSpPr txBox="1"/>
          <p:nvPr/>
        </p:nvSpPr>
        <p:spPr>
          <a:xfrm>
            <a:off x="3849658" y="3706059"/>
            <a:ext cx="38313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The response variable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64932E-3D71-A947-818D-A4CB1FAFE62D}"/>
              </a:ext>
            </a:extLst>
          </p:cNvPr>
          <p:cNvSpPr txBox="1"/>
          <p:nvPr/>
        </p:nvSpPr>
        <p:spPr>
          <a:xfrm>
            <a:off x="8548036" y="5159433"/>
            <a:ext cx="22150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The method</a:t>
            </a:r>
          </a:p>
        </p:txBody>
      </p:sp>
    </p:spTree>
    <p:extLst>
      <p:ext uri="{BB962C8B-B14F-4D97-AF65-F5344CB8AC3E}">
        <p14:creationId xmlns:p14="http://schemas.microsoft.com/office/powerpoint/2010/main" val="2600740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B63F184-C6E2-444C-9470-39C7541D27AF}"/>
              </a:ext>
            </a:extLst>
          </p:cNvPr>
          <p:cNvSpPr/>
          <p:nvPr/>
        </p:nvSpPr>
        <p:spPr>
          <a:xfrm>
            <a:off x="0" y="0"/>
            <a:ext cx="12192000" cy="1344706"/>
          </a:xfrm>
          <a:prstGeom prst="rect">
            <a:avLst/>
          </a:prstGeom>
          <a:solidFill>
            <a:srgbClr val="0F218D"/>
          </a:solidFill>
          <a:ln>
            <a:solidFill>
              <a:srgbClr val="003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9D84C4-1C4A-354F-A589-52C116E73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Stats is easy-peasy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51B101-819D-5D42-A0CD-97ACD02F7BD9}"/>
              </a:ext>
            </a:extLst>
          </p:cNvPr>
          <p:cNvSpPr txBox="1"/>
          <p:nvPr/>
        </p:nvSpPr>
        <p:spPr>
          <a:xfrm>
            <a:off x="1236865" y="2287371"/>
            <a:ext cx="15972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The goal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CE3F4B-B149-5B43-96A5-AF6BA978D94C}"/>
              </a:ext>
            </a:extLst>
          </p:cNvPr>
          <p:cNvSpPr txBox="1"/>
          <p:nvPr/>
        </p:nvSpPr>
        <p:spPr>
          <a:xfrm>
            <a:off x="8548036" y="5159433"/>
            <a:ext cx="22150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The method</a:t>
            </a: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339B76CF-9744-504D-BF39-F7217199B56A}"/>
              </a:ext>
            </a:extLst>
          </p:cNvPr>
          <p:cNvSpPr/>
          <p:nvPr/>
        </p:nvSpPr>
        <p:spPr>
          <a:xfrm>
            <a:off x="1856426" y="2778831"/>
            <a:ext cx="2365053" cy="1755398"/>
          </a:xfrm>
          <a:prstGeom prst="arc">
            <a:avLst>
              <a:gd name="adj1" fmla="val 16670855"/>
              <a:gd name="adj2" fmla="val 21084101"/>
            </a:avLst>
          </a:prstGeom>
          <a:ln w="63500">
            <a:solidFill>
              <a:srgbClr val="00A1EF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2894E762-638E-1142-B30A-A93B14BBD2A6}"/>
              </a:ext>
            </a:extLst>
          </p:cNvPr>
          <p:cNvSpPr/>
          <p:nvPr/>
        </p:nvSpPr>
        <p:spPr>
          <a:xfrm rot="3469245" flipV="1">
            <a:off x="6744627" y="3259043"/>
            <a:ext cx="2680676" cy="1762689"/>
          </a:xfrm>
          <a:prstGeom prst="arc">
            <a:avLst>
              <a:gd name="adj1" fmla="val 15822371"/>
              <a:gd name="adj2" fmla="val 20111424"/>
            </a:avLst>
          </a:prstGeom>
          <a:ln w="63500">
            <a:solidFill>
              <a:srgbClr val="00A1EF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CD27CF-E88E-B04A-B6AF-E0F316A001E9}"/>
              </a:ext>
            </a:extLst>
          </p:cNvPr>
          <p:cNvSpPr txBox="1"/>
          <p:nvPr/>
        </p:nvSpPr>
        <p:spPr>
          <a:xfrm>
            <a:off x="3849658" y="3706059"/>
            <a:ext cx="38313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The response variable</a:t>
            </a:r>
          </a:p>
        </p:txBody>
      </p:sp>
    </p:spTree>
    <p:extLst>
      <p:ext uri="{BB962C8B-B14F-4D97-AF65-F5344CB8AC3E}">
        <p14:creationId xmlns:p14="http://schemas.microsoft.com/office/powerpoint/2010/main" val="747522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B5A8F0E-39E1-8442-BF93-8EE7FCFF0B3B}"/>
              </a:ext>
            </a:extLst>
          </p:cNvPr>
          <p:cNvSpPr/>
          <p:nvPr/>
        </p:nvSpPr>
        <p:spPr>
          <a:xfrm>
            <a:off x="0" y="0"/>
            <a:ext cx="12192000" cy="1344706"/>
          </a:xfrm>
          <a:prstGeom prst="rect">
            <a:avLst/>
          </a:prstGeom>
          <a:solidFill>
            <a:srgbClr val="0F218D"/>
          </a:solidFill>
          <a:ln>
            <a:solidFill>
              <a:srgbClr val="003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9D84C4-1C4A-354F-A589-52C116E73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Stats is easy-peasy … </a:t>
            </a:r>
            <a:r>
              <a:rPr lang="en-US" dirty="0" err="1">
                <a:solidFill>
                  <a:schemeClr val="bg1"/>
                </a:solidFill>
              </a:rPr>
              <a:t>kinda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51B101-819D-5D42-A0CD-97ACD02F7BD9}"/>
              </a:ext>
            </a:extLst>
          </p:cNvPr>
          <p:cNvSpPr txBox="1"/>
          <p:nvPr/>
        </p:nvSpPr>
        <p:spPr>
          <a:xfrm>
            <a:off x="1236865" y="2287371"/>
            <a:ext cx="15972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The goal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CE3F4B-B149-5B43-96A5-AF6BA978D94C}"/>
              </a:ext>
            </a:extLst>
          </p:cNvPr>
          <p:cNvSpPr txBox="1"/>
          <p:nvPr/>
        </p:nvSpPr>
        <p:spPr>
          <a:xfrm>
            <a:off x="8548036" y="5159433"/>
            <a:ext cx="22150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The method</a:t>
            </a: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339B76CF-9744-504D-BF39-F7217199B56A}"/>
              </a:ext>
            </a:extLst>
          </p:cNvPr>
          <p:cNvSpPr/>
          <p:nvPr/>
        </p:nvSpPr>
        <p:spPr>
          <a:xfrm>
            <a:off x="1856426" y="2778831"/>
            <a:ext cx="2365053" cy="1755398"/>
          </a:xfrm>
          <a:prstGeom prst="arc">
            <a:avLst>
              <a:gd name="adj1" fmla="val 16670855"/>
              <a:gd name="adj2" fmla="val 21084101"/>
            </a:avLst>
          </a:prstGeom>
          <a:ln w="63500">
            <a:solidFill>
              <a:srgbClr val="00A1EF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2894E762-638E-1142-B30A-A93B14BBD2A6}"/>
              </a:ext>
            </a:extLst>
          </p:cNvPr>
          <p:cNvSpPr/>
          <p:nvPr/>
        </p:nvSpPr>
        <p:spPr>
          <a:xfrm rot="3469245" flipV="1">
            <a:off x="6744627" y="3259043"/>
            <a:ext cx="2680676" cy="1762689"/>
          </a:xfrm>
          <a:prstGeom prst="arc">
            <a:avLst>
              <a:gd name="adj1" fmla="val 15822371"/>
              <a:gd name="adj2" fmla="val 20111424"/>
            </a:avLst>
          </a:prstGeom>
          <a:ln w="63500">
            <a:solidFill>
              <a:srgbClr val="00A1EF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6679240F-124A-E24C-AE41-458BA8E6CC61}"/>
              </a:ext>
            </a:extLst>
          </p:cNvPr>
          <p:cNvSpPr/>
          <p:nvPr/>
        </p:nvSpPr>
        <p:spPr>
          <a:xfrm>
            <a:off x="-1773382" y="2778830"/>
            <a:ext cx="11318129" cy="5631713"/>
          </a:xfrm>
          <a:prstGeom prst="arc">
            <a:avLst>
              <a:gd name="adj1" fmla="val 16670855"/>
              <a:gd name="adj2" fmla="val 21084101"/>
            </a:avLst>
          </a:prstGeom>
          <a:ln w="63500">
            <a:solidFill>
              <a:srgbClr val="00A1EF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F9BABDA7-1FEE-4F45-B453-A06AFF7A9DC9}"/>
              </a:ext>
            </a:extLst>
          </p:cNvPr>
          <p:cNvSpPr/>
          <p:nvPr/>
        </p:nvSpPr>
        <p:spPr>
          <a:xfrm rot="10800000">
            <a:off x="2374186" y="509551"/>
            <a:ext cx="11318129" cy="5237735"/>
          </a:xfrm>
          <a:prstGeom prst="arc">
            <a:avLst>
              <a:gd name="adj1" fmla="val 15967080"/>
              <a:gd name="adj2" fmla="val 21577090"/>
            </a:avLst>
          </a:prstGeom>
          <a:ln w="63500">
            <a:solidFill>
              <a:srgbClr val="00A1EF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C91EC3E0-8E89-134C-B1EB-2C23FA5927DE}"/>
              </a:ext>
            </a:extLst>
          </p:cNvPr>
          <p:cNvSpPr/>
          <p:nvPr/>
        </p:nvSpPr>
        <p:spPr>
          <a:xfrm rot="11193299">
            <a:off x="5520477" y="4074860"/>
            <a:ext cx="6790225" cy="1569925"/>
          </a:xfrm>
          <a:prstGeom prst="arc">
            <a:avLst>
              <a:gd name="adj1" fmla="val 18382934"/>
              <a:gd name="adj2" fmla="val 5782"/>
            </a:avLst>
          </a:prstGeom>
          <a:ln w="63500">
            <a:solidFill>
              <a:srgbClr val="00A1EF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AAE6F1-0690-2442-888F-202759D59B0C}"/>
              </a:ext>
            </a:extLst>
          </p:cNvPr>
          <p:cNvSpPr txBox="1"/>
          <p:nvPr/>
        </p:nvSpPr>
        <p:spPr>
          <a:xfrm>
            <a:off x="3849658" y="3706059"/>
            <a:ext cx="38313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The response variable</a:t>
            </a:r>
          </a:p>
        </p:txBody>
      </p:sp>
    </p:spTree>
    <p:extLst>
      <p:ext uri="{BB962C8B-B14F-4D97-AF65-F5344CB8AC3E}">
        <p14:creationId xmlns:p14="http://schemas.microsoft.com/office/powerpoint/2010/main" val="1969283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C0B93DFB-79F6-D04D-98A9-F5D66EC4E476}"/>
              </a:ext>
            </a:extLst>
          </p:cNvPr>
          <p:cNvSpPr/>
          <p:nvPr/>
        </p:nvSpPr>
        <p:spPr>
          <a:xfrm>
            <a:off x="0" y="0"/>
            <a:ext cx="12192000" cy="1344706"/>
          </a:xfrm>
          <a:prstGeom prst="rect">
            <a:avLst/>
          </a:prstGeom>
          <a:solidFill>
            <a:srgbClr val="0F218D"/>
          </a:solidFill>
          <a:ln>
            <a:solidFill>
              <a:srgbClr val="003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9D84C4-1C4A-354F-A589-52C116E73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7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Stats is easy-peasy … </a:t>
            </a:r>
            <a:r>
              <a:rPr lang="en-US" dirty="0" err="1">
                <a:solidFill>
                  <a:schemeClr val="bg1"/>
                </a:solidFill>
              </a:rPr>
              <a:t>kinda</a:t>
            </a:r>
            <a:r>
              <a:rPr lang="en-US" dirty="0">
                <a:solidFill>
                  <a:schemeClr val="bg1"/>
                </a:solidFill>
              </a:rPr>
              <a:t> … meh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51B101-819D-5D42-A0CD-97ACD02F7BD9}"/>
              </a:ext>
            </a:extLst>
          </p:cNvPr>
          <p:cNvSpPr txBox="1"/>
          <p:nvPr/>
        </p:nvSpPr>
        <p:spPr>
          <a:xfrm>
            <a:off x="1236865" y="2287371"/>
            <a:ext cx="15972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The goal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CE3F4B-B149-5B43-96A5-AF6BA978D94C}"/>
              </a:ext>
            </a:extLst>
          </p:cNvPr>
          <p:cNvSpPr txBox="1"/>
          <p:nvPr/>
        </p:nvSpPr>
        <p:spPr>
          <a:xfrm>
            <a:off x="8548036" y="5159433"/>
            <a:ext cx="22150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The method</a:t>
            </a: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339B76CF-9744-504D-BF39-F7217199B56A}"/>
              </a:ext>
            </a:extLst>
          </p:cNvPr>
          <p:cNvSpPr/>
          <p:nvPr/>
        </p:nvSpPr>
        <p:spPr>
          <a:xfrm>
            <a:off x="1856426" y="2778831"/>
            <a:ext cx="2365053" cy="1755398"/>
          </a:xfrm>
          <a:prstGeom prst="arc">
            <a:avLst>
              <a:gd name="adj1" fmla="val 16670855"/>
              <a:gd name="adj2" fmla="val 21084101"/>
            </a:avLst>
          </a:prstGeom>
          <a:ln w="63500">
            <a:solidFill>
              <a:srgbClr val="00A1EF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2894E762-638E-1142-B30A-A93B14BBD2A6}"/>
              </a:ext>
            </a:extLst>
          </p:cNvPr>
          <p:cNvSpPr/>
          <p:nvPr/>
        </p:nvSpPr>
        <p:spPr>
          <a:xfrm rot="3469245" flipV="1">
            <a:off x="6744627" y="3259043"/>
            <a:ext cx="2680676" cy="1762689"/>
          </a:xfrm>
          <a:prstGeom prst="arc">
            <a:avLst>
              <a:gd name="adj1" fmla="val 15822371"/>
              <a:gd name="adj2" fmla="val 20111424"/>
            </a:avLst>
          </a:prstGeom>
          <a:ln w="63500">
            <a:solidFill>
              <a:srgbClr val="00A1EF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3AFA34-9366-2F4D-B462-0DE8392E5316}"/>
              </a:ext>
            </a:extLst>
          </p:cNvPr>
          <p:cNvSpPr txBox="1"/>
          <p:nvPr/>
        </p:nvSpPr>
        <p:spPr>
          <a:xfrm>
            <a:off x="5175658" y="1671342"/>
            <a:ext cx="20393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Study design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2B870D-AD59-A742-8C87-DB1516C97ACD}"/>
              </a:ext>
            </a:extLst>
          </p:cNvPr>
          <p:cNvSpPr txBox="1"/>
          <p:nvPr/>
        </p:nvSpPr>
        <p:spPr>
          <a:xfrm>
            <a:off x="8726974" y="2157877"/>
            <a:ext cx="26187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Computational Power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0D9FEE-A97B-7E4C-84A4-7A6496C5B58B}"/>
              </a:ext>
            </a:extLst>
          </p:cNvPr>
          <p:cNvSpPr txBox="1"/>
          <p:nvPr/>
        </p:nvSpPr>
        <p:spPr>
          <a:xfrm>
            <a:off x="247615" y="4241902"/>
            <a:ext cx="2291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Data loss/gaps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F3EBF9-46F3-AF46-A8A3-57DCDCE41401}"/>
              </a:ext>
            </a:extLst>
          </p:cNvPr>
          <p:cNvSpPr txBox="1"/>
          <p:nvPr/>
        </p:nvSpPr>
        <p:spPr>
          <a:xfrm>
            <a:off x="908407" y="5445809"/>
            <a:ext cx="26067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Autocorrelation in space/time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6679240F-124A-E24C-AE41-458BA8E6CC61}"/>
              </a:ext>
            </a:extLst>
          </p:cNvPr>
          <p:cNvSpPr/>
          <p:nvPr/>
        </p:nvSpPr>
        <p:spPr>
          <a:xfrm>
            <a:off x="-1773382" y="2778830"/>
            <a:ext cx="11318129" cy="5631713"/>
          </a:xfrm>
          <a:prstGeom prst="arc">
            <a:avLst>
              <a:gd name="adj1" fmla="val 16670855"/>
              <a:gd name="adj2" fmla="val 21084101"/>
            </a:avLst>
          </a:prstGeom>
          <a:ln w="63500">
            <a:solidFill>
              <a:srgbClr val="00A1EF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F9BABDA7-1FEE-4F45-B453-A06AFF7A9DC9}"/>
              </a:ext>
            </a:extLst>
          </p:cNvPr>
          <p:cNvSpPr/>
          <p:nvPr/>
        </p:nvSpPr>
        <p:spPr>
          <a:xfrm rot="10800000">
            <a:off x="2374186" y="509551"/>
            <a:ext cx="11318129" cy="5237735"/>
          </a:xfrm>
          <a:prstGeom prst="arc">
            <a:avLst>
              <a:gd name="adj1" fmla="val 15967080"/>
              <a:gd name="adj2" fmla="val 21577090"/>
            </a:avLst>
          </a:prstGeom>
          <a:ln w="63500">
            <a:solidFill>
              <a:srgbClr val="00A1EF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C91EC3E0-8E89-134C-B1EB-2C23FA5927DE}"/>
              </a:ext>
            </a:extLst>
          </p:cNvPr>
          <p:cNvSpPr/>
          <p:nvPr/>
        </p:nvSpPr>
        <p:spPr>
          <a:xfrm rot="11193299">
            <a:off x="5520477" y="4074860"/>
            <a:ext cx="6790225" cy="1569925"/>
          </a:xfrm>
          <a:prstGeom prst="arc">
            <a:avLst>
              <a:gd name="adj1" fmla="val 18382934"/>
              <a:gd name="adj2" fmla="val 5782"/>
            </a:avLst>
          </a:prstGeom>
          <a:ln w="63500">
            <a:solidFill>
              <a:srgbClr val="00A1EF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9E0237-2472-F74E-AC45-9BDD173D7790}"/>
              </a:ext>
            </a:extLst>
          </p:cNvPr>
          <p:cNvSpPr txBox="1"/>
          <p:nvPr/>
        </p:nvSpPr>
        <p:spPr>
          <a:xfrm>
            <a:off x="9895853" y="3338945"/>
            <a:ext cx="1701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Covariates</a:t>
            </a:r>
          </a:p>
        </p:txBody>
      </p:sp>
      <p:cxnSp>
        <p:nvCxnSpPr>
          <p:cNvPr id="12" name="Curved Connector 11">
            <a:extLst>
              <a:ext uri="{FF2B5EF4-FFF2-40B4-BE49-F238E27FC236}">
                <a16:creationId xmlns:a16="http://schemas.microsoft.com/office/drawing/2014/main" id="{70C66265-2F85-D745-8AA4-63C9E1BB655A}"/>
              </a:ext>
            </a:extLst>
          </p:cNvPr>
          <p:cNvCxnSpPr>
            <a:cxnSpLocks/>
          </p:cNvCxnSpPr>
          <p:nvPr/>
        </p:nvCxnSpPr>
        <p:spPr>
          <a:xfrm rot="5400000">
            <a:off x="5698162" y="2351825"/>
            <a:ext cx="555100" cy="240575"/>
          </a:xfrm>
          <a:prstGeom prst="curvedConnector3">
            <a:avLst/>
          </a:prstGeom>
          <a:ln w="76200">
            <a:solidFill>
              <a:srgbClr val="00DFD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>
            <a:extLst>
              <a:ext uri="{FF2B5EF4-FFF2-40B4-BE49-F238E27FC236}">
                <a16:creationId xmlns:a16="http://schemas.microsoft.com/office/drawing/2014/main" id="{CE7E46D6-B8C6-1343-84CA-3B9CCB729359}"/>
              </a:ext>
            </a:extLst>
          </p:cNvPr>
          <p:cNvCxnSpPr>
            <a:cxnSpLocks/>
          </p:cNvCxnSpPr>
          <p:nvPr/>
        </p:nvCxnSpPr>
        <p:spPr>
          <a:xfrm rot="5400000">
            <a:off x="8370127" y="2807257"/>
            <a:ext cx="942753" cy="827565"/>
          </a:xfrm>
          <a:prstGeom prst="curvedConnector3">
            <a:avLst/>
          </a:prstGeom>
          <a:ln w="76200">
            <a:solidFill>
              <a:srgbClr val="00DFD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>
            <a:extLst>
              <a:ext uri="{FF2B5EF4-FFF2-40B4-BE49-F238E27FC236}">
                <a16:creationId xmlns:a16="http://schemas.microsoft.com/office/drawing/2014/main" id="{B3F8DA4B-A0CE-5B48-B97B-4C89CD53D5EA}"/>
              </a:ext>
            </a:extLst>
          </p:cNvPr>
          <p:cNvCxnSpPr>
            <a:cxnSpLocks/>
          </p:cNvCxnSpPr>
          <p:nvPr/>
        </p:nvCxnSpPr>
        <p:spPr>
          <a:xfrm rot="10800000" flipV="1">
            <a:off x="9072787" y="3633155"/>
            <a:ext cx="766982" cy="226310"/>
          </a:xfrm>
          <a:prstGeom prst="curvedConnector3">
            <a:avLst/>
          </a:prstGeom>
          <a:ln w="76200">
            <a:solidFill>
              <a:srgbClr val="00DFD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>
            <a:extLst>
              <a:ext uri="{FF2B5EF4-FFF2-40B4-BE49-F238E27FC236}">
                <a16:creationId xmlns:a16="http://schemas.microsoft.com/office/drawing/2014/main" id="{900F523A-9FE5-244D-A01C-DCE94835A883}"/>
              </a:ext>
            </a:extLst>
          </p:cNvPr>
          <p:cNvCxnSpPr>
            <a:cxnSpLocks/>
          </p:cNvCxnSpPr>
          <p:nvPr/>
        </p:nvCxnSpPr>
        <p:spPr>
          <a:xfrm flipV="1">
            <a:off x="3442159" y="5430830"/>
            <a:ext cx="928116" cy="589140"/>
          </a:xfrm>
          <a:prstGeom prst="curvedConnector3">
            <a:avLst/>
          </a:prstGeom>
          <a:ln w="76200">
            <a:solidFill>
              <a:srgbClr val="00DFD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urved Connector 31">
            <a:extLst>
              <a:ext uri="{FF2B5EF4-FFF2-40B4-BE49-F238E27FC236}">
                <a16:creationId xmlns:a16="http://schemas.microsoft.com/office/drawing/2014/main" id="{BDE72E4C-C5D4-384D-9E7A-C422B384593B}"/>
              </a:ext>
            </a:extLst>
          </p:cNvPr>
          <p:cNvCxnSpPr>
            <a:cxnSpLocks/>
          </p:cNvCxnSpPr>
          <p:nvPr/>
        </p:nvCxnSpPr>
        <p:spPr>
          <a:xfrm>
            <a:off x="2619692" y="4730271"/>
            <a:ext cx="843800" cy="291905"/>
          </a:xfrm>
          <a:prstGeom prst="curvedConnector3">
            <a:avLst/>
          </a:prstGeom>
          <a:ln w="76200">
            <a:solidFill>
              <a:srgbClr val="00DFD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6926F209-0FA7-FE42-8CD4-28D073FBADE2}"/>
              </a:ext>
            </a:extLst>
          </p:cNvPr>
          <p:cNvSpPr txBox="1"/>
          <p:nvPr/>
        </p:nvSpPr>
        <p:spPr>
          <a:xfrm>
            <a:off x="4440813" y="6227356"/>
            <a:ext cx="4631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Personal/coauthor preference</a:t>
            </a:r>
          </a:p>
        </p:txBody>
      </p:sp>
      <p:cxnSp>
        <p:nvCxnSpPr>
          <p:cNvPr id="36" name="Curved Connector 35">
            <a:extLst>
              <a:ext uri="{FF2B5EF4-FFF2-40B4-BE49-F238E27FC236}">
                <a16:creationId xmlns:a16="http://schemas.microsoft.com/office/drawing/2014/main" id="{5D35FFE2-1B10-2B4E-9631-F926DCC6340F}"/>
              </a:ext>
            </a:extLst>
          </p:cNvPr>
          <p:cNvCxnSpPr>
            <a:cxnSpLocks/>
          </p:cNvCxnSpPr>
          <p:nvPr/>
        </p:nvCxnSpPr>
        <p:spPr>
          <a:xfrm rot="16200000" flipV="1">
            <a:off x="5430068" y="5730057"/>
            <a:ext cx="584351" cy="499604"/>
          </a:xfrm>
          <a:prstGeom prst="curvedConnector3">
            <a:avLst/>
          </a:prstGeom>
          <a:ln w="76200">
            <a:solidFill>
              <a:srgbClr val="00DFD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FF0B2235-7E92-6A4F-84D8-9A71B96ED0A0}"/>
              </a:ext>
            </a:extLst>
          </p:cNvPr>
          <p:cNvSpPr txBox="1"/>
          <p:nvPr/>
        </p:nvSpPr>
        <p:spPr>
          <a:xfrm>
            <a:off x="9006248" y="1357944"/>
            <a:ext cx="2060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Assumptions</a:t>
            </a:r>
          </a:p>
        </p:txBody>
      </p:sp>
      <p:cxnSp>
        <p:nvCxnSpPr>
          <p:cNvPr id="40" name="Curved Connector 39">
            <a:extLst>
              <a:ext uri="{FF2B5EF4-FFF2-40B4-BE49-F238E27FC236}">
                <a16:creationId xmlns:a16="http://schemas.microsoft.com/office/drawing/2014/main" id="{DC29C930-7B47-FC47-8C43-954594BCA29D}"/>
              </a:ext>
            </a:extLst>
          </p:cNvPr>
          <p:cNvCxnSpPr>
            <a:cxnSpLocks/>
            <a:stCxn id="39" idx="1"/>
          </p:cNvCxnSpPr>
          <p:nvPr/>
        </p:nvCxnSpPr>
        <p:spPr>
          <a:xfrm rot="10800000" flipV="1">
            <a:off x="7079184" y="1619554"/>
            <a:ext cx="1927065" cy="1352994"/>
          </a:xfrm>
          <a:prstGeom prst="curvedConnector3">
            <a:avLst/>
          </a:prstGeom>
          <a:ln w="76200">
            <a:solidFill>
              <a:srgbClr val="00DFD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67FA606B-D1D2-5D48-A6F2-272D878540DB}"/>
              </a:ext>
            </a:extLst>
          </p:cNvPr>
          <p:cNvSpPr txBox="1"/>
          <p:nvPr/>
        </p:nvSpPr>
        <p:spPr>
          <a:xfrm>
            <a:off x="3849658" y="3706059"/>
            <a:ext cx="38313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The response variable</a:t>
            </a:r>
          </a:p>
        </p:txBody>
      </p:sp>
    </p:spTree>
    <p:extLst>
      <p:ext uri="{BB962C8B-B14F-4D97-AF65-F5344CB8AC3E}">
        <p14:creationId xmlns:p14="http://schemas.microsoft.com/office/powerpoint/2010/main" val="38228672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11558</TotalTime>
  <Words>1773</Words>
  <Application>Microsoft Macintosh PowerPoint</Application>
  <PresentationFormat>Widescreen</PresentationFormat>
  <Paragraphs>385</Paragraphs>
  <Slides>37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Meiryo</vt:lpstr>
      <vt:lpstr>Arial</vt:lpstr>
      <vt:lpstr>Calibri</vt:lpstr>
      <vt:lpstr>Calibri Light</vt:lpstr>
      <vt:lpstr>Cambria Math</vt:lpstr>
      <vt:lpstr>CMSS8</vt:lpstr>
      <vt:lpstr>Lato Light</vt:lpstr>
      <vt:lpstr>Roboto Condensed</vt:lpstr>
      <vt:lpstr>Office Theme</vt:lpstr>
      <vt:lpstr>1_Simple Light</vt:lpstr>
      <vt:lpstr>Which analysis should I use? </vt:lpstr>
      <vt:lpstr>Aquatic telemetry</vt:lpstr>
      <vt:lpstr>Aquatic telemetry</vt:lpstr>
      <vt:lpstr>Data challenges with detections</vt:lpstr>
      <vt:lpstr>PowerPoint Presentation</vt:lpstr>
      <vt:lpstr>Telemetry stats 101</vt:lpstr>
      <vt:lpstr>Stats is easy-peasy</vt:lpstr>
      <vt:lpstr>Stats is easy-peasy … kinda</vt:lpstr>
      <vt:lpstr>Stats is easy-peasy … kinda … meh </vt:lpstr>
      <vt:lpstr>Okay it’s not, but this is a good place to start!</vt:lpstr>
      <vt:lpstr>The goal</vt:lpstr>
      <vt:lpstr>The goal</vt:lpstr>
      <vt:lpstr>The response variable</vt:lpstr>
      <vt:lpstr>The response variable</vt:lpstr>
      <vt:lpstr>The method</vt:lpstr>
      <vt:lpstr>The method</vt:lpstr>
      <vt:lpstr>Some methods we’ll briefly go over …</vt:lpstr>
      <vt:lpstr>Generalized models</vt:lpstr>
      <vt:lpstr>Generalized models – an example ...</vt:lpstr>
      <vt:lpstr>Generalized models – an example ...</vt:lpstr>
      <vt:lpstr>Survival analysis</vt:lpstr>
      <vt:lpstr>Survival analysis – an example …</vt:lpstr>
      <vt:lpstr>Survival analysis – an example …</vt:lpstr>
      <vt:lpstr>Survival analysis – an example …</vt:lpstr>
      <vt:lpstr>Mark-recapture analysis</vt:lpstr>
      <vt:lpstr>Mark-recapture – an example …</vt:lpstr>
      <vt:lpstr>Network analysis</vt:lpstr>
      <vt:lpstr>Network analysis – an example …</vt:lpstr>
      <vt:lpstr>Meanwhile in Palau (Filous et al. 2020) …</vt:lpstr>
      <vt:lpstr>Machine learning – Random Forests</vt:lpstr>
      <vt:lpstr>Random Forests - an example ...</vt:lpstr>
      <vt:lpstr>PowerPoint Presentation</vt:lpstr>
      <vt:lpstr>Triangulation</vt:lpstr>
      <vt:lpstr>Triangulation</vt:lpstr>
      <vt:lpstr>Triangulation</vt:lpstr>
      <vt:lpstr>Triangulation</vt:lpstr>
      <vt:lpstr> Thanks!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2019 Data Analysis Workshop</dc:title>
  <dc:creator>Kim Whoriskey</dc:creator>
  <cp:lastModifiedBy>Kim Whoriskey</cp:lastModifiedBy>
  <cp:revision>128</cp:revision>
  <dcterms:created xsi:type="dcterms:W3CDTF">2019-06-28T15:50:22Z</dcterms:created>
  <dcterms:modified xsi:type="dcterms:W3CDTF">2020-07-16T01:30:11Z</dcterms:modified>
</cp:coreProperties>
</file>