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55"/>
  </p:notesMasterIdLst>
  <p:handoutMasterIdLst>
    <p:handoutMasterId r:id="rId56"/>
  </p:handoutMasterIdLst>
  <p:sldIdLst>
    <p:sldId id="256" r:id="rId5"/>
    <p:sldId id="837" r:id="rId6"/>
    <p:sldId id="861" r:id="rId7"/>
    <p:sldId id="821" r:id="rId8"/>
    <p:sldId id="767" r:id="rId9"/>
    <p:sldId id="768" r:id="rId10"/>
    <p:sldId id="855" r:id="rId11"/>
    <p:sldId id="832" r:id="rId12"/>
    <p:sldId id="771" r:id="rId13"/>
    <p:sldId id="864" r:id="rId14"/>
    <p:sldId id="259" r:id="rId15"/>
    <p:sldId id="258" r:id="rId16"/>
    <p:sldId id="871" r:id="rId17"/>
    <p:sldId id="862" r:id="rId18"/>
    <p:sldId id="865" r:id="rId19"/>
    <p:sldId id="872" r:id="rId20"/>
    <p:sldId id="863" r:id="rId21"/>
    <p:sldId id="880" r:id="rId22"/>
    <p:sldId id="794" r:id="rId23"/>
    <p:sldId id="786" r:id="rId24"/>
    <p:sldId id="802" r:id="rId25"/>
    <p:sldId id="787" r:id="rId26"/>
    <p:sldId id="846" r:id="rId27"/>
    <p:sldId id="829" r:id="rId28"/>
    <p:sldId id="368" r:id="rId29"/>
    <p:sldId id="811" r:id="rId30"/>
    <p:sldId id="873" r:id="rId31"/>
    <p:sldId id="790" r:id="rId32"/>
    <p:sldId id="374" r:id="rId33"/>
    <p:sldId id="848" r:id="rId34"/>
    <p:sldId id="847" r:id="rId35"/>
    <p:sldId id="774" r:id="rId36"/>
    <p:sldId id="373" r:id="rId37"/>
    <p:sldId id="775" r:id="rId38"/>
    <p:sldId id="875" r:id="rId39"/>
    <p:sldId id="845" r:id="rId40"/>
    <p:sldId id="398" r:id="rId41"/>
    <p:sldId id="876" r:id="rId42"/>
    <p:sldId id="881" r:id="rId43"/>
    <p:sldId id="260" r:id="rId44"/>
    <p:sldId id="878" r:id="rId45"/>
    <p:sldId id="879" r:id="rId46"/>
    <p:sldId id="877" r:id="rId47"/>
    <p:sldId id="262" r:id="rId48"/>
    <p:sldId id="261" r:id="rId49"/>
    <p:sldId id="866" r:id="rId50"/>
    <p:sldId id="867" r:id="rId51"/>
    <p:sldId id="868" r:id="rId52"/>
    <p:sldId id="869" r:id="rId53"/>
    <p:sldId id="87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A4"/>
    <a:srgbClr val="01C6FD"/>
    <a:srgbClr val="79AE02"/>
    <a:srgbClr val="067F9C"/>
    <a:srgbClr val="014E52"/>
    <a:srgbClr val="0C596D"/>
    <a:srgbClr val="03556D"/>
    <a:srgbClr val="145C72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10482-388E-4B28-8F65-1024F7EFA965}" v="35" dt="2025-03-25T17:33:05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1" autoAdjust="0"/>
    <p:restoredTop sz="97420" autoAdjust="0"/>
  </p:normalViewPr>
  <p:slideViewPr>
    <p:cSldViewPr snapToGrid="0">
      <p:cViewPr varScale="1">
        <p:scale>
          <a:sx n="149" d="100"/>
          <a:sy n="149" d="100"/>
        </p:scale>
        <p:origin x="116" y="3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4281"/>
    </p:cViewPr>
  </p:sorterViewPr>
  <p:notesViewPr>
    <p:cSldViewPr snapToGrid="0">
      <p:cViewPr varScale="1">
        <p:scale>
          <a:sx n="121" d="100"/>
          <a:sy n="121" d="100"/>
        </p:scale>
        <p:origin x="392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d Steele" userId="54b399e7-b0c9-44c7-88e6-aab230496985" providerId="ADAL" clId="{36F10482-388E-4B28-8F65-1024F7EFA965}"/>
    <pc:docChg chg="undo custSel addSld delSld modSld sldOrd">
      <pc:chgData name="Reid Steele" userId="54b399e7-b0c9-44c7-88e6-aab230496985" providerId="ADAL" clId="{36F10482-388E-4B28-8F65-1024F7EFA965}" dt="2025-03-25T17:33:13.720" v="237" actId="1076"/>
      <pc:docMkLst>
        <pc:docMk/>
      </pc:docMkLst>
      <pc:sldChg chg="modSp mod">
        <pc:chgData name="Reid Steele" userId="54b399e7-b0c9-44c7-88e6-aab230496985" providerId="ADAL" clId="{36F10482-388E-4B28-8F65-1024F7EFA965}" dt="2025-03-25T17:29:09.105" v="97" actId="207"/>
        <pc:sldMkLst>
          <pc:docMk/>
          <pc:sldMk cId="2441667770" sldId="260"/>
        </pc:sldMkLst>
        <pc:spChg chg="mod">
          <ac:chgData name="Reid Steele" userId="54b399e7-b0c9-44c7-88e6-aab230496985" providerId="ADAL" clId="{36F10482-388E-4B28-8F65-1024F7EFA965}" dt="2025-03-25T17:29:09.105" v="97" actId="207"/>
          <ac:spMkLst>
            <pc:docMk/>
            <pc:sldMk cId="2441667770" sldId="260"/>
            <ac:spMk id="3" creationId="{A08DA243-0B2A-EFDC-5876-0FC6570B7E33}"/>
          </ac:spMkLst>
        </pc:spChg>
      </pc:sldChg>
      <pc:sldChg chg="ord">
        <pc:chgData name="Reid Steele" userId="54b399e7-b0c9-44c7-88e6-aab230496985" providerId="ADAL" clId="{36F10482-388E-4B28-8F65-1024F7EFA965}" dt="2025-03-25T17:29:32.715" v="99"/>
        <pc:sldMkLst>
          <pc:docMk/>
          <pc:sldMk cId="4075746705" sldId="262"/>
        </pc:sldMkLst>
      </pc:sldChg>
      <pc:sldChg chg="add ord">
        <pc:chgData name="Reid Steele" userId="54b399e7-b0c9-44c7-88e6-aab230496985" providerId="ADAL" clId="{36F10482-388E-4B28-8F65-1024F7EFA965}" dt="2025-03-25T17:22:43.991" v="20"/>
        <pc:sldMkLst>
          <pc:docMk/>
          <pc:sldMk cId="146900049" sldId="368"/>
        </pc:sldMkLst>
      </pc:sldChg>
      <pc:sldChg chg="add">
        <pc:chgData name="Reid Steele" userId="54b399e7-b0c9-44c7-88e6-aab230496985" providerId="ADAL" clId="{36F10482-388E-4B28-8F65-1024F7EFA965}" dt="2025-03-25T17:23:31.640" v="26"/>
        <pc:sldMkLst>
          <pc:docMk/>
          <pc:sldMk cId="2838583074" sldId="373"/>
        </pc:sldMkLst>
      </pc:sldChg>
      <pc:sldChg chg="add del">
        <pc:chgData name="Reid Steele" userId="54b399e7-b0c9-44c7-88e6-aab230496985" providerId="ADAL" clId="{36F10482-388E-4B28-8F65-1024F7EFA965}" dt="2025-03-25T17:23:23.782" v="25"/>
        <pc:sldMkLst>
          <pc:docMk/>
          <pc:sldMk cId="2885294319" sldId="374"/>
        </pc:sldMkLst>
      </pc:sldChg>
      <pc:sldChg chg="add">
        <pc:chgData name="Reid Steele" userId="54b399e7-b0c9-44c7-88e6-aab230496985" providerId="ADAL" clId="{36F10482-388E-4B28-8F65-1024F7EFA965}" dt="2025-03-25T17:23:39.770" v="27"/>
        <pc:sldMkLst>
          <pc:docMk/>
          <pc:sldMk cId="813899126" sldId="398"/>
        </pc:sldMkLst>
      </pc:sldChg>
      <pc:sldChg chg="add del">
        <pc:chgData name="Reid Steele" userId="54b399e7-b0c9-44c7-88e6-aab230496985" providerId="ADAL" clId="{36F10482-388E-4B28-8F65-1024F7EFA965}" dt="2025-03-25T17:22:34.186" v="17" actId="47"/>
        <pc:sldMkLst>
          <pc:docMk/>
          <pc:sldMk cId="8449464" sldId="786"/>
        </pc:sldMkLst>
      </pc:sldChg>
      <pc:sldChg chg="del">
        <pc:chgData name="Reid Steele" userId="54b399e7-b0c9-44c7-88e6-aab230496985" providerId="ADAL" clId="{36F10482-388E-4B28-8F65-1024F7EFA965}" dt="2025-03-25T17:22:58.823" v="21" actId="47"/>
        <pc:sldMkLst>
          <pc:docMk/>
          <pc:sldMk cId="3527164785" sldId="827"/>
        </pc:sldMkLst>
      </pc:sldChg>
      <pc:sldChg chg="del">
        <pc:chgData name="Reid Steele" userId="54b399e7-b0c9-44c7-88e6-aab230496985" providerId="ADAL" clId="{36F10482-388E-4B28-8F65-1024F7EFA965}" dt="2025-03-25T17:23:02.251" v="22" actId="47"/>
        <pc:sldMkLst>
          <pc:docMk/>
          <pc:sldMk cId="2796428591" sldId="828"/>
        </pc:sldMkLst>
      </pc:sldChg>
      <pc:sldChg chg="modSp modAnim">
        <pc:chgData name="Reid Steele" userId="54b399e7-b0c9-44c7-88e6-aab230496985" providerId="ADAL" clId="{36F10482-388E-4B28-8F65-1024F7EFA965}" dt="2025-03-25T17:30:34.986" v="134" actId="403"/>
        <pc:sldMkLst>
          <pc:docMk/>
          <pc:sldMk cId="2973961854" sldId="837"/>
        </pc:sldMkLst>
        <pc:spChg chg="mod">
          <ac:chgData name="Reid Steele" userId="54b399e7-b0c9-44c7-88e6-aab230496985" providerId="ADAL" clId="{36F10482-388E-4B28-8F65-1024F7EFA965}" dt="2025-03-25T17:30:34.986" v="134" actId="403"/>
          <ac:spMkLst>
            <pc:docMk/>
            <pc:sldMk cId="2973961854" sldId="837"/>
            <ac:spMk id="28" creationId="{A77B29E7-DB9E-A3E9-7D09-2FAD5937579C}"/>
          </ac:spMkLst>
        </pc:spChg>
      </pc:sldChg>
      <pc:sldChg chg="add del">
        <pc:chgData name="Reid Steele" userId="54b399e7-b0c9-44c7-88e6-aab230496985" providerId="ADAL" clId="{36F10482-388E-4B28-8F65-1024F7EFA965}" dt="2025-03-25T17:23:23.782" v="25"/>
        <pc:sldMkLst>
          <pc:docMk/>
          <pc:sldMk cId="3828757506" sldId="847"/>
        </pc:sldMkLst>
      </pc:sldChg>
      <pc:sldChg chg="add del">
        <pc:chgData name="Reid Steele" userId="54b399e7-b0c9-44c7-88e6-aab230496985" providerId="ADAL" clId="{36F10482-388E-4B28-8F65-1024F7EFA965}" dt="2025-03-25T17:23:23.782" v="25"/>
        <pc:sldMkLst>
          <pc:docMk/>
          <pc:sldMk cId="143560641" sldId="848"/>
        </pc:sldMkLst>
      </pc:sldChg>
      <pc:sldChg chg="del">
        <pc:chgData name="Reid Steele" userId="54b399e7-b0c9-44c7-88e6-aab230496985" providerId="ADAL" clId="{36F10482-388E-4B28-8F65-1024F7EFA965}" dt="2025-03-25T17:23:02.251" v="22" actId="47"/>
        <pc:sldMkLst>
          <pc:docMk/>
          <pc:sldMk cId="548828453" sldId="849"/>
        </pc:sldMkLst>
      </pc:sldChg>
      <pc:sldChg chg="del">
        <pc:chgData name="Reid Steele" userId="54b399e7-b0c9-44c7-88e6-aab230496985" providerId="ADAL" clId="{36F10482-388E-4B28-8F65-1024F7EFA965}" dt="2025-03-25T17:22:58.823" v="21" actId="47"/>
        <pc:sldMkLst>
          <pc:docMk/>
          <pc:sldMk cId="796427086" sldId="854"/>
        </pc:sldMkLst>
      </pc:sldChg>
      <pc:sldChg chg="modSp modAnim">
        <pc:chgData name="Reid Steele" userId="54b399e7-b0c9-44c7-88e6-aab230496985" providerId="ADAL" clId="{36F10482-388E-4B28-8F65-1024F7EFA965}" dt="2025-03-25T17:20:00.869" v="1" actId="2710"/>
        <pc:sldMkLst>
          <pc:docMk/>
          <pc:sldMk cId="1277441201" sldId="861"/>
        </pc:sldMkLst>
        <pc:spChg chg="mod">
          <ac:chgData name="Reid Steele" userId="54b399e7-b0c9-44c7-88e6-aab230496985" providerId="ADAL" clId="{36F10482-388E-4B28-8F65-1024F7EFA965}" dt="2025-03-25T17:20:00.869" v="1" actId="2710"/>
          <ac:spMkLst>
            <pc:docMk/>
            <pc:sldMk cId="1277441201" sldId="861"/>
            <ac:spMk id="4" creationId="{038D9288-DAE5-D3F4-A1B7-711E6ADCD08F}"/>
          </ac:spMkLst>
        </pc:spChg>
      </pc:sldChg>
      <pc:sldChg chg="ord">
        <pc:chgData name="Reid Steele" userId="54b399e7-b0c9-44c7-88e6-aab230496985" providerId="ADAL" clId="{36F10482-388E-4B28-8F65-1024F7EFA965}" dt="2025-03-25T17:21:53.936" v="15"/>
        <pc:sldMkLst>
          <pc:docMk/>
          <pc:sldMk cId="1242985619" sldId="866"/>
        </pc:sldMkLst>
      </pc:sldChg>
      <pc:sldChg chg="ord">
        <pc:chgData name="Reid Steele" userId="54b399e7-b0c9-44c7-88e6-aab230496985" providerId="ADAL" clId="{36F10482-388E-4B28-8F65-1024F7EFA965}" dt="2025-03-25T17:21:53.936" v="15"/>
        <pc:sldMkLst>
          <pc:docMk/>
          <pc:sldMk cId="3065295680" sldId="867"/>
        </pc:sldMkLst>
      </pc:sldChg>
      <pc:sldChg chg="ord">
        <pc:chgData name="Reid Steele" userId="54b399e7-b0c9-44c7-88e6-aab230496985" providerId="ADAL" clId="{36F10482-388E-4B28-8F65-1024F7EFA965}" dt="2025-03-25T17:21:53.936" v="15"/>
        <pc:sldMkLst>
          <pc:docMk/>
          <pc:sldMk cId="4272242849" sldId="868"/>
        </pc:sldMkLst>
      </pc:sldChg>
      <pc:sldChg chg="ord">
        <pc:chgData name="Reid Steele" userId="54b399e7-b0c9-44c7-88e6-aab230496985" providerId="ADAL" clId="{36F10482-388E-4B28-8F65-1024F7EFA965}" dt="2025-03-25T17:21:53.936" v="15"/>
        <pc:sldMkLst>
          <pc:docMk/>
          <pc:sldMk cId="4206510293" sldId="869"/>
        </pc:sldMkLst>
      </pc:sldChg>
      <pc:sldChg chg="ord">
        <pc:chgData name="Reid Steele" userId="54b399e7-b0c9-44c7-88e6-aab230496985" providerId="ADAL" clId="{36F10482-388E-4B28-8F65-1024F7EFA965}" dt="2025-03-25T17:21:53.936" v="15"/>
        <pc:sldMkLst>
          <pc:docMk/>
          <pc:sldMk cId="940925100" sldId="870"/>
        </pc:sldMkLst>
      </pc:sldChg>
      <pc:sldChg chg="modSp modAnim">
        <pc:chgData name="Reid Steele" userId="54b399e7-b0c9-44c7-88e6-aab230496985" providerId="ADAL" clId="{36F10482-388E-4B28-8F65-1024F7EFA965}" dt="2025-03-25T17:21:14.096" v="13"/>
        <pc:sldMkLst>
          <pc:docMk/>
          <pc:sldMk cId="2908817913" sldId="871"/>
        </pc:sldMkLst>
        <pc:spChg chg="mod">
          <ac:chgData name="Reid Steele" userId="54b399e7-b0c9-44c7-88e6-aab230496985" providerId="ADAL" clId="{36F10482-388E-4B28-8F65-1024F7EFA965}" dt="2025-03-25T17:20:12.601" v="2" actId="2710"/>
          <ac:spMkLst>
            <pc:docMk/>
            <pc:sldMk cId="2908817913" sldId="871"/>
            <ac:spMk id="4" creationId="{AB035CDA-E8EB-07B2-5E9D-C1DB10076B41}"/>
          </ac:spMkLst>
        </pc:spChg>
      </pc:sldChg>
      <pc:sldChg chg="modSp modAnim">
        <pc:chgData name="Reid Steele" userId="54b399e7-b0c9-44c7-88e6-aab230496985" providerId="ADAL" clId="{36F10482-388E-4B28-8F65-1024F7EFA965}" dt="2025-03-25T17:21:10.515" v="12"/>
        <pc:sldMkLst>
          <pc:docMk/>
          <pc:sldMk cId="1643882069" sldId="872"/>
        </pc:sldMkLst>
        <pc:spChg chg="mod">
          <ac:chgData name="Reid Steele" userId="54b399e7-b0c9-44c7-88e6-aab230496985" providerId="ADAL" clId="{36F10482-388E-4B28-8F65-1024F7EFA965}" dt="2025-03-25T17:20:19.531" v="3" actId="2710"/>
          <ac:spMkLst>
            <pc:docMk/>
            <pc:sldMk cId="1643882069" sldId="872"/>
            <ac:spMk id="4" creationId="{2285C528-0584-6EE2-E460-C13C0BBD6EAE}"/>
          </ac:spMkLst>
        </pc:spChg>
      </pc:sldChg>
      <pc:sldChg chg="modSp modAnim">
        <pc:chgData name="Reid Steele" userId="54b399e7-b0c9-44c7-88e6-aab230496985" providerId="ADAL" clId="{36F10482-388E-4B28-8F65-1024F7EFA965}" dt="2025-03-25T17:21:03.833" v="11"/>
        <pc:sldMkLst>
          <pc:docMk/>
          <pc:sldMk cId="1635500260" sldId="873"/>
        </pc:sldMkLst>
        <pc:spChg chg="mod">
          <ac:chgData name="Reid Steele" userId="54b399e7-b0c9-44c7-88e6-aab230496985" providerId="ADAL" clId="{36F10482-388E-4B28-8F65-1024F7EFA965}" dt="2025-03-25T17:20:29.205" v="4" actId="2710"/>
          <ac:spMkLst>
            <pc:docMk/>
            <pc:sldMk cId="1635500260" sldId="873"/>
            <ac:spMk id="4" creationId="{AF9B671D-D5CE-CBE6-793D-E30247BAD705}"/>
          </ac:spMkLst>
        </pc:spChg>
      </pc:sldChg>
      <pc:sldChg chg="modSp modAnim">
        <pc:chgData name="Reid Steele" userId="54b399e7-b0c9-44c7-88e6-aab230496985" providerId="ADAL" clId="{36F10482-388E-4B28-8F65-1024F7EFA965}" dt="2025-03-25T17:20:56.972" v="10"/>
        <pc:sldMkLst>
          <pc:docMk/>
          <pc:sldMk cId="1238218259" sldId="875"/>
        </pc:sldMkLst>
        <pc:spChg chg="mod">
          <ac:chgData name="Reid Steele" userId="54b399e7-b0c9-44c7-88e6-aab230496985" providerId="ADAL" clId="{36F10482-388E-4B28-8F65-1024F7EFA965}" dt="2025-03-25T17:20:37.137" v="5" actId="2710"/>
          <ac:spMkLst>
            <pc:docMk/>
            <pc:sldMk cId="1238218259" sldId="875"/>
            <ac:spMk id="4" creationId="{632815CD-8367-8716-0DB5-3ABB818D4293}"/>
          </ac:spMkLst>
        </pc:spChg>
      </pc:sldChg>
      <pc:sldChg chg="modSp modAnim">
        <pc:chgData name="Reid Steele" userId="54b399e7-b0c9-44c7-88e6-aab230496985" providerId="ADAL" clId="{36F10482-388E-4B28-8F65-1024F7EFA965}" dt="2025-03-25T17:20:53.359" v="9"/>
        <pc:sldMkLst>
          <pc:docMk/>
          <pc:sldMk cId="2138558126" sldId="876"/>
        </pc:sldMkLst>
        <pc:spChg chg="mod">
          <ac:chgData name="Reid Steele" userId="54b399e7-b0c9-44c7-88e6-aab230496985" providerId="ADAL" clId="{36F10482-388E-4B28-8F65-1024F7EFA965}" dt="2025-03-25T17:20:48.402" v="7" actId="6549"/>
          <ac:spMkLst>
            <pc:docMk/>
            <pc:sldMk cId="2138558126" sldId="876"/>
            <ac:spMk id="4" creationId="{A38BCB98-D721-7706-F24C-869B16357433}"/>
          </ac:spMkLst>
        </pc:spChg>
      </pc:sldChg>
      <pc:sldChg chg="addSp modSp mod">
        <pc:chgData name="Reid Steele" userId="54b399e7-b0c9-44c7-88e6-aab230496985" providerId="ADAL" clId="{36F10482-388E-4B28-8F65-1024F7EFA965}" dt="2025-03-25T17:33:13.720" v="237" actId="1076"/>
        <pc:sldMkLst>
          <pc:docMk/>
          <pc:sldMk cId="909891351" sldId="877"/>
        </pc:sldMkLst>
        <pc:spChg chg="mod">
          <ac:chgData name="Reid Steele" userId="54b399e7-b0c9-44c7-88e6-aab230496985" providerId="ADAL" clId="{36F10482-388E-4B28-8F65-1024F7EFA965}" dt="2025-03-25T17:29:43.158" v="123" actId="20577"/>
          <ac:spMkLst>
            <pc:docMk/>
            <pc:sldMk cId="909891351" sldId="877"/>
            <ac:spMk id="2" creationId="{D615315A-9317-C3C3-9142-409C35426823}"/>
          </ac:spMkLst>
        </pc:spChg>
        <pc:spChg chg="mod">
          <ac:chgData name="Reid Steele" userId="54b399e7-b0c9-44c7-88e6-aab230496985" providerId="ADAL" clId="{36F10482-388E-4B28-8F65-1024F7EFA965}" dt="2025-03-25T17:32:53.489" v="232" actId="20577"/>
          <ac:spMkLst>
            <pc:docMk/>
            <pc:sldMk cId="909891351" sldId="877"/>
            <ac:spMk id="3" creationId="{4809A119-5EA7-B504-5F3A-7EF60E51BE60}"/>
          </ac:spMkLst>
        </pc:spChg>
        <pc:picChg chg="add mod">
          <ac:chgData name="Reid Steele" userId="54b399e7-b0c9-44c7-88e6-aab230496985" providerId="ADAL" clId="{36F10482-388E-4B28-8F65-1024F7EFA965}" dt="2025-03-25T17:33:09.271" v="235" actId="14100"/>
          <ac:picMkLst>
            <pc:docMk/>
            <pc:sldMk cId="909891351" sldId="877"/>
            <ac:picMk id="5" creationId="{D4F2CA3E-64D8-5A2E-67F6-C43398CAABEF}"/>
          </ac:picMkLst>
        </pc:picChg>
        <pc:picChg chg="add mod">
          <ac:chgData name="Reid Steele" userId="54b399e7-b0c9-44c7-88e6-aab230496985" providerId="ADAL" clId="{36F10482-388E-4B28-8F65-1024F7EFA965}" dt="2025-03-25T17:33:13.720" v="237" actId="1076"/>
          <ac:picMkLst>
            <pc:docMk/>
            <pc:sldMk cId="909891351" sldId="877"/>
            <ac:picMk id="6" creationId="{69DCB6AC-A703-251F-7CB5-32393F54F757}"/>
          </ac:picMkLst>
        </pc:picChg>
      </pc:sldChg>
      <pc:sldChg chg="addSp modSp mod modAnim">
        <pc:chgData name="Reid Steele" userId="54b399e7-b0c9-44c7-88e6-aab230496985" providerId="ADAL" clId="{36F10482-388E-4B28-8F65-1024F7EFA965}" dt="2025-03-25T17:29:03.268" v="96" actId="1076"/>
        <pc:sldMkLst>
          <pc:docMk/>
          <pc:sldMk cId="312227937" sldId="879"/>
        </pc:sldMkLst>
        <pc:spChg chg="mod">
          <ac:chgData name="Reid Steele" userId="54b399e7-b0c9-44c7-88e6-aab230496985" providerId="ADAL" clId="{36F10482-388E-4B28-8F65-1024F7EFA965}" dt="2025-03-25T17:24:45.589" v="31" actId="20577"/>
          <ac:spMkLst>
            <pc:docMk/>
            <pc:sldMk cId="312227937" sldId="879"/>
            <ac:spMk id="3" creationId="{05C2043F-8F82-24BE-3D60-557AB6F524EC}"/>
          </ac:spMkLst>
        </pc:spChg>
        <pc:spChg chg="add mod">
          <ac:chgData name="Reid Steele" userId="54b399e7-b0c9-44c7-88e6-aab230496985" providerId="ADAL" clId="{36F10482-388E-4B28-8F65-1024F7EFA965}" dt="2025-03-25T17:28:06.222" v="52" actId="1076"/>
          <ac:spMkLst>
            <pc:docMk/>
            <pc:sldMk cId="312227937" sldId="879"/>
            <ac:spMk id="7" creationId="{B068F944-D539-9399-4F8F-631F6862E3E9}"/>
          </ac:spMkLst>
        </pc:spChg>
        <pc:picChg chg="add mod modCrop">
          <ac:chgData name="Reid Steele" userId="54b399e7-b0c9-44c7-88e6-aab230496985" providerId="ADAL" clId="{36F10482-388E-4B28-8F65-1024F7EFA965}" dt="2025-03-25T17:29:01.824" v="95" actId="1076"/>
          <ac:picMkLst>
            <pc:docMk/>
            <pc:sldMk cId="312227937" sldId="879"/>
            <ac:picMk id="5" creationId="{E65E8E8A-CD94-1532-9AB0-897F2BB22264}"/>
          </ac:picMkLst>
        </pc:picChg>
        <pc:picChg chg="add mod">
          <ac:chgData name="Reid Steele" userId="54b399e7-b0c9-44c7-88e6-aab230496985" providerId="ADAL" clId="{36F10482-388E-4B28-8F65-1024F7EFA965}" dt="2025-03-25T17:29:03.268" v="96" actId="1076"/>
          <ac:picMkLst>
            <pc:docMk/>
            <pc:sldMk cId="312227937" sldId="879"/>
            <ac:picMk id="6" creationId="{97B57474-47A2-F81C-1A2F-BB3266C3DA46}"/>
          </ac:picMkLst>
        </pc:picChg>
      </pc:sldChg>
      <pc:sldChg chg="modSp add del mod">
        <pc:chgData name="Reid Steele" userId="54b399e7-b0c9-44c7-88e6-aab230496985" providerId="ADAL" clId="{36F10482-388E-4B28-8F65-1024F7EFA965}" dt="2025-03-25T17:31:20.071" v="142"/>
        <pc:sldMkLst>
          <pc:docMk/>
          <pc:sldMk cId="1906473756" sldId="880"/>
        </pc:sldMkLst>
        <pc:spChg chg="mod">
          <ac:chgData name="Reid Steele" userId="54b399e7-b0c9-44c7-88e6-aab230496985" providerId="ADAL" clId="{36F10482-388E-4B28-8F65-1024F7EFA965}" dt="2025-03-25T17:31:20.071" v="142"/>
          <ac:spMkLst>
            <pc:docMk/>
            <pc:sldMk cId="1906473756" sldId="880"/>
            <ac:spMk id="51" creationId="{44A65C93-7413-4A64-B6A3-81A61AFE68FD}"/>
          </ac:spMkLst>
        </pc:spChg>
      </pc:sldChg>
      <pc:sldChg chg="add del">
        <pc:chgData name="Reid Steele" userId="54b399e7-b0c9-44c7-88e6-aab230496985" providerId="ADAL" clId="{36F10482-388E-4B28-8F65-1024F7EFA965}" dt="2025-03-25T17:23:11.332" v="24"/>
        <pc:sldMkLst>
          <pc:docMk/>
          <pc:sldMk cId="2934021149" sldId="880"/>
        </pc:sldMkLst>
      </pc:sldChg>
      <pc:sldChg chg="modSp add mod">
        <pc:chgData name="Reid Steele" userId="54b399e7-b0c9-44c7-88e6-aab230496985" providerId="ADAL" clId="{36F10482-388E-4B28-8F65-1024F7EFA965}" dt="2025-03-25T17:31:58.863" v="145" actId="404"/>
        <pc:sldMkLst>
          <pc:docMk/>
          <pc:sldMk cId="1036830963" sldId="881"/>
        </pc:sldMkLst>
        <pc:spChg chg="mod">
          <ac:chgData name="Reid Steele" userId="54b399e7-b0c9-44c7-88e6-aab230496985" providerId="ADAL" clId="{36F10482-388E-4B28-8F65-1024F7EFA965}" dt="2025-03-25T17:31:58.863" v="145" actId="404"/>
          <ac:spMkLst>
            <pc:docMk/>
            <pc:sldMk cId="1036830963" sldId="881"/>
            <ac:spMk id="51" creationId="{FDF4020B-A487-71F8-BAAE-2A009A4B6C59}"/>
          </ac:spMkLst>
        </pc:spChg>
      </pc:sldChg>
      <pc:sldChg chg="add del">
        <pc:chgData name="Reid Steele" userId="54b399e7-b0c9-44c7-88e6-aab230496985" providerId="ADAL" clId="{36F10482-388E-4B28-8F65-1024F7EFA965}" dt="2025-03-25T17:23:11.332" v="24"/>
        <pc:sldMkLst>
          <pc:docMk/>
          <pc:sldMk cId="2341499882" sldId="881"/>
        </pc:sldMkLst>
      </pc:sldChg>
      <pc:sldChg chg="add del">
        <pc:chgData name="Reid Steele" userId="54b399e7-b0c9-44c7-88e6-aab230496985" providerId="ADAL" clId="{36F10482-388E-4B28-8F65-1024F7EFA965}" dt="2025-03-25T17:23:11.332" v="24"/>
        <pc:sldMkLst>
          <pc:docMk/>
          <pc:sldMk cId="3520058608" sldId="882"/>
        </pc:sldMkLst>
      </pc:sldChg>
      <pc:sldChg chg="add del">
        <pc:chgData name="Reid Steele" userId="54b399e7-b0c9-44c7-88e6-aab230496985" providerId="ADAL" clId="{36F10482-388E-4B28-8F65-1024F7EFA965}" dt="2025-03-25T17:23:11.332" v="24"/>
        <pc:sldMkLst>
          <pc:docMk/>
          <pc:sldMk cId="3620453253" sldId="88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3/25/2025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802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7294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6D951-1F1A-BA3E-1386-512B70965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0A950-548D-D843-3222-C94CCB2E1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E8571-60E6-8B6F-457B-EB65B3C7B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68EDE-50C4-61B7-7835-1605A3E0B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4980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DF888-AF0E-A95F-0A57-EB03F6BA7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BE395-6ED2-4639-D350-0ECE100F3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749D3-1E78-77E4-F3D9-60B9680FB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1116E-5C93-8976-0A4C-FFBFF9BE1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40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2007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1503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8817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0027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9336-6194-3E4A-20E6-25E8450CD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4633F-9AD5-598F-8C94-AF8A1E0BA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AF3EC0-9C14-8D27-B753-BE1778858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0471E-071C-C292-174C-2A3D3E817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6040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6579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123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AED8D-9482-A65C-491A-0CEC3CC6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B977C-7BE9-B7BE-5F77-F36AC56A2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D310E6-C372-241E-7700-D247CC4F0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999FE-4B6F-2779-257C-B7FB06514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8743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2292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7A4B-B39C-B2CC-2505-5FEDAADF8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88CB2-F939-AF18-E167-7AAC2D239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7EF562-FF4D-6D28-5D1F-FA85DCB39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42F51-7F8B-1A53-3B12-0FA53709F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86957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32256-59BE-593E-C7C6-6DB4351DF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20DBB4-CC2B-F9E8-92A5-8815F3917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F8BC2-57E2-FB1D-8BA3-311DF8D6A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4DCAC-87FA-F538-4BA3-6745A2A0A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9097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6982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7233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FA653-6453-912E-384A-7ADCD55EA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537F7-9FA6-37C6-7C6B-050CF1E36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3BDB3C-EA5F-749B-4D72-547AB804E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76DD3-CCE5-A822-C758-0A29DF330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3752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18879-0183-5DAF-18CA-C35EE8950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9245F-B42D-81CB-70B4-DDAC31F57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375F6-9B97-B674-6401-7CF0014C1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GLM function in R takes care of all of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EC331-5A22-18C3-0F7E-63305243E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977E8-DD63-438C-9687-407ED8D785F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5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897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673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Focussing on the impacts of temperature:</a:t>
            </a:r>
          </a:p>
          <a:p>
            <a:endParaRPr lang="en-GB" dirty="0"/>
          </a:p>
          <a:p>
            <a:r>
              <a:rPr lang="en-GB" dirty="0"/>
              <a:t>Biodiversity research frequently focusses on range shifts</a:t>
            </a:r>
          </a:p>
          <a:p>
            <a:endParaRPr lang="en-GB" dirty="0"/>
          </a:p>
          <a:p>
            <a:r>
              <a:rPr lang="en-GB" dirty="0"/>
              <a:t>Moving from species range shifts to ecosystem changes</a:t>
            </a:r>
          </a:p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3045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50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362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3211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347EB-D255-BAE7-622D-11106D458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98354-E4DD-2D27-95EA-195EA5989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463D9-3348-F82E-6005-9F26FFF47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CA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19891-216A-AC74-F708-F54BC309C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202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AE59-5973-4895-88CF-F50F5D0DC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92C46-A7BB-4731-9668-9D4988CF7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0A400-110E-46E4-9946-36687FC8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BECE2-2580-46C4-857F-AB7FFA4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2BD9-6BB8-4810-95E2-FC867902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7" name="Flowchart: Document 3">
            <a:extLst>
              <a:ext uri="{FF2B5EF4-FFF2-40B4-BE49-F238E27FC236}">
                <a16:creationId xmlns:a16="http://schemas.microsoft.com/office/drawing/2014/main" id="{2B0A29B2-072C-4C16-A2C5-78184481EAC7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CC624D-A531-4D5D-A3D3-AFDBC837382D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81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5527-CCFC-41D3-A694-9B4C52CCB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89475-F686-48FD-BE9D-1899CE93F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6679-5C86-47EF-AE83-28DAE148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420C3-976D-42D7-A775-9D6A94003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3BCF8-4B88-4EEF-8D15-2250F405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3514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4B29D-112E-4C14-8A24-BC9CA7F36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F5DF4-5A54-4C2D-A90D-CE043D6F9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09751-96E7-426C-9867-57D1386B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5C745-CB24-470C-9D29-753061E91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0FA63-FC1D-40E4-A3F7-9B2891A5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321124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8" y="4957010"/>
            <a:ext cx="88614" cy="17270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9577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Edit Master text </a:t>
            </a:r>
            <a:r>
              <a:rPr lang="en-US" noProof="0" dirty="0" err="1"/>
              <a:t>styless</a:t>
            </a:r>
            <a:endParaRPr lang="en-US" noProof="0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5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CA25-2860-40A6-951D-AA019563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EE107-D09E-479D-A13D-B50BEB69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6F91D-171E-4B53-81D9-21C1A73CA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7BB1-7F62-4601-9AA3-7BB616C9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15810-8971-4380-BF31-CF205436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40F48A7D-8FB9-4CEE-A294-E55A58E471A9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AB17D3-E49E-4DC0-8E24-7B7D46FDA10B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6D84FC-C4F3-452E-BEBC-10183E73D70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DB0ED3-F407-48B1-96CB-B2E4035AF943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05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BF8DD-B276-4124-83F9-8624F5A49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97AC3-8B7C-4526-B2EB-192AA7EAB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3A503-D7C1-452D-BA78-879B9A13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FCE65-161C-4763-99D1-416BB255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11A07-49B0-49BE-9907-DAB490B2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7" name="Flowchart: Document 3">
            <a:extLst>
              <a:ext uri="{FF2B5EF4-FFF2-40B4-BE49-F238E27FC236}">
                <a16:creationId xmlns:a16="http://schemas.microsoft.com/office/drawing/2014/main" id="{C3C4FFC1-DC8C-4FCB-BCEB-1E304DDD4A8B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8942BF-775F-4638-8F03-C6AA444D52E3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487AF-7019-4470-B36F-5C6D1710D19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94FA0A-FCEF-4634-BA5A-1CD996D6E772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5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79CE-6DA7-43A1-9667-22BB46B2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5E7CF-AA7F-454D-A804-8CBAF2AD4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4FC92-814C-4977-AB17-78F91B8A1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73101-F86D-4C84-A551-2F2B8385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F58D8-F717-4F54-B163-72B314C9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F2950-257B-475C-A511-733A0356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86E8DF1B-B268-4262-BB5C-4285D91B6B9E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01C1EF-B1FE-4894-8973-0B773C0C7778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83BEA9-89B5-4774-ABDA-94C094159F40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1EB6C7-0C42-425B-8DB3-0031B7D51104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3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FD031-B995-4258-9B37-A86FB4C4C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4E1BE-84DA-45DD-8F22-14D5ACE8D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8D268-AEA2-4643-8B75-71CBE6AA3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4BEA67-F706-4BE9-9CD4-927F5C97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36AC5-1872-4EBF-88F3-F4B95F52D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805B5-1755-4174-A25C-EC9B4816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80BD7-5204-4EDE-AD93-3FFCAB52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5A8A03-1579-4E28-9BDC-FAC96915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6FA7AA0-ABD4-4713-BFF0-A21331D57026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848C96-8F34-4BF8-927A-6FA1F70DEA8A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20BE2F-7510-435B-A78C-137A7C71D3E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0C9F71-F29A-4F99-A18E-D09385BEFED9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7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5F8D-CDF8-4E66-A565-2001DE71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3A094-FD00-47F2-923F-3B0F01C5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8E0D0-8342-43B9-9D2C-3CA64DC4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69300-12AA-4464-B087-1759C578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81DEE-109F-4581-98BF-7B7959259AD2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5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8D663-56E7-4D59-9784-101AAF4C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B6B5D-6B3D-47BF-8223-E3DB73C4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E793B-986F-4271-9FC3-72B35C0F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005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DC66-2FAA-440B-824F-4A6F6191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26F8F-D506-412C-AA3C-498BE4235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2BC12-D190-41DE-ABDB-417D5137E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2BE97-4E62-4BE9-BFEE-695DB5EBB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ADA97-B1BD-4387-AB1F-29B635F2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42DCB-3708-4636-A699-A6620605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F2C4CE4-1AA2-4C2F-9D6C-D9B8F36A00F9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EAF46-BA4C-43BA-B584-FADD116BB4A5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C6E217-166A-4ABD-9140-0107AF0D850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6639D22-BDBD-40E4-9138-DD39D74E5437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201F7-7D74-4E06-B67C-FF836B77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13AE3-AF85-4FE3-8244-7E8C65638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08B9D-49D1-46E1-A944-6A7628908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40AF-394D-4D49-83EE-FC593B6A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3E026-5516-45DA-93EB-1F8BDEA7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D7F73-A847-40CC-87E4-89093E1B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71EB8D8E-446C-4FC9-8E34-618FD8419224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A68EB3-1A9E-4619-B416-AC0E2046FB6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0E9B63-82CF-4375-AB1E-B6AE9A2B2F4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9966203-423B-425B-87DE-1FAE3116C51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F8785-DDAD-4066-BCD9-5753C4CC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BC93-B369-406E-A074-CB28863C9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D103-6028-491C-9406-EEBA361B3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63AB2-8948-4748-AEB5-EC6EF76DE86A}" type="datetimeFigureOut">
              <a:rPr lang="en-CA" smtClean="0"/>
              <a:t>2025-03-25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18CBE-8DB7-40A2-8999-B6F238099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CF950-2622-4F48-A195-95377587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B62D5-B9A5-4208-AF16-D4EFCFB5F2B0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3A7F3-EBE1-434F-B25A-B0BAA750752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5AF656-7C29-4F0A-9461-12E58DC6EA6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0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60" r:id="rId14"/>
    <p:sldLayoutId id="2147483662" r:id="rId15"/>
    <p:sldLayoutId id="2147483668" r:id="rId16"/>
    <p:sldLayoutId id="2147483674" r:id="rId17"/>
    <p:sldLayoutId id="2147483671" r:id="rId18"/>
    <p:sldLayoutId id="2147483672" r:id="rId19"/>
    <p:sldLayoutId id="2147483673" r:id="rId20"/>
    <p:sldLayoutId id="2147483675" r:id="rId21"/>
    <p:sldLayoutId id="2147483676" r:id="rId22"/>
    <p:sldLayoutId id="214748366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jpe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1" y="4839885"/>
            <a:ext cx="6373168" cy="1311128"/>
          </a:xfrm>
        </p:spPr>
        <p:txBody>
          <a:bodyPr/>
          <a:lstStyle/>
          <a:p>
            <a:r>
              <a:rPr lang="en-US" dirty="0"/>
              <a:t>R for Movement Ecologists: </a:t>
            </a:r>
            <a:br>
              <a:rPr lang="en-US" dirty="0"/>
            </a:br>
            <a:r>
              <a:rPr lang="en-US" dirty="0"/>
              <a:t>Species Distribution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77D44-C67D-4D77-8087-22C5033670E3}"/>
              </a:ext>
            </a:extLst>
          </p:cNvPr>
          <p:cNvSpPr txBox="1"/>
          <p:nvPr/>
        </p:nvSpPr>
        <p:spPr>
          <a:xfrm rot="5400000">
            <a:off x="11315396" y="468600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Image credit: </a:t>
            </a:r>
          </a:p>
          <a:p>
            <a:r>
              <a:rPr lang="en-CA" sz="1100" dirty="0"/>
              <a:t>Nicolas Winkler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1CE5E-AF50-D032-6C0C-D10CDBCF5EE3}"/>
              </a:ext>
            </a:extLst>
          </p:cNvPr>
          <p:cNvSpPr txBox="1"/>
          <p:nvPr/>
        </p:nvSpPr>
        <p:spPr>
          <a:xfrm>
            <a:off x="792479" y="6151013"/>
            <a:ext cx="3142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Reid Steele and Esteban Salazar</a:t>
            </a:r>
          </a:p>
          <a:p>
            <a:r>
              <a:rPr lang="en-CA" dirty="0"/>
              <a:t>Slides by Derek </a:t>
            </a:r>
            <a:r>
              <a:rPr lang="en-CA" dirty="0" err="1"/>
              <a:t>Tittensor</a:t>
            </a:r>
            <a:endParaRPr lang="en-CA" dirty="0"/>
          </a:p>
        </p:txBody>
      </p:sp>
      <p:pic>
        <p:nvPicPr>
          <p:cNvPr id="24" name="Picture 23" descr="A blue logo with text&#10;&#10;Description automatically generated">
            <a:extLst>
              <a:ext uri="{FF2B5EF4-FFF2-40B4-BE49-F238E27FC236}">
                <a16:creationId xmlns:a16="http://schemas.microsoft.com/office/drawing/2014/main" id="{6E5F805D-EEA2-C883-5889-3A9E4F1E5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3438883"/>
            <a:ext cx="3486271" cy="1490877"/>
          </a:xfrm>
          <a:prstGeom prst="rect">
            <a:avLst/>
          </a:prstGeom>
        </p:spPr>
      </p:pic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0187D5A6-A5E8-C749-D8F2-6B4E5C9C44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992" y="124953"/>
            <a:ext cx="11944014" cy="4372387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6" name="Title 50">
            <a:extLst>
              <a:ext uri="{FF2B5EF4-FFF2-40B4-BE49-F238E27FC236}">
                <a16:creationId xmlns:a16="http://schemas.microsoft.com/office/drawing/2014/main" id="{E08950B8-A535-A64B-FD52-55D5236F392D}"/>
              </a:ext>
            </a:extLst>
          </p:cNvPr>
          <p:cNvSpPr txBox="1">
            <a:spLocks/>
          </p:cNvSpPr>
          <p:nvPr/>
        </p:nvSpPr>
        <p:spPr>
          <a:xfrm>
            <a:off x="7516025" y="4929760"/>
            <a:ext cx="3883494" cy="8679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OTN Early Career Researcher Workshop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D007CD0-A343-0038-73C5-87217F329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959" y="5579513"/>
            <a:ext cx="23336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F3D496-5089-F23E-00F1-8DC9F1DA88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246" r="192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8B9527-C45C-5B4B-9AC9-199C8165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44477"/>
            <a:ext cx="5170715" cy="1588127"/>
          </a:xfrm>
        </p:spPr>
        <p:txBody>
          <a:bodyPr/>
          <a:lstStyle/>
          <a:p>
            <a:r>
              <a:rPr lang="en-GB" dirty="0"/>
              <a:t>(1) </a:t>
            </a:r>
            <a:r>
              <a:rPr lang="en-GB" dirty="0">
                <a:solidFill>
                  <a:srgbClr val="FF0000"/>
                </a:solidFill>
              </a:rPr>
              <a:t>Geo-referenced</a:t>
            </a:r>
            <a:r>
              <a:rPr lang="en-GB" dirty="0"/>
              <a:t> observations of species presences (+ absences?)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B4EEA-8163-1B10-A0A7-6A578D4D09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8454" y="2061165"/>
            <a:ext cx="5740745" cy="455235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/>
                </a:solidFill>
              </a:rPr>
              <a:t>Species occurrence databases</a:t>
            </a:r>
          </a:p>
          <a:p>
            <a:pPr marL="1028700" lvl="1" indent="-342900"/>
            <a:r>
              <a:rPr lang="en-CA" dirty="0"/>
              <a:t>Global Biodiversity Information Facility (GBIF), Ocean Biodiversity Information System (OBIS)</a:t>
            </a:r>
          </a:p>
          <a:p>
            <a:pPr marL="1028700" lvl="1" indent="-342900"/>
            <a:r>
              <a:rPr lang="en-CA" dirty="0"/>
              <a:t>Query via R </a:t>
            </a:r>
            <a:r>
              <a:rPr lang="en-CA" i="1" dirty="0"/>
              <a:t>geodata</a:t>
            </a:r>
            <a:r>
              <a:rPr lang="en-CA" dirty="0"/>
              <a:t> package</a:t>
            </a:r>
          </a:p>
          <a:p>
            <a:pPr marL="457200" indent="-457200">
              <a:buFont typeface="+mj-lt"/>
              <a:buAutoNum type="arabicPeriod"/>
            </a:pPr>
            <a:endParaRPr lang="en-CA" dirty="0"/>
          </a:p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/>
                </a:solidFill>
              </a:rPr>
              <a:t>Tagging Data</a:t>
            </a:r>
          </a:p>
          <a:p>
            <a:pPr marL="1143000" lvl="1" indent="-457200"/>
            <a:r>
              <a:rPr lang="en-CA" dirty="0"/>
              <a:t>Satellite Tagging (e.g. PSAT, SPOT, </a:t>
            </a:r>
            <a:r>
              <a:rPr lang="en-CA" dirty="0" err="1"/>
              <a:t>MiniPAT</a:t>
            </a:r>
            <a:r>
              <a:rPr lang="en-CA" dirty="0"/>
              <a:t>)</a:t>
            </a:r>
          </a:p>
          <a:p>
            <a:pPr marL="1143000" lvl="1" indent="-457200"/>
            <a:r>
              <a:rPr lang="en-CA" b="1" i="1" dirty="0"/>
              <a:t>Acoustic Tagging</a:t>
            </a:r>
          </a:p>
          <a:p>
            <a:pPr marL="1143000" lvl="1" indent="-457200"/>
            <a:endParaRPr lang="en-CA" b="1" i="1" dirty="0"/>
          </a:p>
          <a:p>
            <a:pPr marL="1143000" lvl="1" indent="-457200"/>
            <a:endParaRPr lang="en-CA" b="1" i="1" dirty="0"/>
          </a:p>
        </p:txBody>
      </p:sp>
    </p:spTree>
    <p:extLst>
      <p:ext uri="{BB962C8B-B14F-4D97-AF65-F5344CB8AC3E}">
        <p14:creationId xmlns:p14="http://schemas.microsoft.com/office/powerpoint/2010/main" val="24152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E407B-FDE5-E1F9-2734-0E6CD979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Global data from e.g. OBIS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EC0D-0018-84B3-B435-3568786F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9927" cy="435133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No (or unreliable) date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Cannot precisely match </a:t>
            </a:r>
            <a:r>
              <a:rPr lang="en-CA" dirty="0"/>
              <a:t>to environmental conditions</a:t>
            </a:r>
          </a:p>
          <a:p>
            <a:pPr>
              <a:buClr>
                <a:schemeClr val="tx1"/>
              </a:buClr>
            </a:pPr>
            <a:r>
              <a:rPr lang="en-CA" dirty="0"/>
              <a:t>Instead use a climatology – </a:t>
            </a:r>
            <a:r>
              <a:rPr lang="en-CA" dirty="0">
                <a:solidFill>
                  <a:srgbClr val="FF0000"/>
                </a:solidFill>
              </a:rPr>
              <a:t>‘average’ environment</a:t>
            </a:r>
            <a:r>
              <a:rPr lang="en-CA" dirty="0"/>
              <a:t> at that place</a:t>
            </a:r>
          </a:p>
          <a:p>
            <a:pPr>
              <a:buClr>
                <a:schemeClr val="tx1"/>
              </a:buClr>
            </a:pPr>
            <a:r>
              <a:rPr lang="en-CA" dirty="0"/>
              <a:t>This </a:t>
            </a:r>
            <a:r>
              <a:rPr lang="en-CA" dirty="0">
                <a:solidFill>
                  <a:srgbClr val="FF0000"/>
                </a:solidFill>
              </a:rPr>
              <a:t>may be very different </a:t>
            </a:r>
            <a:r>
              <a:rPr lang="en-CA" dirty="0"/>
              <a:t>from the conditions that a species actually experiences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1BE01-B189-ED8D-1F0D-CEEC7DFF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705" y="1646959"/>
            <a:ext cx="5377865" cy="3564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F505F-6FE1-8412-C38A-4C088713B553}"/>
              </a:ext>
            </a:extLst>
          </p:cNvPr>
          <p:cNvSpPr txBox="1"/>
          <p:nvPr/>
        </p:nvSpPr>
        <p:spPr>
          <a:xfrm>
            <a:off x="10072210" y="6446621"/>
            <a:ext cx="4810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Salazar </a:t>
            </a:r>
            <a:r>
              <a:rPr lang="en-CA" sz="1400" i="1" dirty="0"/>
              <a:t>et al. </a:t>
            </a:r>
            <a:r>
              <a:rPr lang="en-CA" sz="1400" dirty="0"/>
              <a:t>(in prep.)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D8496-43D8-6961-A295-107E580502E4}"/>
              </a:ext>
            </a:extLst>
          </p:cNvPr>
          <p:cNvSpPr txBox="1"/>
          <p:nvPr/>
        </p:nvSpPr>
        <p:spPr>
          <a:xfrm>
            <a:off x="10224610" y="6599021"/>
            <a:ext cx="4810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Salazar </a:t>
            </a:r>
            <a:r>
              <a:rPr lang="en-CA" sz="1400" i="1" dirty="0"/>
              <a:t>et al. </a:t>
            </a:r>
            <a:r>
              <a:rPr lang="en-CA" sz="1400" dirty="0"/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245459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7221-1574-0733-2053-D643C3EC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Regional tagging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C85F-92C4-2D63-55E2-BACD7D71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2670" cy="5105262"/>
          </a:xfrm>
        </p:spPr>
        <p:txBody>
          <a:bodyPr>
            <a:normAutofit/>
          </a:bodyPr>
          <a:lstStyle/>
          <a:p>
            <a:r>
              <a:rPr lang="en-CA" dirty="0"/>
              <a:t>Precise </a:t>
            </a:r>
            <a:r>
              <a:rPr lang="en-CA" dirty="0">
                <a:solidFill>
                  <a:srgbClr val="FF0000"/>
                </a:solidFill>
              </a:rPr>
              <a:t>date</a:t>
            </a:r>
            <a:r>
              <a:rPr lang="en-CA" dirty="0"/>
              <a:t> (and location)</a:t>
            </a:r>
          </a:p>
          <a:p>
            <a:endParaRPr lang="en-CA" dirty="0"/>
          </a:p>
          <a:p>
            <a:r>
              <a:rPr lang="en-CA" dirty="0"/>
              <a:t>Can match very precisely to </a:t>
            </a:r>
            <a:r>
              <a:rPr lang="en-CA" dirty="0">
                <a:solidFill>
                  <a:srgbClr val="FF0000"/>
                </a:solidFill>
              </a:rPr>
              <a:t>actual environmental conditions </a:t>
            </a:r>
            <a:r>
              <a:rPr lang="en-CA" dirty="0"/>
              <a:t>experienced by a species</a:t>
            </a:r>
          </a:p>
          <a:p>
            <a:endParaRPr lang="en-CA" dirty="0"/>
          </a:p>
          <a:p>
            <a:r>
              <a:rPr lang="en-CA" dirty="0"/>
              <a:t>However, </a:t>
            </a:r>
            <a:r>
              <a:rPr lang="en-CA" dirty="0">
                <a:solidFill>
                  <a:srgbClr val="FF0000"/>
                </a:solidFill>
              </a:rPr>
              <a:t>may not capture the whole range </a:t>
            </a:r>
            <a:r>
              <a:rPr lang="en-CA" dirty="0"/>
              <a:t>of conditions experienced by a species (‘niche’)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8405B-459D-B055-94BE-81A069C18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745" y="758434"/>
            <a:ext cx="5258323" cy="5341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3CAC0-9B81-F877-524B-146A6A496D75}"/>
              </a:ext>
            </a:extLst>
          </p:cNvPr>
          <p:cNvSpPr txBox="1"/>
          <p:nvPr/>
        </p:nvSpPr>
        <p:spPr>
          <a:xfrm>
            <a:off x="10072210" y="6446621"/>
            <a:ext cx="4810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Salazar </a:t>
            </a:r>
            <a:r>
              <a:rPr lang="en-CA" sz="1400" i="1" dirty="0"/>
              <a:t>et al. </a:t>
            </a:r>
            <a:r>
              <a:rPr lang="en-CA" sz="1400" dirty="0"/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9922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D1FA-F438-363C-87DC-8BDBC2A2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ECEA0B-E9BA-51AC-30B1-7E5D9BF3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/>
          <a:lstStyle/>
          <a:p>
            <a:r>
              <a:rPr lang="en-CA" dirty="0"/>
              <a:t>Coding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35CDA-E8EB-07B2-5E9D-C1DB10076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4" y="1425289"/>
            <a:ext cx="5272253" cy="5285566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Format and Visualize Acoustic Data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CA" dirty="0">
              <a:solidFill>
                <a:srgbClr val="0000A4"/>
              </a:solidFill>
            </a:endParaRP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6" name="Picture 2" descr="Please don't learn to code | TechCrunch">
            <a:extLst>
              <a:ext uri="{FF2B5EF4-FFF2-40B4-BE49-F238E27FC236}">
                <a16:creationId xmlns:a16="http://schemas.microsoft.com/office/drawing/2014/main" id="{37796C1A-3D1D-C0A7-8B82-68A294DFA17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21410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817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59189-0F2D-D259-3835-E153A980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12731-669C-17DC-4DCB-7B31CA04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Basic SDM data requirements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CD41513-19E0-E32B-23BB-419BC0D0D9CB}"/>
              </a:ext>
            </a:extLst>
          </p:cNvPr>
          <p:cNvSpPr txBox="1">
            <a:spLocks/>
          </p:cNvSpPr>
          <p:nvPr/>
        </p:nvSpPr>
        <p:spPr>
          <a:xfrm>
            <a:off x="824042" y="1782018"/>
            <a:ext cx="5826647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dirty="0"/>
              <a:t>(1) </a:t>
            </a:r>
            <a:r>
              <a:rPr lang="en-GB" dirty="0">
                <a:solidFill>
                  <a:srgbClr val="FF0000"/>
                </a:solidFill>
              </a:rPr>
              <a:t>Geo-referenced</a:t>
            </a:r>
            <a:r>
              <a:rPr lang="en-GB" dirty="0"/>
              <a:t> observations of species presences (+ absences?)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(2) Gridded </a:t>
            </a:r>
            <a:r>
              <a:rPr lang="en-GB" dirty="0">
                <a:solidFill>
                  <a:srgbClr val="FF0000"/>
                </a:solidFill>
              </a:rPr>
              <a:t>environmental data </a:t>
            </a:r>
            <a:r>
              <a:rPr lang="en-GB" dirty="0"/>
              <a:t>layers (e.g. chlorophyll, SST, oxygen) 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110D5-1753-E4A9-CD38-B41962BF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6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1CCC0E-031E-69EE-910F-FE90E352C7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39" b="539"/>
          <a:stretch>
            <a:fillRect/>
          </a:stretch>
        </p:blipFill>
        <p:spPr>
          <a:xfrm>
            <a:off x="6701084" y="-2782"/>
            <a:ext cx="5490916" cy="31951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F5ED7C-41D8-000E-6620-36E1665B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44477"/>
            <a:ext cx="5170715" cy="1588127"/>
          </a:xfrm>
        </p:spPr>
        <p:txBody>
          <a:bodyPr/>
          <a:lstStyle/>
          <a:p>
            <a:r>
              <a:rPr lang="en-GB" dirty="0"/>
              <a:t>(2) Gridded </a:t>
            </a:r>
            <a:r>
              <a:rPr lang="en-GB" dirty="0">
                <a:solidFill>
                  <a:srgbClr val="FF0000"/>
                </a:solidFill>
              </a:rPr>
              <a:t>environmental data </a:t>
            </a:r>
            <a:r>
              <a:rPr lang="en-GB" dirty="0"/>
              <a:t>layers (e.g. chlorophyll, SST, oxygen) 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A6C73-1799-C5E8-F30B-7A23289600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1864365"/>
            <a:ext cx="5619094" cy="466797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sz="1800" dirty="0">
                <a:solidFill>
                  <a:schemeClr val="tx1"/>
                </a:solidFill>
              </a:rPr>
              <a:t>Bio-ORACLE</a:t>
            </a:r>
          </a:p>
          <a:p>
            <a:pPr marL="1143000" lvl="1" indent="-457200"/>
            <a:r>
              <a:rPr lang="en-CA" sz="1800" dirty="0"/>
              <a:t>Decadal, 0.05</a:t>
            </a:r>
            <a:r>
              <a:rPr lang="en-C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CA" sz="1800" dirty="0"/>
              <a:t> resolution (~5.5km)</a:t>
            </a:r>
          </a:p>
          <a:p>
            <a:pPr marL="1143000" lvl="1" indent="-457200"/>
            <a:r>
              <a:rPr lang="en-CA" sz="1800" dirty="0">
                <a:solidFill>
                  <a:schemeClr val="tx1"/>
                </a:solidFill>
              </a:rPr>
              <a:t>Query with </a:t>
            </a:r>
            <a:r>
              <a:rPr lang="en-CA" sz="1800" i="1" dirty="0">
                <a:solidFill>
                  <a:schemeClr val="tx1"/>
                </a:solidFill>
              </a:rPr>
              <a:t>geodata</a:t>
            </a:r>
            <a:r>
              <a:rPr lang="en-CA" sz="1800" dirty="0">
                <a:solidFill>
                  <a:schemeClr val="tx1"/>
                </a:solidFill>
              </a:rPr>
              <a:t> or </a:t>
            </a:r>
            <a:r>
              <a:rPr lang="en-CA" sz="1800" i="1" dirty="0" err="1">
                <a:solidFill>
                  <a:schemeClr val="tx1"/>
                </a:solidFill>
              </a:rPr>
              <a:t>biooracler</a:t>
            </a:r>
            <a:endParaRPr lang="en-CA" sz="1800" i="1" dirty="0">
              <a:solidFill>
                <a:schemeClr val="tx1"/>
              </a:solidFill>
            </a:endParaRPr>
          </a:p>
          <a:p>
            <a:pPr marL="1143000" lvl="1" indent="-457200"/>
            <a:endParaRPr lang="en-CA" sz="1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1800" dirty="0">
                <a:solidFill>
                  <a:schemeClr val="tx1"/>
                </a:solidFill>
              </a:rPr>
              <a:t>NOAA ERDDAP</a:t>
            </a:r>
          </a:p>
          <a:p>
            <a:pPr marL="1143000" lvl="1" indent="-457200"/>
            <a:r>
              <a:rPr lang="en-CA" sz="1800" dirty="0">
                <a:solidFill>
                  <a:schemeClr val="tx1"/>
                </a:solidFill>
              </a:rPr>
              <a:t>Varying spatial/temporal coverage</a:t>
            </a:r>
          </a:p>
          <a:p>
            <a:pPr marL="1143000" lvl="1" indent="-457200"/>
            <a:r>
              <a:rPr lang="en-CA" sz="1800" dirty="0"/>
              <a:t>Query with </a:t>
            </a:r>
            <a:r>
              <a:rPr lang="en-CA" sz="1800" i="1" dirty="0" err="1"/>
              <a:t>rerddapXtracto</a:t>
            </a:r>
            <a:r>
              <a:rPr lang="en-CA" sz="1800" dirty="0"/>
              <a:t> </a:t>
            </a:r>
          </a:p>
          <a:p>
            <a:pPr marL="1143000" lvl="1" indent="-457200"/>
            <a:endParaRPr lang="en-CA" sz="1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1800" dirty="0">
                <a:solidFill>
                  <a:schemeClr val="tx1"/>
                </a:solidFill>
              </a:rPr>
              <a:t>Copernicus Marine</a:t>
            </a:r>
          </a:p>
          <a:p>
            <a:pPr marL="1143000" lvl="1" indent="-457200"/>
            <a:r>
              <a:rPr lang="en-CA" sz="1800" dirty="0"/>
              <a:t>Hourly to monthly, 0.0833</a:t>
            </a:r>
            <a:r>
              <a:rPr lang="en-C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CA" sz="1800" dirty="0"/>
              <a:t> resolution (~8km)</a:t>
            </a:r>
            <a:endParaRPr lang="en-CA" sz="1800" dirty="0">
              <a:solidFill>
                <a:schemeClr val="tx1"/>
              </a:solidFill>
            </a:endParaRPr>
          </a:p>
          <a:p>
            <a:pPr marL="1143000" lvl="1" indent="-457200"/>
            <a:r>
              <a:rPr lang="en-CA" sz="1800" dirty="0"/>
              <a:t>Query with </a:t>
            </a:r>
            <a:r>
              <a:rPr lang="en-CA" sz="1800" i="1" dirty="0" err="1"/>
              <a:t>CopernicusMarine</a:t>
            </a:r>
            <a:endParaRPr lang="en-CA" sz="1800" i="1" dirty="0"/>
          </a:p>
          <a:p>
            <a:pPr marL="1143000" lvl="1" indent="-457200"/>
            <a:endParaRPr lang="en-CA" sz="1800" i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1800" dirty="0">
                <a:solidFill>
                  <a:schemeClr val="tx1"/>
                </a:solidFill>
              </a:rPr>
              <a:t>NOAA World Ocean Atlas</a:t>
            </a:r>
          </a:p>
          <a:p>
            <a:pPr marL="457200" indent="-457200">
              <a:buFont typeface="+mj-lt"/>
              <a:buAutoNum type="arabicPeriod"/>
            </a:pPr>
            <a:endParaRPr lang="en-CA" sz="1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1800" dirty="0">
                <a:solidFill>
                  <a:schemeClr val="tx1"/>
                </a:solidFill>
              </a:rPr>
              <a:t>CMIP 6 Archive</a:t>
            </a:r>
          </a:p>
          <a:p>
            <a:pPr marL="457200" indent="-457200">
              <a:buFont typeface="+mj-lt"/>
              <a:buAutoNum type="arabicPeriod"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4" name="Picture 13" descr="A map of the ocean&#10;&#10;Description automatically generated">
            <a:extLst>
              <a:ext uri="{FF2B5EF4-FFF2-40B4-BE49-F238E27FC236}">
                <a16:creationId xmlns:a16="http://schemas.microsoft.com/office/drawing/2014/main" id="{055E3911-4234-B1CB-037A-5B584D0ABC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35" b="11921"/>
          <a:stretch/>
        </p:blipFill>
        <p:spPr>
          <a:xfrm>
            <a:off x="6701084" y="3192363"/>
            <a:ext cx="4224419" cy="32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4B251-C018-B50B-C08D-3744B012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BEF0E4-5DD4-4EBF-60B8-796EA6D2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/>
          <a:lstStyle/>
          <a:p>
            <a:r>
              <a:rPr lang="en-CA" dirty="0"/>
              <a:t>Coding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5C528-0584-6EE2-E460-C13C0BBD6E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4" y="1425289"/>
            <a:ext cx="5272253" cy="5285566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Format and Visualize Acoustic Data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Make Environmental Data </a:t>
            </a:r>
            <a:r>
              <a:rPr lang="en-CA" dirty="0" err="1">
                <a:solidFill>
                  <a:srgbClr val="0000A4"/>
                </a:solidFill>
              </a:rPr>
              <a:t>Rasters</a:t>
            </a:r>
            <a:endParaRPr lang="en-CA" dirty="0">
              <a:solidFill>
                <a:srgbClr val="0000A4"/>
              </a:solidFill>
            </a:endParaRP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6" name="Picture 2" descr="Please don't learn to code | TechCrunch">
            <a:extLst>
              <a:ext uri="{FF2B5EF4-FFF2-40B4-BE49-F238E27FC236}">
                <a16:creationId xmlns:a16="http://schemas.microsoft.com/office/drawing/2014/main" id="{B50320BD-2EA0-2A11-9F40-B5BDBF5055D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21410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82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8F9AF-3CC5-13F5-35E2-3DA8534FB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E232-D909-D194-A715-AB8A047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Basic SDM data requirements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72D12D2-4F58-776C-8B70-8D04C93CB7F5}"/>
              </a:ext>
            </a:extLst>
          </p:cNvPr>
          <p:cNvSpPr txBox="1">
            <a:spLocks/>
          </p:cNvSpPr>
          <p:nvPr/>
        </p:nvSpPr>
        <p:spPr>
          <a:xfrm>
            <a:off x="824042" y="1782018"/>
            <a:ext cx="5826647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dirty="0"/>
              <a:t>(1) </a:t>
            </a:r>
            <a:r>
              <a:rPr lang="en-GB" dirty="0">
                <a:solidFill>
                  <a:srgbClr val="FF0000"/>
                </a:solidFill>
              </a:rPr>
              <a:t>Geo-referenced</a:t>
            </a:r>
            <a:r>
              <a:rPr lang="en-GB" dirty="0"/>
              <a:t> observations of species presences (+ absences?)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(2) Gridded </a:t>
            </a:r>
            <a:r>
              <a:rPr lang="en-GB" dirty="0">
                <a:solidFill>
                  <a:srgbClr val="FF0000"/>
                </a:solidFill>
              </a:rPr>
              <a:t>environmental data </a:t>
            </a:r>
            <a:r>
              <a:rPr lang="en-GB" dirty="0"/>
              <a:t>layers (e.g. chlorophyll, SST, oxygen) 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(3) A </a:t>
            </a:r>
            <a:r>
              <a:rPr lang="en-GB" dirty="0">
                <a:solidFill>
                  <a:srgbClr val="FF0000"/>
                </a:solidFill>
              </a:rPr>
              <a:t>statistical method </a:t>
            </a:r>
            <a:r>
              <a:rPr lang="en-GB" dirty="0"/>
              <a:t>that links species to environment (and projects to locations where species is not observed)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CC66-72D5-456C-54ED-8BB2BE12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6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9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21FC-B416-E2EC-FDF3-8DEB214E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8759FFD-8529-381B-C229-A4C72764D6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544" b="22544"/>
          <a:stretch/>
        </p:blipFill>
        <p:spPr>
          <a:xfrm>
            <a:off x="123992" y="124953"/>
            <a:ext cx="11944014" cy="4372387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44A65C93-7413-4A64-B6A3-81A61AFE6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228" y="5842726"/>
            <a:ext cx="10607040" cy="701731"/>
          </a:xfrm>
        </p:spPr>
        <p:txBody>
          <a:bodyPr/>
          <a:lstStyle/>
          <a:p>
            <a:r>
              <a:rPr lang="en-CA" sz="4400" dirty="0"/>
              <a:t>SDM Statistics and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10391-0DA2-7BB9-545C-1FA0671D8911}"/>
              </a:ext>
            </a:extLst>
          </p:cNvPr>
          <p:cNvSpPr txBox="1"/>
          <p:nvPr/>
        </p:nvSpPr>
        <p:spPr>
          <a:xfrm rot="5400000">
            <a:off x="11315396" y="468600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Image credit: </a:t>
            </a:r>
          </a:p>
          <a:p>
            <a:r>
              <a:rPr lang="en-CA" sz="1100" dirty="0"/>
              <a:t>Nicolas Winkler</a:t>
            </a:r>
          </a:p>
        </p:txBody>
      </p:sp>
    </p:spTree>
    <p:extLst>
      <p:ext uri="{BB962C8B-B14F-4D97-AF65-F5344CB8AC3E}">
        <p14:creationId xmlns:p14="http://schemas.microsoft.com/office/powerpoint/2010/main" val="1906473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6699921" cy="1089529"/>
          </a:xfrm>
        </p:spPr>
        <p:txBody>
          <a:bodyPr/>
          <a:lstStyle/>
          <a:p>
            <a:r>
              <a:rPr lang="en-CA" dirty="0"/>
              <a:t>Methods for SDM statistical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621B7-C19F-F675-8361-15D3C3BFAB88}"/>
              </a:ext>
            </a:extLst>
          </p:cNvPr>
          <p:cNvSpPr txBox="1">
            <a:spLocks/>
          </p:cNvSpPr>
          <p:nvPr/>
        </p:nvSpPr>
        <p:spPr>
          <a:xfrm>
            <a:off x="664759" y="2071086"/>
            <a:ext cx="3877743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accent6"/>
                </a:solidFill>
              </a:rPr>
              <a:t>Envelope and distance-based approaches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e.g.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dirty="0"/>
              <a:t>SRE (</a:t>
            </a:r>
            <a:r>
              <a:rPr lang="en-GB" dirty="0" err="1"/>
              <a:t>aquamaps</a:t>
            </a:r>
            <a:r>
              <a:rPr lang="en-GB" dirty="0"/>
              <a:t>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dirty="0"/>
              <a:t>ENFA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3961A9-2217-389E-45A9-20CAAF038498}"/>
              </a:ext>
            </a:extLst>
          </p:cNvPr>
          <p:cNvSpPr txBox="1">
            <a:spLocks/>
          </p:cNvSpPr>
          <p:nvPr/>
        </p:nvSpPr>
        <p:spPr>
          <a:xfrm>
            <a:off x="4772677" y="2071498"/>
            <a:ext cx="3523782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accent6"/>
                </a:solidFill>
              </a:rPr>
              <a:t>Regression-based approaches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e.g.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dirty="0"/>
              <a:t>Generalized linear model (GLM)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dirty="0"/>
              <a:t>Generalized additive model (GAM)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FD767-4B2F-1912-1C3B-2B88F673FEB5}"/>
              </a:ext>
            </a:extLst>
          </p:cNvPr>
          <p:cNvSpPr txBox="1">
            <a:spLocks/>
          </p:cNvSpPr>
          <p:nvPr/>
        </p:nvSpPr>
        <p:spPr>
          <a:xfrm>
            <a:off x="8880594" y="2071086"/>
            <a:ext cx="3523782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solidFill>
                  <a:schemeClr val="accent6"/>
                </a:solidFill>
              </a:rPr>
              <a:t>Machine-learning/ other approaches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e.g.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dirty="0"/>
              <a:t>Artificial neural network (ANN)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dirty="0"/>
              <a:t>Maximum entropy (maxent)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7" name="Picture 6" descr="lampides_prediction.tif">
            <a:extLst>
              <a:ext uri="{FF2B5EF4-FFF2-40B4-BE49-F238E27FC236}">
                <a16:creationId xmlns:a16="http://schemas.microsoft.com/office/drawing/2014/main" id="{F69A57EC-0792-9A7A-C7EE-CCBAC31569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7186" y="-562559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937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06BD9-5276-7087-7010-E3E21989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F9A37A-21B8-5B5B-7232-FB112A4E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500215"/>
            <a:ext cx="8433281" cy="590931"/>
          </a:xfrm>
        </p:spPr>
        <p:txBody>
          <a:bodyPr/>
          <a:lstStyle/>
          <a:p>
            <a:r>
              <a:rPr lang="en-CA" dirty="0"/>
              <a:t>Workshop Structure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77B29E7-DB9E-A3E9-7D09-2FAD5937579C}"/>
              </a:ext>
            </a:extLst>
          </p:cNvPr>
          <p:cNvSpPr txBox="1">
            <a:spLocks/>
          </p:cNvSpPr>
          <p:nvPr/>
        </p:nvSpPr>
        <p:spPr>
          <a:xfrm>
            <a:off x="446312" y="1706181"/>
            <a:ext cx="10746825" cy="4770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dirty="0"/>
              <a:t>Intro to Species Distribution Models (SDMs)</a:t>
            </a:r>
            <a:endParaRPr lang="en-CA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CA" sz="3200" dirty="0"/>
          </a:p>
          <a:p>
            <a:r>
              <a:rPr lang="en-CA" sz="3600" dirty="0"/>
              <a:t>SDM Data and Formatting</a:t>
            </a:r>
            <a:endParaRPr lang="en-CA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CA" sz="3600" dirty="0"/>
          </a:p>
          <a:p>
            <a:r>
              <a:rPr lang="en-CA" sz="3600" dirty="0"/>
              <a:t>SDM Statistics and Theory</a:t>
            </a:r>
          </a:p>
          <a:p>
            <a:pPr marL="0" indent="0">
              <a:buNone/>
            </a:pPr>
            <a:endParaRPr lang="en-CA" sz="3600" dirty="0"/>
          </a:p>
          <a:p>
            <a:r>
              <a:rPr lang="en-CA" sz="3600" dirty="0"/>
              <a:t>Considerations for SDMs using Acoustic Telemetry</a:t>
            </a:r>
          </a:p>
          <a:p>
            <a:endParaRPr lang="en-CA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368A9E3-ADFA-F833-76B8-B818566413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44" b="22544"/>
          <a:stretch/>
        </p:blipFill>
        <p:spPr>
          <a:xfrm>
            <a:off x="8758410" y="124953"/>
            <a:ext cx="3309595" cy="1211555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39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90170-0887-9891-B82D-D2EBC763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94" y="2260448"/>
            <a:ext cx="5076769" cy="2542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B73101-7356-86FF-21FF-31CFFBCAD2E1}"/>
              </a:ext>
            </a:extLst>
          </p:cNvPr>
          <p:cNvSpPr txBox="1"/>
          <p:nvPr/>
        </p:nvSpPr>
        <p:spPr>
          <a:xfrm>
            <a:off x="7983713" y="6515239"/>
            <a:ext cx="4810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Aquamaps.org ; Ready et al. (2010)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48F33-A736-3DB0-4816-0E15799E5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889" y="4978398"/>
            <a:ext cx="1148451" cy="1361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AD6497-9303-3246-8BA9-A201417CB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19" y="2070674"/>
            <a:ext cx="5761890" cy="3053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DF3B90-6609-EDB9-0EC3-12AE3EAFA0A3}"/>
              </a:ext>
            </a:extLst>
          </p:cNvPr>
          <p:cNvSpPr txBox="1"/>
          <p:nvPr/>
        </p:nvSpPr>
        <p:spPr>
          <a:xfrm>
            <a:off x="1587829" y="6515239"/>
            <a:ext cx="4810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Tittensor et al. (2009)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1BFDF-5E0C-C4DB-E1E5-864489D3C5D7}"/>
              </a:ext>
            </a:extLst>
          </p:cNvPr>
          <p:cNvSpPr txBox="1"/>
          <p:nvPr/>
        </p:nvSpPr>
        <p:spPr>
          <a:xfrm>
            <a:off x="914400" y="1612561"/>
            <a:ext cx="465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Cold-water stony corals on seamounts (Maxent)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4C3844-8B50-DBBC-F681-EEAA628FDD25}"/>
              </a:ext>
            </a:extLst>
          </p:cNvPr>
          <p:cNvSpPr txBox="1"/>
          <p:nvPr/>
        </p:nvSpPr>
        <p:spPr>
          <a:xfrm>
            <a:off x="8258113" y="1612561"/>
            <a:ext cx="22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Rhincodon typus (RES)</a:t>
            </a:r>
          </a:p>
        </p:txBody>
      </p:sp>
    </p:spTree>
    <p:extLst>
      <p:ext uri="{BB962C8B-B14F-4D97-AF65-F5344CB8AC3E}">
        <p14:creationId xmlns:p14="http://schemas.microsoft.com/office/powerpoint/2010/main" val="844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Species niches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0C9E0-5A48-759D-B994-D5A6AF3E2EF2}"/>
              </a:ext>
            </a:extLst>
          </p:cNvPr>
          <p:cNvSpPr txBox="1"/>
          <p:nvPr/>
        </p:nvSpPr>
        <p:spPr>
          <a:xfrm>
            <a:off x="2679291" y="6072106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Bennett &amp; Judd (1992)</a:t>
            </a:r>
          </a:p>
        </p:txBody>
      </p:sp>
      <p:pic>
        <p:nvPicPr>
          <p:cNvPr id="4" name="Picture 4" descr="C:\Users\Derek\Desktop\Tolerance_individuals.png">
            <a:extLst>
              <a:ext uri="{FF2B5EF4-FFF2-40B4-BE49-F238E27FC236}">
                <a16:creationId xmlns:a16="http://schemas.microsoft.com/office/drawing/2014/main" id="{A345CA47-6A13-4554-EB94-4A5AE8C6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47" y="2572531"/>
            <a:ext cx="6570801" cy="312047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F27B9-2450-BF67-9F35-A04CC37B1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961" y="899767"/>
            <a:ext cx="5015851" cy="18377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628B3F-E191-FD4B-DE48-A4D1F861FAFC}"/>
              </a:ext>
            </a:extLst>
          </p:cNvPr>
          <p:cNvGrpSpPr/>
          <p:nvPr/>
        </p:nvGrpSpPr>
        <p:grpSpPr>
          <a:xfrm>
            <a:off x="8143170" y="3578229"/>
            <a:ext cx="2289432" cy="2296467"/>
            <a:chOff x="8143170" y="3578229"/>
            <a:chExt cx="2289432" cy="22964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A75F8D-40FC-D2DC-8A67-ACCA78632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350"/>
            <a:stretch/>
          </p:blipFill>
          <p:spPr>
            <a:xfrm>
              <a:off x="8143170" y="3578229"/>
              <a:ext cx="2289432" cy="22964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FE4ADC-76C5-D45E-7AB1-3380D45D5634}"/>
                </a:ext>
              </a:extLst>
            </p:cNvPr>
            <p:cNvSpPr txBox="1"/>
            <p:nvPr/>
          </p:nvSpPr>
          <p:spPr>
            <a:xfrm>
              <a:off x="8625496" y="3845318"/>
              <a:ext cx="3032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dirty="0"/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0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Fundamental vs. realized niche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3BA47-687D-160B-9E40-2929F096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654" y="1663762"/>
            <a:ext cx="8109646" cy="40918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E7CAD3-62BF-2A80-B270-D4D6120566E2}"/>
              </a:ext>
            </a:extLst>
          </p:cNvPr>
          <p:cNvSpPr/>
          <p:nvPr/>
        </p:nvSpPr>
        <p:spPr>
          <a:xfrm>
            <a:off x="6565982" y="2017579"/>
            <a:ext cx="3321337" cy="338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16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0858C-A431-C097-AC44-47B7C8027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4303-D9B9-813F-2516-14EEF87C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Fundamental vs. realized niche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05ED9-B8D4-3FDA-C4A1-EF9B0355C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654" y="1663762"/>
            <a:ext cx="8109646" cy="40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4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Geographic space and niche space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517549-BD5A-44C6-9B5E-C18B0470D6F2}"/>
              </a:ext>
            </a:extLst>
          </p:cNvPr>
          <p:cNvSpPr txBox="1">
            <a:spLocks/>
          </p:cNvSpPr>
          <p:nvPr/>
        </p:nvSpPr>
        <p:spPr>
          <a:xfrm>
            <a:off x="1729033" y="1716562"/>
            <a:ext cx="7580543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FF0000"/>
                </a:solidFill>
              </a:rPr>
              <a:t>Geographic space </a:t>
            </a:r>
            <a:r>
              <a:rPr lang="en-GB" dirty="0"/>
              <a:t>is the area of study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FF0000"/>
                </a:solidFill>
              </a:rPr>
              <a:t>Niche space </a:t>
            </a:r>
            <a:r>
              <a:rPr lang="en-GB" dirty="0"/>
              <a:t>is the environmental conditions occupied by the species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FF0000"/>
                </a:solidFill>
              </a:rPr>
              <a:t>Environmental space </a:t>
            </a:r>
            <a:r>
              <a:rPr lang="en-GB" dirty="0"/>
              <a:t>is the range of environmental conditions in the area of study</a:t>
            </a:r>
          </a:p>
          <a:p>
            <a:pPr>
              <a:lnSpc>
                <a:spcPct val="100000"/>
              </a:lnSpc>
            </a:pPr>
            <a:r>
              <a:rPr lang="en-GB" dirty="0"/>
              <a:t>Most methods </a:t>
            </a:r>
            <a:r>
              <a:rPr lang="en-GB" dirty="0">
                <a:solidFill>
                  <a:srgbClr val="FF0000"/>
                </a:solidFill>
              </a:rPr>
              <a:t>do not </a:t>
            </a:r>
            <a:r>
              <a:rPr lang="en-GB" dirty="0"/>
              <a:t>explicitly consider geographic space</a:t>
            </a:r>
          </a:p>
          <a:p>
            <a:pPr>
              <a:lnSpc>
                <a:spcPct val="100000"/>
              </a:lnSpc>
            </a:pPr>
            <a:r>
              <a:rPr lang="en-GB" dirty="0"/>
              <a:t>Try to move your thinking</a:t>
            </a:r>
            <a:r>
              <a:rPr lang="en-GB" dirty="0">
                <a:solidFill>
                  <a:srgbClr val="FF0000"/>
                </a:solidFill>
              </a:rPr>
              <a:t> from geographic space into niche space </a:t>
            </a:r>
            <a:r>
              <a:rPr lang="en-GB" dirty="0"/>
              <a:t>when using SDMs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D764A-4B92-659E-48E8-C032EBDA2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3981" y="-518797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4EB7C-A6F6-2523-2E10-3724DCFC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113" y="1393599"/>
            <a:ext cx="3093273" cy="15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00738-336C-6D2A-55FA-E788ED23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F01-8798-43F6-B983-9822A0DBCE89}" type="slidenum">
              <a:rPr lang="es-MX" smtClean="0"/>
              <a:t>25</a:t>
            </a:fld>
            <a:endParaRPr lang="es-MX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ED2C75-EEFB-B0E8-6FF4-54D89E4572A2}"/>
              </a:ext>
            </a:extLst>
          </p:cNvPr>
          <p:cNvSpPr txBox="1">
            <a:spLocks/>
          </p:cNvSpPr>
          <p:nvPr/>
        </p:nvSpPr>
        <p:spPr>
          <a:xfrm>
            <a:off x="890127" y="622703"/>
            <a:ext cx="10515600" cy="737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Algorithms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AU" sz="32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used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9FAFE6-748E-9256-8E59-E69132AAF06C}"/>
              </a:ext>
            </a:extLst>
          </p:cNvPr>
          <p:cNvSpPr txBox="1">
            <a:spLocks/>
          </p:cNvSpPr>
          <p:nvPr/>
        </p:nvSpPr>
        <p:spPr>
          <a:xfrm>
            <a:off x="5191524" y="1613089"/>
            <a:ext cx="1988007" cy="65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GAM</a:t>
            </a:r>
            <a:endParaRPr lang="es-MX" sz="28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What are Generalised Additive Models? | Towards Data Science">
            <a:extLst>
              <a:ext uri="{FF2B5EF4-FFF2-40B4-BE49-F238E27FC236}">
                <a16:creationId xmlns:a16="http://schemas.microsoft.com/office/drawing/2014/main" id="{E550DE14-247B-C620-CE68-B9B209CF6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53235" r="5045" b="5381"/>
          <a:stretch/>
        </p:blipFill>
        <p:spPr bwMode="auto">
          <a:xfrm>
            <a:off x="5064514" y="3287338"/>
            <a:ext cx="1833899" cy="153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DAF58AA-1719-F215-7AB9-C7302871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224" y="2259328"/>
            <a:ext cx="2070646" cy="95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53A916-7B8E-8128-83E9-940EF48C4EBD}"/>
              </a:ext>
            </a:extLst>
          </p:cNvPr>
          <p:cNvSpPr txBox="1">
            <a:spLocks/>
          </p:cNvSpPr>
          <p:nvPr/>
        </p:nvSpPr>
        <p:spPr>
          <a:xfrm>
            <a:off x="8594206" y="1619218"/>
            <a:ext cx="1669955" cy="65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RF</a:t>
            </a:r>
            <a:endParaRPr lang="es-MX" sz="28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12117E-2D2E-9F61-46D5-02902063D844}"/>
              </a:ext>
            </a:extLst>
          </p:cNvPr>
          <p:cNvGrpSpPr/>
          <p:nvPr/>
        </p:nvGrpSpPr>
        <p:grpSpPr>
          <a:xfrm>
            <a:off x="9019745" y="2096510"/>
            <a:ext cx="865531" cy="974388"/>
            <a:chOff x="5463474" y="2367120"/>
            <a:chExt cx="1770264" cy="179875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82A5E8B-34B1-70F4-2CB1-6338390B4840}"/>
                </a:ext>
              </a:extLst>
            </p:cNvPr>
            <p:cNvSpPr/>
            <p:nvPr/>
          </p:nvSpPr>
          <p:spPr>
            <a:xfrm>
              <a:off x="5898023" y="2718098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073375-E02B-0385-9673-2456B9AF719B}"/>
                </a:ext>
              </a:extLst>
            </p:cNvPr>
            <p:cNvSpPr/>
            <p:nvPr/>
          </p:nvSpPr>
          <p:spPr>
            <a:xfrm>
              <a:off x="6464060" y="2859546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DD8B2E1-B4AD-4856-7E15-B82A815A589A}"/>
                </a:ext>
              </a:extLst>
            </p:cNvPr>
            <p:cNvSpPr/>
            <p:nvPr/>
          </p:nvSpPr>
          <p:spPr>
            <a:xfrm>
              <a:off x="5618970" y="3240546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CABEE7-06EE-389B-D811-BBE64BC9172A}"/>
                </a:ext>
              </a:extLst>
            </p:cNvPr>
            <p:cNvSpPr/>
            <p:nvPr/>
          </p:nvSpPr>
          <p:spPr>
            <a:xfrm>
              <a:off x="5856018" y="3635720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FA04FE-17F9-222B-A08A-B4ECB806EA60}"/>
                </a:ext>
              </a:extLst>
            </p:cNvPr>
            <p:cNvSpPr/>
            <p:nvPr/>
          </p:nvSpPr>
          <p:spPr>
            <a:xfrm>
              <a:off x="6328474" y="3855323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5670E33-51F2-981D-65B3-407C703354E9}"/>
                </a:ext>
              </a:extLst>
            </p:cNvPr>
            <p:cNvSpPr/>
            <p:nvPr/>
          </p:nvSpPr>
          <p:spPr>
            <a:xfrm>
              <a:off x="6930676" y="2807457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ABA5900-27FC-6C2E-82B5-A395D71E7BB1}"/>
                </a:ext>
              </a:extLst>
            </p:cNvPr>
            <p:cNvSpPr/>
            <p:nvPr/>
          </p:nvSpPr>
          <p:spPr>
            <a:xfrm>
              <a:off x="6846499" y="3635720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261173C-E7F3-983A-2DE5-D614A65E196A}"/>
                </a:ext>
              </a:extLst>
            </p:cNvPr>
            <p:cNvSpPr/>
            <p:nvPr/>
          </p:nvSpPr>
          <p:spPr>
            <a:xfrm>
              <a:off x="6744826" y="2445367"/>
              <a:ext cx="303062" cy="31055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0D34B17-83D3-C164-0F02-6C1D2775EEF2}"/>
                </a:ext>
              </a:extLst>
            </p:cNvPr>
            <p:cNvSpPr/>
            <p:nvPr/>
          </p:nvSpPr>
          <p:spPr>
            <a:xfrm>
              <a:off x="5644897" y="2367120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03258C9-59C7-33A1-9099-1AE04CFE3834}"/>
                </a:ext>
              </a:extLst>
            </p:cNvPr>
            <p:cNvSpPr/>
            <p:nvPr/>
          </p:nvSpPr>
          <p:spPr>
            <a:xfrm>
              <a:off x="6270627" y="2389424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E09B9-4559-41B0-18EF-B6D34853A2FD}"/>
                </a:ext>
              </a:extLst>
            </p:cNvPr>
            <p:cNvSpPr/>
            <p:nvPr/>
          </p:nvSpPr>
          <p:spPr>
            <a:xfrm>
              <a:off x="5463474" y="2856670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BF7A70-7A5F-65BF-C87B-556499A4C683}"/>
                </a:ext>
              </a:extLst>
            </p:cNvPr>
            <p:cNvSpPr/>
            <p:nvPr/>
          </p:nvSpPr>
          <p:spPr>
            <a:xfrm>
              <a:off x="6788128" y="3169547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BB86D96-606D-F1B5-4813-078700F686FF}"/>
                </a:ext>
              </a:extLst>
            </p:cNvPr>
            <p:cNvSpPr/>
            <p:nvPr/>
          </p:nvSpPr>
          <p:spPr>
            <a:xfrm>
              <a:off x="6081621" y="3153581"/>
              <a:ext cx="303062" cy="31055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610B681-B0AD-004F-6751-91CD123BA325}"/>
                </a:ext>
              </a:extLst>
            </p:cNvPr>
            <p:cNvSpPr/>
            <p:nvPr/>
          </p:nvSpPr>
          <p:spPr>
            <a:xfrm>
              <a:off x="6464060" y="3429000"/>
              <a:ext cx="303062" cy="31055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A8A506-69F2-BB52-E43B-5DAE0998E4B9}"/>
              </a:ext>
            </a:extLst>
          </p:cNvPr>
          <p:cNvGrpSpPr/>
          <p:nvPr/>
        </p:nvGrpSpPr>
        <p:grpSpPr>
          <a:xfrm>
            <a:off x="8618737" y="3308954"/>
            <a:ext cx="368245" cy="340438"/>
            <a:chOff x="4760642" y="4710023"/>
            <a:chExt cx="1296425" cy="10869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178A8C-3C61-1E89-7A5E-49EEADC1E46C}"/>
                </a:ext>
              </a:extLst>
            </p:cNvPr>
            <p:cNvSpPr/>
            <p:nvPr/>
          </p:nvSpPr>
          <p:spPr>
            <a:xfrm>
              <a:off x="5736548" y="5394383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9006C3-57A8-C13D-9600-C51CDDE85C70}"/>
                </a:ext>
              </a:extLst>
            </p:cNvPr>
            <p:cNvSpPr/>
            <p:nvPr/>
          </p:nvSpPr>
          <p:spPr>
            <a:xfrm>
              <a:off x="5247467" y="5394384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BF99896-D1E9-0AD8-9881-A2C401030C44}"/>
                </a:ext>
              </a:extLst>
            </p:cNvPr>
            <p:cNvSpPr/>
            <p:nvPr/>
          </p:nvSpPr>
          <p:spPr>
            <a:xfrm>
              <a:off x="4760642" y="5394385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A6C9AF-5105-7833-3E99-AC3AA6BE5168}"/>
                </a:ext>
              </a:extLst>
            </p:cNvPr>
            <p:cNvSpPr/>
            <p:nvPr/>
          </p:nvSpPr>
          <p:spPr>
            <a:xfrm>
              <a:off x="5731416" y="4859546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D5BF387-004C-65A2-49FD-CBD9D69469A8}"/>
                </a:ext>
              </a:extLst>
            </p:cNvPr>
            <p:cNvSpPr/>
            <p:nvPr/>
          </p:nvSpPr>
          <p:spPr>
            <a:xfrm>
              <a:off x="5247467" y="4859546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5CEE356-27B1-6ADE-FD02-D3C3E4F2106B}"/>
                </a:ext>
              </a:extLst>
            </p:cNvPr>
            <p:cNvSpPr/>
            <p:nvPr/>
          </p:nvSpPr>
          <p:spPr>
            <a:xfrm>
              <a:off x="4763518" y="4859547"/>
              <a:ext cx="303062" cy="31055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ADA1B7D-D299-AB3B-0C9F-9D1A47764D02}"/>
                </a:ext>
              </a:extLst>
            </p:cNvPr>
            <p:cNvSpPr/>
            <p:nvPr/>
          </p:nvSpPr>
          <p:spPr>
            <a:xfrm>
              <a:off x="4760642" y="4710023"/>
              <a:ext cx="1296425" cy="10869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03F314-DD68-ECD7-7391-B657880158D6}"/>
              </a:ext>
            </a:extLst>
          </p:cNvPr>
          <p:cNvGrpSpPr/>
          <p:nvPr/>
        </p:nvGrpSpPr>
        <p:grpSpPr>
          <a:xfrm>
            <a:off x="9256417" y="3310684"/>
            <a:ext cx="368245" cy="340438"/>
            <a:chOff x="7061239" y="4710023"/>
            <a:chExt cx="1296425" cy="10869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D3A101D-C112-9753-C637-3D63D07D1044}"/>
                </a:ext>
              </a:extLst>
            </p:cNvPr>
            <p:cNvSpPr/>
            <p:nvPr/>
          </p:nvSpPr>
          <p:spPr>
            <a:xfrm>
              <a:off x="8052280" y="5394383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5E3B683-91A2-7EA3-76F3-15D748A8D39E}"/>
                </a:ext>
              </a:extLst>
            </p:cNvPr>
            <p:cNvSpPr/>
            <p:nvPr/>
          </p:nvSpPr>
          <p:spPr>
            <a:xfrm>
              <a:off x="7563199" y="5394384"/>
              <a:ext cx="303062" cy="31055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49B88CB-B10A-DAB1-8950-44F88D7369A7}"/>
                </a:ext>
              </a:extLst>
            </p:cNvPr>
            <p:cNvSpPr/>
            <p:nvPr/>
          </p:nvSpPr>
          <p:spPr>
            <a:xfrm>
              <a:off x="7076374" y="5394385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B1E8211-AD76-CCFB-1374-41C0CEA59A2D}"/>
                </a:ext>
              </a:extLst>
            </p:cNvPr>
            <p:cNvSpPr/>
            <p:nvPr/>
          </p:nvSpPr>
          <p:spPr>
            <a:xfrm>
              <a:off x="8047148" y="4859546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981EE6F-F0E4-B2A3-F41E-BA23F5C91C25}"/>
                </a:ext>
              </a:extLst>
            </p:cNvPr>
            <p:cNvSpPr/>
            <p:nvPr/>
          </p:nvSpPr>
          <p:spPr>
            <a:xfrm>
              <a:off x="7563199" y="4859546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1339307-9371-FF25-D66F-F1EE3B90C625}"/>
                </a:ext>
              </a:extLst>
            </p:cNvPr>
            <p:cNvSpPr/>
            <p:nvPr/>
          </p:nvSpPr>
          <p:spPr>
            <a:xfrm>
              <a:off x="7079250" y="4859547"/>
              <a:ext cx="303062" cy="31055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C15159B-C8F4-A777-D4D1-01DE6CC9BFDC}"/>
                </a:ext>
              </a:extLst>
            </p:cNvPr>
            <p:cNvSpPr/>
            <p:nvPr/>
          </p:nvSpPr>
          <p:spPr>
            <a:xfrm>
              <a:off x="7061239" y="4710023"/>
              <a:ext cx="1296425" cy="10869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120192-A474-8E32-E2CB-E18E2E28B5A1}"/>
              </a:ext>
            </a:extLst>
          </p:cNvPr>
          <p:cNvGrpSpPr/>
          <p:nvPr/>
        </p:nvGrpSpPr>
        <p:grpSpPr>
          <a:xfrm>
            <a:off x="9897491" y="3294902"/>
            <a:ext cx="368245" cy="340438"/>
            <a:chOff x="9363767" y="4710023"/>
            <a:chExt cx="1296425" cy="108692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A0C97C9-07E7-6259-C5C7-B1CC25C0FC72}"/>
                </a:ext>
              </a:extLst>
            </p:cNvPr>
            <p:cNvSpPr/>
            <p:nvPr/>
          </p:nvSpPr>
          <p:spPr>
            <a:xfrm>
              <a:off x="10350555" y="5394383"/>
              <a:ext cx="303062" cy="3105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519CB8B-1B46-F618-12AC-9BC4BC0515B7}"/>
                </a:ext>
              </a:extLst>
            </p:cNvPr>
            <p:cNvSpPr/>
            <p:nvPr/>
          </p:nvSpPr>
          <p:spPr>
            <a:xfrm>
              <a:off x="9861474" y="5394384"/>
              <a:ext cx="303062" cy="31055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CD9465-C72D-9E9F-B95F-124CCB3D2F57}"/>
                </a:ext>
              </a:extLst>
            </p:cNvPr>
            <p:cNvSpPr/>
            <p:nvPr/>
          </p:nvSpPr>
          <p:spPr>
            <a:xfrm>
              <a:off x="9374649" y="5394385"/>
              <a:ext cx="303062" cy="31055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683B089-595E-57AA-CD2E-1501A885D5F0}"/>
                </a:ext>
              </a:extLst>
            </p:cNvPr>
            <p:cNvSpPr/>
            <p:nvPr/>
          </p:nvSpPr>
          <p:spPr>
            <a:xfrm>
              <a:off x="10345423" y="4859546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95C698C-9AD9-B6A5-217E-7E28F91A47D3}"/>
                </a:ext>
              </a:extLst>
            </p:cNvPr>
            <p:cNvSpPr/>
            <p:nvPr/>
          </p:nvSpPr>
          <p:spPr>
            <a:xfrm>
              <a:off x="9861474" y="4859546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EC2A148-48E9-B679-7F95-BF34BD8AE99D}"/>
                </a:ext>
              </a:extLst>
            </p:cNvPr>
            <p:cNvSpPr/>
            <p:nvPr/>
          </p:nvSpPr>
          <p:spPr>
            <a:xfrm>
              <a:off x="9377525" y="4859547"/>
              <a:ext cx="303062" cy="31055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B47B215-C86F-B5CD-353F-3F906D846814}"/>
                </a:ext>
              </a:extLst>
            </p:cNvPr>
            <p:cNvSpPr/>
            <p:nvPr/>
          </p:nvSpPr>
          <p:spPr>
            <a:xfrm>
              <a:off x="9363767" y="4710023"/>
              <a:ext cx="1296425" cy="10869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2974F5EA-48AC-CDF3-5E85-BD05F132DD12}"/>
              </a:ext>
            </a:extLst>
          </p:cNvPr>
          <p:cNvSpPr/>
          <p:nvPr/>
        </p:nvSpPr>
        <p:spPr>
          <a:xfrm>
            <a:off x="8624222" y="3888728"/>
            <a:ext cx="330523" cy="261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D03FF3E-E4F9-41F7-A24B-5FD0AFCA228F}"/>
              </a:ext>
            </a:extLst>
          </p:cNvPr>
          <p:cNvSpPr/>
          <p:nvPr/>
        </p:nvSpPr>
        <p:spPr>
          <a:xfrm>
            <a:off x="9911128" y="3888728"/>
            <a:ext cx="330523" cy="261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F981847-E979-5C4E-A01B-3D43AC6FC92F}"/>
              </a:ext>
            </a:extLst>
          </p:cNvPr>
          <p:cNvSpPr/>
          <p:nvPr/>
        </p:nvSpPr>
        <p:spPr>
          <a:xfrm>
            <a:off x="9272837" y="3893295"/>
            <a:ext cx="330523" cy="2615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00" name="Rectangle 1099">
            <a:extLst>
              <a:ext uri="{FF2B5EF4-FFF2-40B4-BE49-F238E27FC236}">
                <a16:creationId xmlns:a16="http://schemas.microsoft.com/office/drawing/2014/main" id="{0A5E57C1-8017-3C2D-F475-42A7B9F88BBA}"/>
              </a:ext>
            </a:extLst>
          </p:cNvPr>
          <p:cNvSpPr/>
          <p:nvPr/>
        </p:nvSpPr>
        <p:spPr>
          <a:xfrm>
            <a:off x="2412667" y="5489685"/>
            <a:ext cx="700407" cy="4474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01" name="Rectangle 1100">
            <a:extLst>
              <a:ext uri="{FF2B5EF4-FFF2-40B4-BE49-F238E27FC236}">
                <a16:creationId xmlns:a16="http://schemas.microsoft.com/office/drawing/2014/main" id="{29E9A7B8-22BB-78E2-2948-47CD1389173F}"/>
              </a:ext>
            </a:extLst>
          </p:cNvPr>
          <p:cNvSpPr/>
          <p:nvPr/>
        </p:nvSpPr>
        <p:spPr>
          <a:xfrm>
            <a:off x="9119945" y="5499995"/>
            <a:ext cx="700407" cy="4474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02" name="Content Placeholder 2">
            <a:extLst>
              <a:ext uri="{FF2B5EF4-FFF2-40B4-BE49-F238E27FC236}">
                <a16:creationId xmlns:a16="http://schemas.microsoft.com/office/drawing/2014/main" id="{35078F31-AD86-678A-588B-163B3BA2C553}"/>
              </a:ext>
            </a:extLst>
          </p:cNvPr>
          <p:cNvSpPr txBox="1">
            <a:spLocks/>
          </p:cNvSpPr>
          <p:nvPr/>
        </p:nvSpPr>
        <p:spPr>
          <a:xfrm>
            <a:off x="1788842" y="1537869"/>
            <a:ext cx="1988007" cy="65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GLM</a:t>
            </a:r>
            <a:endParaRPr lang="es-MX" sz="28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133" name="Straight Arrow Connector 1132">
            <a:extLst>
              <a:ext uri="{FF2B5EF4-FFF2-40B4-BE49-F238E27FC236}">
                <a16:creationId xmlns:a16="http://schemas.microsoft.com/office/drawing/2014/main" id="{6580D13B-2C1A-3B77-A8C9-7A8B636CF8B5}"/>
              </a:ext>
            </a:extLst>
          </p:cNvPr>
          <p:cNvCxnSpPr>
            <a:cxnSpLocks/>
          </p:cNvCxnSpPr>
          <p:nvPr/>
        </p:nvCxnSpPr>
        <p:spPr>
          <a:xfrm>
            <a:off x="9482364" y="3099912"/>
            <a:ext cx="0" cy="209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9" name="Connector: Elbow 1138">
            <a:extLst>
              <a:ext uri="{FF2B5EF4-FFF2-40B4-BE49-F238E27FC236}">
                <a16:creationId xmlns:a16="http://schemas.microsoft.com/office/drawing/2014/main" id="{6C85C5C0-89EA-0C74-F764-493D50F7DBF1}"/>
              </a:ext>
            </a:extLst>
          </p:cNvPr>
          <p:cNvCxnSpPr>
            <a:stCxn id="16" idx="2"/>
            <a:endCxn id="33" idx="0"/>
          </p:cNvCxnSpPr>
          <p:nvPr/>
        </p:nvCxnSpPr>
        <p:spPr>
          <a:xfrm rot="10800000" flipV="1">
            <a:off x="8802861" y="2986784"/>
            <a:ext cx="639807" cy="3221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1" name="Connector: Elbow 1140">
            <a:extLst>
              <a:ext uri="{FF2B5EF4-FFF2-40B4-BE49-F238E27FC236}">
                <a16:creationId xmlns:a16="http://schemas.microsoft.com/office/drawing/2014/main" id="{BAA301C7-ECD8-42A5-3DFD-FEBD0E3C96FF}"/>
              </a:ext>
            </a:extLst>
          </p:cNvPr>
          <p:cNvCxnSpPr>
            <a:stCxn id="16" idx="6"/>
            <a:endCxn id="49" idx="0"/>
          </p:cNvCxnSpPr>
          <p:nvPr/>
        </p:nvCxnSpPr>
        <p:spPr>
          <a:xfrm>
            <a:off x="9590842" y="2986785"/>
            <a:ext cx="490772" cy="30811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3" name="Straight Arrow Connector 1142">
            <a:extLst>
              <a:ext uri="{FF2B5EF4-FFF2-40B4-BE49-F238E27FC236}">
                <a16:creationId xmlns:a16="http://schemas.microsoft.com/office/drawing/2014/main" id="{63D7E847-5259-7A89-CE21-5B0CE6450394}"/>
              </a:ext>
            </a:extLst>
          </p:cNvPr>
          <p:cNvCxnSpPr>
            <a:stCxn id="41" idx="2"/>
            <a:endCxn id="52" idx="0"/>
          </p:cNvCxnSpPr>
          <p:nvPr/>
        </p:nvCxnSpPr>
        <p:spPr>
          <a:xfrm flipH="1">
            <a:off x="9438099" y="3651122"/>
            <a:ext cx="2441" cy="242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5" name="Straight Arrow Connector 1144">
            <a:extLst>
              <a:ext uri="{FF2B5EF4-FFF2-40B4-BE49-F238E27FC236}">
                <a16:creationId xmlns:a16="http://schemas.microsoft.com/office/drawing/2014/main" id="{C51E5F5A-EEE2-B27B-9CD1-94A98B708F73}"/>
              </a:ext>
            </a:extLst>
          </p:cNvPr>
          <p:cNvCxnSpPr/>
          <p:nvPr/>
        </p:nvCxnSpPr>
        <p:spPr>
          <a:xfrm flipH="1">
            <a:off x="8805835" y="3654036"/>
            <a:ext cx="2441" cy="242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6" name="Straight Arrow Connector 1145">
            <a:extLst>
              <a:ext uri="{FF2B5EF4-FFF2-40B4-BE49-F238E27FC236}">
                <a16:creationId xmlns:a16="http://schemas.microsoft.com/office/drawing/2014/main" id="{1FBACAF0-0421-B19A-6E50-DE98827425AC}"/>
              </a:ext>
            </a:extLst>
          </p:cNvPr>
          <p:cNvCxnSpPr/>
          <p:nvPr/>
        </p:nvCxnSpPr>
        <p:spPr>
          <a:xfrm flipH="1">
            <a:off x="10070363" y="3635340"/>
            <a:ext cx="2441" cy="242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8" name="Connector: Elbow 1147">
            <a:extLst>
              <a:ext uri="{FF2B5EF4-FFF2-40B4-BE49-F238E27FC236}">
                <a16:creationId xmlns:a16="http://schemas.microsoft.com/office/drawing/2014/main" id="{5491B556-CED8-D297-A091-80BF015D4736}"/>
              </a:ext>
            </a:extLst>
          </p:cNvPr>
          <p:cNvCxnSpPr>
            <a:cxnSpLocks/>
            <a:stCxn id="50" idx="2"/>
          </p:cNvCxnSpPr>
          <p:nvPr/>
        </p:nvCxnSpPr>
        <p:spPr>
          <a:xfrm rot="16200000" flipH="1">
            <a:off x="8903528" y="4036251"/>
            <a:ext cx="407763" cy="63585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0" name="Connector: Elbow 1149">
            <a:extLst>
              <a:ext uri="{FF2B5EF4-FFF2-40B4-BE49-F238E27FC236}">
                <a16:creationId xmlns:a16="http://schemas.microsoft.com/office/drawing/2014/main" id="{23ED4835-CD0A-DFBF-EE82-B9E9EBF995D7}"/>
              </a:ext>
            </a:extLst>
          </p:cNvPr>
          <p:cNvCxnSpPr>
            <a:stCxn id="51" idx="2"/>
          </p:cNvCxnSpPr>
          <p:nvPr/>
        </p:nvCxnSpPr>
        <p:spPr>
          <a:xfrm rot="5400000">
            <a:off x="9535892" y="4022680"/>
            <a:ext cx="412882" cy="66811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9501899E-4D8F-9E98-0B62-EF030DB5F04F}"/>
              </a:ext>
            </a:extLst>
          </p:cNvPr>
          <p:cNvCxnSpPr>
            <a:stCxn id="52" idx="2"/>
            <a:endCxn id="1101" idx="0"/>
          </p:cNvCxnSpPr>
          <p:nvPr/>
        </p:nvCxnSpPr>
        <p:spPr>
          <a:xfrm>
            <a:off x="9438099" y="4154863"/>
            <a:ext cx="32050" cy="1345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" name="Rectangle 1186">
            <a:extLst>
              <a:ext uri="{FF2B5EF4-FFF2-40B4-BE49-F238E27FC236}">
                <a16:creationId xmlns:a16="http://schemas.microsoft.com/office/drawing/2014/main" id="{C2CAC74B-F4D3-F923-2D97-FFDCAAE31BD2}"/>
              </a:ext>
            </a:extLst>
          </p:cNvPr>
          <p:cNvSpPr/>
          <p:nvPr/>
        </p:nvSpPr>
        <p:spPr>
          <a:xfrm>
            <a:off x="5661076" y="5515715"/>
            <a:ext cx="700407" cy="4474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89" name="Straight Arrow Connector 1188">
            <a:extLst>
              <a:ext uri="{FF2B5EF4-FFF2-40B4-BE49-F238E27FC236}">
                <a16:creationId xmlns:a16="http://schemas.microsoft.com/office/drawing/2014/main" id="{20967F67-7657-15AA-5D9F-69FE4DD48CA4}"/>
              </a:ext>
            </a:extLst>
          </p:cNvPr>
          <p:cNvCxnSpPr>
            <a:stCxn id="1026" idx="2"/>
            <a:endCxn id="1187" idx="0"/>
          </p:cNvCxnSpPr>
          <p:nvPr/>
        </p:nvCxnSpPr>
        <p:spPr>
          <a:xfrm>
            <a:off x="5981464" y="4824098"/>
            <a:ext cx="29816" cy="691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What are Generalised Additive Models? | Towards Data Science">
            <a:extLst>
              <a:ext uri="{FF2B5EF4-FFF2-40B4-BE49-F238E27FC236}">
                <a16:creationId xmlns:a16="http://schemas.microsoft.com/office/drawing/2014/main" id="{49100B6C-CE0C-0F69-EBE3-7250AF022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5493" r="49623" b="50547"/>
          <a:stretch/>
        </p:blipFill>
        <p:spPr bwMode="auto">
          <a:xfrm>
            <a:off x="1920119" y="3005280"/>
            <a:ext cx="1823292" cy="1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758654-AFB9-C973-AAC5-A2645A2D3938}"/>
              </a:ext>
            </a:extLst>
          </p:cNvPr>
          <p:cNvCxnSpPr/>
          <p:nvPr/>
        </p:nvCxnSpPr>
        <p:spPr>
          <a:xfrm>
            <a:off x="2801949" y="4715539"/>
            <a:ext cx="29816" cy="691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00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325646"/>
            <a:ext cx="10679869" cy="1089529"/>
          </a:xfrm>
        </p:spPr>
        <p:txBody>
          <a:bodyPr/>
          <a:lstStyle/>
          <a:p>
            <a:r>
              <a:rPr lang="en-CA" dirty="0"/>
              <a:t>Important: differences between methods in terms of how they fit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775C36-D49A-FB1A-CC7D-6DC7A703A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26"/>
          <a:stretch/>
        </p:blipFill>
        <p:spPr>
          <a:xfrm>
            <a:off x="3636568" y="1258694"/>
            <a:ext cx="4451447" cy="32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0FB83-94DB-0A23-6A5E-2877BFFB6330}"/>
              </a:ext>
            </a:extLst>
          </p:cNvPr>
          <p:cNvSpPr txBox="1"/>
          <p:nvPr/>
        </p:nvSpPr>
        <p:spPr>
          <a:xfrm rot="16200000">
            <a:off x="3076816" y="2222073"/>
            <a:ext cx="22601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Probability of </a:t>
            </a:r>
          </a:p>
          <a:p>
            <a:pPr algn="ctr"/>
            <a:r>
              <a:rPr lang="en-CA" dirty="0"/>
              <a:t>occurrence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3A6994-06F8-3FF5-4148-9ACF99171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404"/>
          <a:stretch/>
        </p:blipFill>
        <p:spPr>
          <a:xfrm>
            <a:off x="3604124" y="3586663"/>
            <a:ext cx="4221370" cy="32881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A8F02A-A1C3-6248-0DE5-77A9630A9EED}"/>
              </a:ext>
            </a:extLst>
          </p:cNvPr>
          <p:cNvSpPr txBox="1"/>
          <p:nvPr/>
        </p:nvSpPr>
        <p:spPr>
          <a:xfrm rot="16200000">
            <a:off x="3076817" y="4728118"/>
            <a:ext cx="22601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Probability of </a:t>
            </a:r>
          </a:p>
          <a:p>
            <a:pPr algn="ctr"/>
            <a:r>
              <a:rPr lang="en-CA" dirty="0"/>
              <a:t>occurrence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B1B38F-8CF8-F8DE-4CF0-95D415AF5A04}"/>
              </a:ext>
            </a:extLst>
          </p:cNvPr>
          <p:cNvSpPr txBox="1"/>
          <p:nvPr/>
        </p:nvSpPr>
        <p:spPr>
          <a:xfrm>
            <a:off x="3997704" y="6181347"/>
            <a:ext cx="44633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Environmental variable (e.g. chlorophyll)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8632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EDE07-413D-90BA-A21C-6350DFED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75A293-5D52-13A6-FE88-9DE5EBE0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/>
          <a:lstStyle/>
          <a:p>
            <a:r>
              <a:rPr lang="en-CA" dirty="0"/>
              <a:t>Coding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B671D-D5CE-CBE6-793D-E30247BAD7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4" y="1425289"/>
            <a:ext cx="5272253" cy="5285566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Format and Visualize Acoustic Data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Make Environmental Data </a:t>
            </a:r>
            <a:r>
              <a:rPr lang="en-CA" dirty="0" err="1">
                <a:solidFill>
                  <a:srgbClr val="0000A4"/>
                </a:solidFill>
              </a:rPr>
              <a:t>Rasters</a:t>
            </a:r>
            <a:endParaRPr lang="en-CA" dirty="0">
              <a:solidFill>
                <a:srgbClr val="0000A4"/>
              </a:solidFill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Reformat to biomod2 Data Format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Running Species Distribution Models</a:t>
            </a: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6" name="Picture 2" descr="Please don't learn to code | TechCrunch">
            <a:extLst>
              <a:ext uri="{FF2B5EF4-FFF2-40B4-BE49-F238E27FC236}">
                <a16:creationId xmlns:a16="http://schemas.microsoft.com/office/drawing/2014/main" id="{A16DD997-4ED5-986B-96D0-CF30B9CBE2F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21410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500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Assessing model performance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517549-BD5A-44C6-9B5E-C18B0470D6F2}"/>
              </a:ext>
            </a:extLst>
          </p:cNvPr>
          <p:cNvSpPr txBox="1">
            <a:spLocks/>
          </p:cNvSpPr>
          <p:nvPr/>
        </p:nvSpPr>
        <p:spPr>
          <a:xfrm>
            <a:off x="1001025" y="2836445"/>
            <a:ext cx="4522554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Often use AUC (area under curve)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Other measures available (e.g. TSS)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BE953-EB9B-D4FC-0A78-CEEFA29527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3981" y="-518797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49772-951A-45EF-F8AE-4311D92AF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691" y="2004947"/>
            <a:ext cx="5458723" cy="3846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AC1F45-2FFC-5CD9-7DE9-6C83DDAC8B95}"/>
              </a:ext>
            </a:extLst>
          </p:cNvPr>
          <p:cNvSpPr txBox="1"/>
          <p:nvPr/>
        </p:nvSpPr>
        <p:spPr>
          <a:xfrm>
            <a:off x="8372087" y="6468044"/>
            <a:ext cx="4810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Tittensor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94542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00738-336C-6D2A-55FA-E788ED23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F01-8798-43F6-B983-9822A0DBCE89}" type="slidenum">
              <a:rPr lang="es-MX" smtClean="0"/>
              <a:t>29</a:t>
            </a:fld>
            <a:endParaRPr lang="es-MX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ED2C75-EEFB-B0E8-6FF4-54D89E4572A2}"/>
              </a:ext>
            </a:extLst>
          </p:cNvPr>
          <p:cNvSpPr txBox="1">
            <a:spLocks/>
          </p:cNvSpPr>
          <p:nvPr/>
        </p:nvSpPr>
        <p:spPr>
          <a:xfrm>
            <a:off x="1444769" y="495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Metric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AU" sz="32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evaluations</a:t>
            </a:r>
            <a:endParaRPr lang="en-AU" dirty="0"/>
          </a:p>
        </p:txBody>
      </p:sp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03607919-2041-107C-0E1C-CFCC02000B47}"/>
              </a:ext>
            </a:extLst>
          </p:cNvPr>
          <p:cNvGraphicFramePr>
            <a:graphicFrameLocks noGrp="1"/>
          </p:cNvGraphicFramePr>
          <p:nvPr/>
        </p:nvGraphicFramePr>
        <p:xfrm>
          <a:off x="3790053" y="1639025"/>
          <a:ext cx="5543296" cy="1448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648">
                  <a:extLst>
                    <a:ext uri="{9D8B030D-6E8A-4147-A177-3AD203B41FA5}">
                      <a16:colId xmlns:a16="http://schemas.microsoft.com/office/drawing/2014/main" val="3948839167"/>
                    </a:ext>
                  </a:extLst>
                </a:gridCol>
                <a:gridCol w="2771648">
                  <a:extLst>
                    <a:ext uri="{9D8B030D-6E8A-4147-A177-3AD203B41FA5}">
                      <a16:colId xmlns:a16="http://schemas.microsoft.com/office/drawing/2014/main" val="3549268778"/>
                    </a:ext>
                  </a:extLst>
                </a:gridCol>
              </a:tblGrid>
              <a:tr h="724195"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latin typeface="+mn-lt"/>
                          <a:cs typeface="Times New Roman" panose="02020603050405020304" pitchFamily="18" charset="0"/>
                        </a:rPr>
                        <a:t>True Positive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False Positive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191634"/>
                  </a:ext>
                </a:extLst>
              </a:tr>
              <a:tr h="724195"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latin typeface="+mn-lt"/>
                          <a:cs typeface="Times New Roman" panose="02020603050405020304" pitchFamily="18" charset="0"/>
                        </a:rPr>
                        <a:t>False Negative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True Negative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065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4787B9E-E780-FB0F-84C1-87F2EEE9ADC2}"/>
              </a:ext>
            </a:extLst>
          </p:cNvPr>
          <p:cNvSpPr txBox="1"/>
          <p:nvPr/>
        </p:nvSpPr>
        <p:spPr>
          <a:xfrm>
            <a:off x="2486112" y="1807369"/>
            <a:ext cx="10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cs typeface="Times New Roman" panose="02020603050405020304" pitchFamily="18" charset="0"/>
              </a:rPr>
              <a:t>Presence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949B2-2D70-3DCC-4B06-A56C4A6AD96B}"/>
              </a:ext>
            </a:extLst>
          </p:cNvPr>
          <p:cNvSpPr txBox="1"/>
          <p:nvPr/>
        </p:nvSpPr>
        <p:spPr>
          <a:xfrm>
            <a:off x="2514837" y="2453307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cs typeface="Times New Roman" panose="02020603050405020304" pitchFamily="18" charset="0"/>
              </a:rPr>
              <a:t>Absence</a:t>
            </a:r>
            <a:endParaRPr lang="es-MX" dirty="0"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ED8FF-C9C0-6A1E-1234-8899FF1754C6}"/>
              </a:ext>
            </a:extLst>
          </p:cNvPr>
          <p:cNvSpPr txBox="1"/>
          <p:nvPr/>
        </p:nvSpPr>
        <p:spPr>
          <a:xfrm>
            <a:off x="7454898" y="1121376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cs typeface="Times New Roman" panose="02020603050405020304" pitchFamily="18" charset="0"/>
              </a:rPr>
              <a:t>Absence</a:t>
            </a:r>
            <a:endParaRPr lang="es-MX" dirty="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3CF849-CD9E-5A31-661C-3E8AD2838233}"/>
              </a:ext>
            </a:extLst>
          </p:cNvPr>
          <p:cNvSpPr txBox="1"/>
          <p:nvPr/>
        </p:nvSpPr>
        <p:spPr>
          <a:xfrm>
            <a:off x="4828647" y="1121376"/>
            <a:ext cx="10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cs typeface="Times New Roman" panose="02020603050405020304" pitchFamily="18" charset="0"/>
              </a:rPr>
              <a:t>Presence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EBAA2-3B46-65CF-9BA0-92BD3A64369F}"/>
              </a:ext>
            </a:extLst>
          </p:cNvPr>
          <p:cNvSpPr txBox="1"/>
          <p:nvPr/>
        </p:nvSpPr>
        <p:spPr>
          <a:xfrm>
            <a:off x="5952786" y="733005"/>
            <a:ext cx="125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cs typeface="Times New Roman" panose="02020603050405020304" pitchFamily="18" charset="0"/>
              </a:rPr>
              <a:t>Real </a:t>
            </a:r>
            <a:r>
              <a:rPr lang="es-MX" b="1" dirty="0" err="1">
                <a:cs typeface="Times New Roman" panose="02020603050405020304" pitchFamily="18" charset="0"/>
              </a:rPr>
              <a:t>values</a:t>
            </a:r>
            <a:endParaRPr lang="es-MX" b="1" dirty="0"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E03F32-FF80-39F8-58C5-EED23190BE47}"/>
              </a:ext>
            </a:extLst>
          </p:cNvPr>
          <p:cNvSpPr txBox="1"/>
          <p:nvPr/>
        </p:nvSpPr>
        <p:spPr>
          <a:xfrm rot="16200000">
            <a:off x="938621" y="2176701"/>
            <a:ext cx="18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>
                <a:cs typeface="Times New Roman" panose="02020603050405020304" pitchFamily="18" charset="0"/>
              </a:rPr>
              <a:t>Predicted</a:t>
            </a:r>
            <a:r>
              <a:rPr lang="es-MX" b="1" dirty="0">
                <a:cs typeface="Times New Roman" panose="02020603050405020304" pitchFamily="18" charset="0"/>
              </a:rPr>
              <a:t> </a:t>
            </a:r>
            <a:r>
              <a:rPr lang="es-MX" b="1" dirty="0" err="1">
                <a:cs typeface="Times New Roman" panose="02020603050405020304" pitchFamily="18" charset="0"/>
              </a:rPr>
              <a:t>Values</a:t>
            </a:r>
            <a:endParaRPr lang="es-MX" b="1" dirty="0"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4C2C1B-FD5D-B436-51CB-EF56A07C36E6}"/>
              </a:ext>
            </a:extLst>
          </p:cNvPr>
          <p:cNvGrpSpPr/>
          <p:nvPr/>
        </p:nvGrpSpPr>
        <p:grpSpPr>
          <a:xfrm>
            <a:off x="1317523" y="4018121"/>
            <a:ext cx="3599920" cy="560439"/>
            <a:chOff x="4788310" y="4542503"/>
            <a:chExt cx="3599920" cy="560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81DC5B-C708-59C6-ADC1-BA5400DBAE0C}"/>
                </a:ext>
              </a:extLst>
            </p:cNvPr>
            <p:cNvSpPr/>
            <p:nvPr/>
          </p:nvSpPr>
          <p:spPr>
            <a:xfrm>
              <a:off x="4788310" y="4542503"/>
              <a:ext cx="3599920" cy="56043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5831F62-EFCB-8923-0529-4A2661479963}"/>
                </a:ext>
              </a:extLst>
            </p:cNvPr>
            <p:cNvGrpSpPr/>
            <p:nvPr/>
          </p:nvGrpSpPr>
          <p:grpSpPr>
            <a:xfrm>
              <a:off x="4966105" y="4617509"/>
              <a:ext cx="3318939" cy="378576"/>
              <a:chOff x="4966105" y="4617509"/>
              <a:chExt cx="3318939" cy="37857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F28D0A-4472-4252-BC1E-645B31C8E136}"/>
                  </a:ext>
                </a:extLst>
              </p:cNvPr>
              <p:cNvSpPr txBox="1"/>
              <p:nvPr/>
            </p:nvSpPr>
            <p:spPr>
              <a:xfrm>
                <a:off x="4966105" y="4617509"/>
                <a:ext cx="1170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 err="1">
                    <a:cs typeface="Times New Roman" panose="02020603050405020304" pitchFamily="18" charset="0"/>
                  </a:rPr>
                  <a:t>Sensitivity</a:t>
                </a:r>
                <a:endParaRPr lang="es-MX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39E023-17F4-30B2-3B93-C3450131231C}"/>
                  </a:ext>
                </a:extLst>
              </p:cNvPr>
              <p:cNvSpPr txBox="1"/>
              <p:nvPr/>
            </p:nvSpPr>
            <p:spPr>
              <a:xfrm>
                <a:off x="6816693" y="4626753"/>
                <a:ext cx="1468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>
                    <a:cs typeface="Times New Roman" panose="02020603050405020304" pitchFamily="18" charset="0"/>
                  </a:rPr>
                  <a:t>True Positives</a:t>
                </a: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C41E3D72-8D0F-9C42-B286-9DF582E3AB5A}"/>
                  </a:ext>
                </a:extLst>
              </p:cNvPr>
              <p:cNvSpPr/>
              <p:nvPr/>
            </p:nvSpPr>
            <p:spPr>
              <a:xfrm>
                <a:off x="6372145" y="4721784"/>
                <a:ext cx="330424" cy="19301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6DD4706-E714-18BE-A0C4-436D8C580A41}"/>
              </a:ext>
            </a:extLst>
          </p:cNvPr>
          <p:cNvGrpSpPr/>
          <p:nvPr/>
        </p:nvGrpSpPr>
        <p:grpSpPr>
          <a:xfrm>
            <a:off x="1317523" y="4694395"/>
            <a:ext cx="3599920" cy="560439"/>
            <a:chOff x="4788310" y="5218777"/>
            <a:chExt cx="3599920" cy="56043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5A4331-6391-500C-4FA9-93D94425BC6C}"/>
                </a:ext>
              </a:extLst>
            </p:cNvPr>
            <p:cNvSpPr/>
            <p:nvPr/>
          </p:nvSpPr>
          <p:spPr>
            <a:xfrm>
              <a:off x="4788310" y="5218777"/>
              <a:ext cx="3599920" cy="56043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5724CDD-768C-D522-C413-4A45E0FB2C68}"/>
                </a:ext>
              </a:extLst>
            </p:cNvPr>
            <p:cNvGrpSpPr/>
            <p:nvPr/>
          </p:nvGrpSpPr>
          <p:grpSpPr>
            <a:xfrm>
              <a:off x="4966105" y="5271445"/>
              <a:ext cx="3422125" cy="369332"/>
              <a:chOff x="4962113" y="5193449"/>
              <a:chExt cx="3422125" cy="36933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E856AF-52E2-CAD0-1F13-A666024D6858}"/>
                  </a:ext>
                </a:extLst>
              </p:cNvPr>
              <p:cNvSpPr txBox="1"/>
              <p:nvPr/>
            </p:nvSpPr>
            <p:spPr>
              <a:xfrm>
                <a:off x="4962113" y="5193449"/>
                <a:ext cx="1156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 err="1">
                    <a:cs typeface="Times New Roman" panose="02020603050405020304" pitchFamily="18" charset="0"/>
                  </a:rPr>
                  <a:t>Specificity</a:t>
                </a:r>
                <a:endParaRPr lang="es-MX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BB5F64-D592-2532-9208-4029553A2D82}"/>
                  </a:ext>
                </a:extLst>
              </p:cNvPr>
              <p:cNvSpPr txBox="1"/>
              <p:nvPr/>
            </p:nvSpPr>
            <p:spPr>
              <a:xfrm>
                <a:off x="6816693" y="5193449"/>
                <a:ext cx="15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>
                    <a:cs typeface="Times New Roman" panose="02020603050405020304" pitchFamily="18" charset="0"/>
                  </a:rPr>
                  <a:t>True Negatives</a:t>
                </a:r>
              </a:p>
            </p:txBody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15E56F5D-06FB-CAE8-F651-E8EB185202D2}"/>
                  </a:ext>
                </a:extLst>
              </p:cNvPr>
              <p:cNvSpPr/>
              <p:nvPr/>
            </p:nvSpPr>
            <p:spPr>
              <a:xfrm>
                <a:off x="6391482" y="5281610"/>
                <a:ext cx="330424" cy="19301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FD06B3B-438F-E613-6DB1-1877EE68C3BE}"/>
              </a:ext>
            </a:extLst>
          </p:cNvPr>
          <p:cNvSpPr/>
          <p:nvPr/>
        </p:nvSpPr>
        <p:spPr>
          <a:xfrm>
            <a:off x="4259284" y="1720759"/>
            <a:ext cx="216310" cy="187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FE471FC-1DA4-890B-EFB1-63BAA9B5B475}"/>
              </a:ext>
            </a:extLst>
          </p:cNvPr>
          <p:cNvSpPr/>
          <p:nvPr/>
        </p:nvSpPr>
        <p:spPr>
          <a:xfrm>
            <a:off x="6935344" y="2450481"/>
            <a:ext cx="216310" cy="1874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6CDB9-AE1E-658B-FA81-61E768D5F1BC}"/>
              </a:ext>
            </a:extLst>
          </p:cNvPr>
          <p:cNvSpPr txBox="1"/>
          <p:nvPr/>
        </p:nvSpPr>
        <p:spPr>
          <a:xfrm>
            <a:off x="1201673" y="5707915"/>
            <a:ext cx="3955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True </a:t>
            </a:r>
            <a:r>
              <a:rPr lang="es-MX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Sensitivity</a:t>
            </a:r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and </a:t>
            </a:r>
            <a:r>
              <a:rPr lang="es-MX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Specificity</a:t>
            </a:r>
            <a:endParaRPr lang="es-MX" sz="24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(</a:t>
            </a:r>
            <a:r>
              <a:rPr lang="es-MX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TSS</a:t>
            </a:r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)</a:t>
            </a:r>
            <a:endParaRPr lang="es-MX" sz="14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0868D-8796-903D-FDCE-7F515306BE90}"/>
              </a:ext>
            </a:extLst>
          </p:cNvPr>
          <p:cNvSpPr txBox="1"/>
          <p:nvPr/>
        </p:nvSpPr>
        <p:spPr>
          <a:xfrm>
            <a:off x="6401642" y="5707915"/>
            <a:ext cx="4336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Receiver </a:t>
            </a:r>
            <a:r>
              <a:rPr lang="es-MX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Operating</a:t>
            </a:r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Characteristic</a:t>
            </a:r>
            <a:endParaRPr lang="es-MX" sz="24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(</a:t>
            </a:r>
            <a:r>
              <a:rPr lang="es-MX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ROC</a:t>
            </a:r>
            <a:r>
              <a:rPr lang="es-MX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)</a:t>
            </a:r>
            <a:endParaRPr lang="es-MX" sz="14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BBB8A7-7690-5360-BA7F-2686EFA03BFE}"/>
              </a:ext>
            </a:extLst>
          </p:cNvPr>
          <p:cNvSpPr/>
          <p:nvPr/>
        </p:nvSpPr>
        <p:spPr>
          <a:xfrm>
            <a:off x="6647965" y="3683406"/>
            <a:ext cx="3843606" cy="179030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0.5 = random</a:t>
            </a:r>
            <a:endParaRPr lang="es-MX" sz="2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0.6 - 0.7 = poor performance</a:t>
            </a:r>
            <a:endParaRPr lang="es-MX" sz="2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0.7 - 0.8 = good performance</a:t>
            </a:r>
            <a:endParaRPr lang="es-MX" sz="2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0.8 - 1.0 = </a:t>
            </a:r>
            <a:r>
              <a:rPr lang="es-MX" sz="2000" b="1" kern="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excellent</a:t>
            </a:r>
            <a:r>
              <a:rPr lang="es-MX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performance</a:t>
            </a:r>
            <a:endParaRPr lang="es-MX" sz="2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27109 0.35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5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48984 0.35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" grpId="0"/>
      <p:bldP spid="3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ECE24D-AB05-5707-B7C1-34C7C583F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/>
          <a:lstStyle/>
          <a:p>
            <a:r>
              <a:rPr lang="en-CA" dirty="0"/>
              <a:t>Coding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D9288-DAE5-D3F4-A1B7-711E6ADCD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4" y="1425289"/>
            <a:ext cx="5649686" cy="5285566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Format and Visualize Acoustic Data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Make Environmental Data </a:t>
            </a:r>
            <a:r>
              <a:rPr lang="en-CA" dirty="0" err="1">
                <a:solidFill>
                  <a:srgbClr val="0000A4"/>
                </a:solidFill>
              </a:rPr>
              <a:t>Rasters</a:t>
            </a:r>
            <a:endParaRPr lang="en-CA" dirty="0">
              <a:solidFill>
                <a:srgbClr val="0000A4"/>
              </a:solidFill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Reformat to biomod2 Data Format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Running Species Distribution Models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Evaluating Species Distribution Models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Ensemble Modelling</a:t>
            </a: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6" name="Picture 2" descr="Please don't learn to code | TechCrunch">
            <a:extLst>
              <a:ext uri="{FF2B5EF4-FFF2-40B4-BE49-F238E27FC236}">
                <a16:creationId xmlns:a16="http://schemas.microsoft.com/office/drawing/2014/main" id="{343EC3E5-C2BE-897F-5B0D-D08C909E6CE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21410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60429-18B5-B883-E0EE-096295B8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8D76-F507-6938-57EC-E28A0FE8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4" y="259371"/>
            <a:ext cx="9919919" cy="590931"/>
          </a:xfrm>
        </p:spPr>
        <p:txBody>
          <a:bodyPr/>
          <a:lstStyle/>
          <a:p>
            <a:r>
              <a:rPr lang="en-CA" dirty="0"/>
              <a:t>Receiver-operating characteristic curve (ROC)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FE4588A-B9DB-CEFB-F696-3C70D7B064C5}"/>
              </a:ext>
            </a:extLst>
          </p:cNvPr>
          <p:cNvSpPr txBox="1">
            <a:spLocks/>
          </p:cNvSpPr>
          <p:nvPr/>
        </p:nvSpPr>
        <p:spPr>
          <a:xfrm>
            <a:off x="102780" y="1403973"/>
            <a:ext cx="5503882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GB" dirty="0"/>
              <a:t>ROC curve plots sensitivity against (1-specificity) 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GB" dirty="0"/>
              <a:t>(1 – specificity) is </a:t>
            </a:r>
            <a:r>
              <a:rPr lang="en-GB" dirty="0">
                <a:solidFill>
                  <a:srgbClr val="FF0000"/>
                </a:solidFill>
              </a:rPr>
              <a:t>proportion of absences incorrectly predicted as presences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GB" dirty="0">
                <a:solidFill>
                  <a:srgbClr val="FF0000"/>
                </a:solidFill>
              </a:rPr>
              <a:t>AUC</a:t>
            </a:r>
            <a:r>
              <a:rPr lang="en-GB" dirty="0"/>
              <a:t> summarizes ROC curve into a single value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GB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GB" dirty="0"/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GB" dirty="0"/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820EDA-D7C8-6F5E-E9B1-C09EAFDB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62" y="1617004"/>
            <a:ext cx="6500839" cy="417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B5935-B84E-A5AB-E81A-50F26BB36B47}"/>
              </a:ext>
            </a:extLst>
          </p:cNvPr>
          <p:cNvSpPr txBox="1"/>
          <p:nvPr/>
        </p:nvSpPr>
        <p:spPr>
          <a:xfrm rot="16200000">
            <a:off x="3925912" y="3519486"/>
            <a:ext cx="3273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TRUE POSITIVES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F58C52-212A-3D99-1096-E4A9A862342E}"/>
              </a:ext>
            </a:extLst>
          </p:cNvPr>
          <p:cNvSpPr txBox="1"/>
          <p:nvPr/>
        </p:nvSpPr>
        <p:spPr>
          <a:xfrm>
            <a:off x="6369155" y="5611449"/>
            <a:ext cx="3317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FALSE POSITIVES            </a:t>
            </a:r>
          </a:p>
        </p:txBody>
      </p:sp>
    </p:spTree>
    <p:extLst>
      <p:ext uri="{BB962C8B-B14F-4D97-AF65-F5344CB8AC3E}">
        <p14:creationId xmlns:p14="http://schemas.microsoft.com/office/powerpoint/2010/main" val="1435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1C629-1492-DA91-563B-90A8A70DC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BC61A-2D9C-CBDB-22C8-52CBA21D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4" y="259371"/>
            <a:ext cx="6699921" cy="590931"/>
          </a:xfrm>
        </p:spPr>
        <p:txBody>
          <a:bodyPr/>
          <a:lstStyle/>
          <a:p>
            <a:r>
              <a:rPr lang="en-CA" dirty="0"/>
              <a:t>True Skill Statistic (TSS)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2273E9-C3A3-C67C-B986-BB70A6D0B577}"/>
              </a:ext>
            </a:extLst>
          </p:cNvPr>
          <p:cNvSpPr txBox="1">
            <a:spLocks/>
          </p:cNvSpPr>
          <p:nvPr/>
        </p:nvSpPr>
        <p:spPr>
          <a:xfrm>
            <a:off x="288968" y="2274126"/>
            <a:ext cx="5849269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1F1F1F"/>
                </a:solidFill>
                <a:latin typeface="ElsevierGulliver"/>
              </a:rPr>
              <a:t> TSS is: sensitivity + specificity – 1 </a:t>
            </a:r>
          </a:p>
          <a:p>
            <a:r>
              <a:rPr lang="en-CA" dirty="0">
                <a:solidFill>
                  <a:srgbClr val="1F1F1F"/>
                </a:solidFill>
                <a:latin typeface="ElsevierGulliver"/>
              </a:rPr>
              <a:t>This value </a:t>
            </a:r>
            <a:r>
              <a:rPr lang="en-CA" dirty="0">
                <a:solidFill>
                  <a:srgbClr val="FF0000"/>
                </a:solidFill>
                <a:latin typeface="ElsevierGulliver"/>
              </a:rPr>
              <a:t>depends on the threshold chosen</a:t>
            </a:r>
          </a:p>
          <a:p>
            <a:r>
              <a:rPr lang="en-CA" dirty="0">
                <a:solidFill>
                  <a:srgbClr val="1F1F1F"/>
                </a:solidFill>
                <a:latin typeface="ElsevierGulliver"/>
              </a:rPr>
              <a:t>Optimal threshold for calculating TSS is used</a:t>
            </a:r>
          </a:p>
          <a:p>
            <a:r>
              <a:rPr lang="en-CA" dirty="0">
                <a:solidFill>
                  <a:srgbClr val="1F1F1F"/>
                </a:solidFill>
                <a:latin typeface="ElsevierGulliver"/>
              </a:rPr>
              <a:t>In general, the </a:t>
            </a:r>
            <a:r>
              <a:rPr lang="en-CA" dirty="0">
                <a:solidFill>
                  <a:srgbClr val="FF0000"/>
                </a:solidFill>
                <a:latin typeface="ElsevierGulliver"/>
              </a:rPr>
              <a:t>value that maximizes sensitivity + specificity</a:t>
            </a:r>
          </a:p>
          <a:p>
            <a:r>
              <a:rPr lang="en-CA" dirty="0">
                <a:solidFill>
                  <a:srgbClr val="1F1F1F"/>
                </a:solidFill>
                <a:latin typeface="ElsevierGulliver"/>
              </a:rPr>
              <a:t>A value &gt;0.5 or &gt;0.6 is considered a good score</a:t>
            </a:r>
          </a:p>
          <a:p>
            <a:endParaRPr lang="en-CA" dirty="0">
              <a:solidFill>
                <a:srgbClr val="1F1F1F"/>
              </a:solidFill>
              <a:latin typeface="ElsevierGulliver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9F181A-28A7-ED9B-97C4-FFEA2FF9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75" y="1553295"/>
            <a:ext cx="5835525" cy="375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Cross-validation and over-fitting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517549-BD5A-44C6-9B5E-C18B0470D6F2}"/>
              </a:ext>
            </a:extLst>
          </p:cNvPr>
          <p:cNvSpPr txBox="1">
            <a:spLocks/>
          </p:cNvSpPr>
          <p:nvPr/>
        </p:nvSpPr>
        <p:spPr>
          <a:xfrm>
            <a:off x="971527" y="2059287"/>
            <a:ext cx="4522554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A model that fits perfectly to your data </a:t>
            </a:r>
            <a:r>
              <a:rPr lang="en-GB" dirty="0">
                <a:solidFill>
                  <a:srgbClr val="FF0000"/>
                </a:solidFill>
              </a:rPr>
              <a:t>may not be the best model</a:t>
            </a:r>
            <a:r>
              <a:rPr lang="en-GB" dirty="0"/>
              <a:t> for prediction</a:t>
            </a:r>
          </a:p>
          <a:p>
            <a:pPr>
              <a:lnSpc>
                <a:spcPct val="100000"/>
              </a:lnSpc>
            </a:pPr>
            <a:r>
              <a:rPr lang="en-GB" dirty="0"/>
              <a:t>‘Overfitting’</a:t>
            </a:r>
          </a:p>
          <a:p>
            <a:pPr>
              <a:lnSpc>
                <a:spcPct val="100000"/>
              </a:lnSpc>
            </a:pPr>
            <a:r>
              <a:rPr lang="en-GB" dirty="0"/>
              <a:t>Use </a:t>
            </a:r>
            <a:r>
              <a:rPr lang="en-GB" dirty="0">
                <a:solidFill>
                  <a:srgbClr val="FF0000"/>
                </a:solidFill>
              </a:rPr>
              <a:t>cross-validation</a:t>
            </a:r>
            <a:r>
              <a:rPr lang="en-GB" dirty="0"/>
              <a:t> to prevent this</a:t>
            </a:r>
          </a:p>
          <a:p>
            <a:pPr>
              <a:lnSpc>
                <a:spcPct val="100000"/>
              </a:lnSpc>
            </a:pPr>
            <a:r>
              <a:rPr lang="en-GB" dirty="0"/>
              <a:t>Separate data into ‘training’ and ‘test’ data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D764A-4B92-659E-48E8-C032EBDA2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3981" y="-518797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33809-CB75-6362-B244-93072BBD5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691" y="2004947"/>
            <a:ext cx="5458723" cy="38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00738-336C-6D2A-55FA-E788ED23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F01-8798-43F6-B983-9822A0DBCE89}" type="slidenum">
              <a:rPr lang="es-MX" smtClean="0"/>
              <a:t>33</a:t>
            </a:fld>
            <a:endParaRPr lang="es-MX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DFA3B75-512F-85CE-7A10-777C283F8E23}"/>
              </a:ext>
            </a:extLst>
          </p:cNvPr>
          <p:cNvGraphicFramePr>
            <a:graphicFrameLocks noGrp="1"/>
          </p:cNvGraphicFramePr>
          <p:nvPr/>
        </p:nvGraphicFramePr>
        <p:xfrm>
          <a:off x="423782" y="2277789"/>
          <a:ext cx="1113536" cy="1854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3536">
                  <a:extLst>
                    <a:ext uri="{9D8B030D-6E8A-4147-A177-3AD203B41FA5}">
                      <a16:colId xmlns:a16="http://schemas.microsoft.com/office/drawing/2014/main" val="1220552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13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0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95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9365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C74CBA-2C9E-34D7-559B-B3E34EFED250}"/>
              </a:ext>
            </a:extLst>
          </p:cNvPr>
          <p:cNvGraphicFramePr>
            <a:graphicFrameLocks noGrp="1"/>
          </p:cNvGraphicFramePr>
          <p:nvPr/>
        </p:nvGraphicFramePr>
        <p:xfrm>
          <a:off x="2805475" y="2277789"/>
          <a:ext cx="1113536" cy="1854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3536">
                  <a:extLst>
                    <a:ext uri="{9D8B030D-6E8A-4147-A177-3AD203B41FA5}">
                      <a16:colId xmlns:a16="http://schemas.microsoft.com/office/drawing/2014/main" val="1220552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13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0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95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936545"/>
                  </a:ext>
                </a:extLst>
              </a:tr>
            </a:tbl>
          </a:graphicData>
        </a:graphic>
      </p:graphicFrame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4036FE7B-A288-4A90-5C05-C9BFD4AEE003}"/>
              </a:ext>
            </a:extLst>
          </p:cNvPr>
          <p:cNvGraphicFramePr>
            <a:graphicFrameLocks noGrp="1"/>
          </p:cNvGraphicFramePr>
          <p:nvPr/>
        </p:nvGraphicFramePr>
        <p:xfrm>
          <a:off x="5187168" y="2277789"/>
          <a:ext cx="1113536" cy="1854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3536">
                  <a:extLst>
                    <a:ext uri="{9D8B030D-6E8A-4147-A177-3AD203B41FA5}">
                      <a16:colId xmlns:a16="http://schemas.microsoft.com/office/drawing/2014/main" val="1220552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13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0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95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936545"/>
                  </a:ext>
                </a:extLst>
              </a:tr>
            </a:tbl>
          </a:graphicData>
        </a:graphic>
      </p:graphicFrame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DC07002D-ECA3-1714-2F9F-D48B45D03157}"/>
              </a:ext>
            </a:extLst>
          </p:cNvPr>
          <p:cNvGraphicFramePr>
            <a:graphicFrameLocks noGrp="1"/>
          </p:cNvGraphicFramePr>
          <p:nvPr/>
        </p:nvGraphicFramePr>
        <p:xfrm>
          <a:off x="7568861" y="2276837"/>
          <a:ext cx="1113536" cy="1854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3536">
                  <a:extLst>
                    <a:ext uri="{9D8B030D-6E8A-4147-A177-3AD203B41FA5}">
                      <a16:colId xmlns:a16="http://schemas.microsoft.com/office/drawing/2014/main" val="1220552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13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0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95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936545"/>
                  </a:ext>
                </a:extLst>
              </a:tr>
            </a:tbl>
          </a:graphicData>
        </a:graphic>
      </p:graphicFrame>
      <p:graphicFrame>
        <p:nvGraphicFramePr>
          <p:cNvPr id="30" name="Table 5">
            <a:extLst>
              <a:ext uri="{FF2B5EF4-FFF2-40B4-BE49-F238E27FC236}">
                <a16:creationId xmlns:a16="http://schemas.microsoft.com/office/drawing/2014/main" id="{C1F12E78-0D43-1CE1-8BAC-3D7025D2B97D}"/>
              </a:ext>
            </a:extLst>
          </p:cNvPr>
          <p:cNvGraphicFramePr>
            <a:graphicFrameLocks noGrp="1"/>
          </p:cNvGraphicFramePr>
          <p:nvPr/>
        </p:nvGraphicFramePr>
        <p:xfrm>
          <a:off x="9950554" y="2285029"/>
          <a:ext cx="1113536" cy="1854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13536">
                  <a:extLst>
                    <a:ext uri="{9D8B030D-6E8A-4147-A177-3AD203B41FA5}">
                      <a16:colId xmlns:a16="http://schemas.microsoft.com/office/drawing/2014/main" val="1220552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13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0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95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936545"/>
                  </a:ext>
                </a:extLst>
              </a:tr>
            </a:tbl>
          </a:graphicData>
        </a:graphic>
      </p:graphicFrame>
      <p:sp>
        <p:nvSpPr>
          <p:cNvPr id="34" name="Right Brace 33">
            <a:extLst>
              <a:ext uri="{FF2B5EF4-FFF2-40B4-BE49-F238E27FC236}">
                <a16:creationId xmlns:a16="http://schemas.microsoft.com/office/drawing/2014/main" id="{73AF62DE-FE4F-8AA7-A98F-F1EE6E5E084C}"/>
              </a:ext>
            </a:extLst>
          </p:cNvPr>
          <p:cNvSpPr/>
          <p:nvPr/>
        </p:nvSpPr>
        <p:spPr>
          <a:xfrm>
            <a:off x="1537318" y="2621071"/>
            <a:ext cx="331531" cy="1509016"/>
          </a:xfrm>
          <a:prstGeom prst="rightBrace">
            <a:avLst>
              <a:gd name="adj1" fmla="val 8333"/>
              <a:gd name="adj2" fmla="val 493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008452CD-CCDF-BAFF-36C2-58CE21850FC7}"/>
              </a:ext>
            </a:extLst>
          </p:cNvPr>
          <p:cNvSpPr/>
          <p:nvPr/>
        </p:nvSpPr>
        <p:spPr>
          <a:xfrm>
            <a:off x="11071819" y="2286118"/>
            <a:ext cx="227185" cy="14662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924EB24D-55A8-7770-342E-95F9C247308B}"/>
              </a:ext>
            </a:extLst>
          </p:cNvPr>
          <p:cNvSpPr/>
          <p:nvPr/>
        </p:nvSpPr>
        <p:spPr>
          <a:xfrm>
            <a:off x="6322435" y="3388646"/>
            <a:ext cx="310516" cy="7481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62BF5B7C-30A4-84B8-EAE7-24B0455E8685}"/>
              </a:ext>
            </a:extLst>
          </p:cNvPr>
          <p:cNvSpPr/>
          <p:nvPr/>
        </p:nvSpPr>
        <p:spPr>
          <a:xfrm>
            <a:off x="3901641" y="3011577"/>
            <a:ext cx="310516" cy="11275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B4F0E76-A725-0382-90DE-EC7A987D8B95}"/>
              </a:ext>
            </a:extLst>
          </p:cNvPr>
          <p:cNvSpPr/>
          <p:nvPr/>
        </p:nvSpPr>
        <p:spPr>
          <a:xfrm>
            <a:off x="6308433" y="2271038"/>
            <a:ext cx="310516" cy="7481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18CBD103-8C55-9364-C09B-7AC0E360B2FC}"/>
              </a:ext>
            </a:extLst>
          </p:cNvPr>
          <p:cNvSpPr/>
          <p:nvPr/>
        </p:nvSpPr>
        <p:spPr>
          <a:xfrm>
            <a:off x="8682397" y="2266773"/>
            <a:ext cx="310516" cy="11275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2E6AB8D6-3BDC-2737-8A62-CA9F6D4860AE}"/>
              </a:ext>
            </a:extLst>
          </p:cNvPr>
          <p:cNvSpPr/>
          <p:nvPr/>
        </p:nvSpPr>
        <p:spPr>
          <a:xfrm>
            <a:off x="3901641" y="2277981"/>
            <a:ext cx="310516" cy="3430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A082CA78-0146-3F59-C5A6-60B511B4EFAB}"/>
              </a:ext>
            </a:extLst>
          </p:cNvPr>
          <p:cNvSpPr/>
          <p:nvPr/>
        </p:nvSpPr>
        <p:spPr>
          <a:xfrm>
            <a:off x="8709477" y="3751974"/>
            <a:ext cx="310516" cy="3430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F8313C-A927-EB7E-3A5B-946AF63E9FBA}"/>
              </a:ext>
            </a:extLst>
          </p:cNvPr>
          <p:cNvSpPr txBox="1"/>
          <p:nvPr/>
        </p:nvSpPr>
        <p:spPr>
          <a:xfrm>
            <a:off x="1804452" y="3238709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5164E6-1A8D-5EC1-CD79-2FA8045DCF38}"/>
              </a:ext>
            </a:extLst>
          </p:cNvPr>
          <p:cNvSpPr txBox="1"/>
          <p:nvPr/>
        </p:nvSpPr>
        <p:spPr>
          <a:xfrm>
            <a:off x="1475461" y="2296522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6E8183-D111-E00B-3EAE-8665D9D67408}"/>
              </a:ext>
            </a:extLst>
          </p:cNvPr>
          <p:cNvSpPr txBox="1"/>
          <p:nvPr/>
        </p:nvSpPr>
        <p:spPr>
          <a:xfrm>
            <a:off x="11071819" y="3833454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03B986A-22D2-B140-871E-4E8BCF162966}"/>
              </a:ext>
            </a:extLst>
          </p:cNvPr>
          <p:cNvSpPr txBox="1"/>
          <p:nvPr/>
        </p:nvSpPr>
        <p:spPr>
          <a:xfrm>
            <a:off x="8690502" y="3442321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7AF7BA-1DA3-E282-6693-84BC7CBD85DB}"/>
              </a:ext>
            </a:extLst>
          </p:cNvPr>
          <p:cNvSpPr txBox="1"/>
          <p:nvPr/>
        </p:nvSpPr>
        <p:spPr>
          <a:xfrm>
            <a:off x="6315762" y="3073132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39DFBD-62A1-DD55-95BE-48E5886CE1EB}"/>
              </a:ext>
            </a:extLst>
          </p:cNvPr>
          <p:cNvSpPr txBox="1"/>
          <p:nvPr/>
        </p:nvSpPr>
        <p:spPr>
          <a:xfrm>
            <a:off x="3934069" y="2692867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Test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AFCD94-3894-BF68-0378-4197117D78E4}"/>
              </a:ext>
            </a:extLst>
          </p:cNvPr>
          <p:cNvSpPr txBox="1"/>
          <p:nvPr/>
        </p:nvSpPr>
        <p:spPr>
          <a:xfrm>
            <a:off x="4260040" y="2286703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981065-AFBF-6EA9-2763-F708831CCC87}"/>
              </a:ext>
            </a:extLst>
          </p:cNvPr>
          <p:cNvSpPr txBox="1"/>
          <p:nvPr/>
        </p:nvSpPr>
        <p:spPr>
          <a:xfrm>
            <a:off x="4221248" y="3442692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2406D52-2A3B-6E6E-8A96-4DAFE5DEADAC}"/>
              </a:ext>
            </a:extLst>
          </p:cNvPr>
          <p:cNvSpPr txBox="1"/>
          <p:nvPr/>
        </p:nvSpPr>
        <p:spPr>
          <a:xfrm>
            <a:off x="6581741" y="2490266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32D251-D5BD-96FA-E85F-2D0AE87734F5}"/>
              </a:ext>
            </a:extLst>
          </p:cNvPr>
          <p:cNvSpPr txBox="1"/>
          <p:nvPr/>
        </p:nvSpPr>
        <p:spPr>
          <a:xfrm>
            <a:off x="6587844" y="3621169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9A1F67-F2BB-8E6E-E921-D5F1144AED7D}"/>
              </a:ext>
            </a:extLst>
          </p:cNvPr>
          <p:cNvSpPr txBox="1"/>
          <p:nvPr/>
        </p:nvSpPr>
        <p:spPr>
          <a:xfrm>
            <a:off x="8978697" y="2669273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B42B26-B813-34B4-0418-5F4A760E71FD}"/>
              </a:ext>
            </a:extLst>
          </p:cNvPr>
          <p:cNvSpPr txBox="1"/>
          <p:nvPr/>
        </p:nvSpPr>
        <p:spPr>
          <a:xfrm>
            <a:off x="9027722" y="3772743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C66107-488B-7F1E-8A51-D548C77B4C76}"/>
              </a:ext>
            </a:extLst>
          </p:cNvPr>
          <p:cNvSpPr txBox="1"/>
          <p:nvPr/>
        </p:nvSpPr>
        <p:spPr>
          <a:xfrm>
            <a:off x="11306733" y="2880772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cs typeface="Times New Roman" panose="02020603050405020304" pitchFamily="18" charset="0"/>
              </a:rPr>
              <a:t>Train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EBCD4A-9546-B39A-2CB1-DABE7C83FB60}"/>
              </a:ext>
            </a:extLst>
          </p:cNvPr>
          <p:cNvSpPr txBox="1">
            <a:spLocks/>
          </p:cNvSpPr>
          <p:nvPr/>
        </p:nvSpPr>
        <p:spPr>
          <a:xfrm>
            <a:off x="1376268" y="1576453"/>
            <a:ext cx="5347332" cy="65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K – </a:t>
            </a:r>
            <a:r>
              <a:rPr lang="es-MX" sz="2800" b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fold</a:t>
            </a: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CV</a:t>
            </a:r>
            <a:endParaRPr lang="es-MX" sz="28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718410-75AD-9CBA-AD98-C69D434C075A}"/>
              </a:ext>
            </a:extLst>
          </p:cNvPr>
          <p:cNvSpPr txBox="1">
            <a:spLocks/>
          </p:cNvSpPr>
          <p:nvPr/>
        </p:nvSpPr>
        <p:spPr>
          <a:xfrm>
            <a:off x="1500796" y="1366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Cross-validation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838583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Key assumptions / challenges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517549-BD5A-44C6-9B5E-C18B0470D6F2}"/>
              </a:ext>
            </a:extLst>
          </p:cNvPr>
          <p:cNvSpPr txBox="1">
            <a:spLocks/>
          </p:cNvSpPr>
          <p:nvPr/>
        </p:nvSpPr>
        <p:spPr>
          <a:xfrm>
            <a:off x="623464" y="1994394"/>
            <a:ext cx="5275891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Observations of species span full range of suitable conditions</a:t>
            </a:r>
          </a:p>
          <a:p>
            <a:pPr>
              <a:lnSpc>
                <a:spcPct val="100000"/>
              </a:lnSpc>
            </a:pPr>
            <a:r>
              <a:rPr lang="en-GB" dirty="0"/>
              <a:t>Steady-state relationship with environment</a:t>
            </a:r>
          </a:p>
          <a:p>
            <a:pPr>
              <a:lnSpc>
                <a:spcPct val="100000"/>
              </a:lnSpc>
            </a:pPr>
            <a:r>
              <a:rPr lang="en-GB" dirty="0"/>
              <a:t>All key predictors included</a:t>
            </a:r>
          </a:p>
          <a:p>
            <a:pPr>
              <a:lnSpc>
                <a:spcPct val="100000"/>
              </a:lnSpc>
            </a:pPr>
            <a:r>
              <a:rPr lang="en-GB" dirty="0"/>
              <a:t>Three-dimensional environment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Model layers (e.g. surface, seafloor)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Can be challenges with getting sub-surface environmental data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794F24D-0146-C172-A58E-433D76867AF6}"/>
              </a:ext>
            </a:extLst>
          </p:cNvPr>
          <p:cNvSpPr/>
          <p:nvPr/>
        </p:nvSpPr>
        <p:spPr>
          <a:xfrm>
            <a:off x="7504356" y="2692170"/>
            <a:ext cx="360040" cy="1512168"/>
          </a:xfrm>
          <a:prstGeom prst="leftBrace">
            <a:avLst>
              <a:gd name="adj1" fmla="val 4896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42F1DA-30D2-EA8A-167D-98D3378549ED}"/>
              </a:ext>
            </a:extLst>
          </p:cNvPr>
          <p:cNvSpPr txBox="1"/>
          <p:nvPr/>
        </p:nvSpPr>
        <p:spPr>
          <a:xfrm rot="5400000">
            <a:off x="11011771" y="332767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Environmental variables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75910-B19A-352F-D76D-2AF185CA4DD4}"/>
              </a:ext>
            </a:extLst>
          </p:cNvPr>
          <p:cNvSpPr txBox="1"/>
          <p:nvPr/>
        </p:nvSpPr>
        <p:spPr>
          <a:xfrm>
            <a:off x="10509671" y="87165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Species occurrences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A2A3C-14C6-CC68-41D9-A430C355EAC1}"/>
              </a:ext>
            </a:extLst>
          </p:cNvPr>
          <p:cNvSpPr txBox="1"/>
          <p:nvPr/>
        </p:nvSpPr>
        <p:spPr>
          <a:xfrm>
            <a:off x="10548637" y="550196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Modelled distribution</a:t>
            </a:r>
          </a:p>
        </p:txBody>
      </p:sp>
      <p:pic>
        <p:nvPicPr>
          <p:cNvPr id="18" name="Picture 17" descr="lampides_prediction.tif">
            <a:extLst>
              <a:ext uri="{FF2B5EF4-FFF2-40B4-BE49-F238E27FC236}">
                <a16:creationId xmlns:a16="http://schemas.microsoft.com/office/drawing/2014/main" id="{9D9E67F0-24FC-565E-5253-CB8D302BD7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7539" y="3873757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0" name="Picture 19" descr="lampides_points.tif">
            <a:extLst>
              <a:ext uri="{FF2B5EF4-FFF2-40B4-BE49-F238E27FC236}">
                <a16:creationId xmlns:a16="http://schemas.microsoft.com/office/drawing/2014/main" id="{37140D31-2D78-79DA-DF90-B839E77640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4870" y="657807"/>
            <a:ext cx="2877312" cy="2523744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1" name="Picture 20" descr="egypt_land_cover.tif">
            <a:extLst>
              <a:ext uri="{FF2B5EF4-FFF2-40B4-BE49-F238E27FC236}">
                <a16:creationId xmlns:a16="http://schemas.microsoft.com/office/drawing/2014/main" id="{0919D66D-DD90-F7A1-3AE0-B06D60A79F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4870" y="2942466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2" name="Picture 21" descr="egypt_precip.tif">
            <a:extLst>
              <a:ext uri="{FF2B5EF4-FFF2-40B4-BE49-F238E27FC236}">
                <a16:creationId xmlns:a16="http://schemas.microsoft.com/office/drawing/2014/main" id="{8163E691-531B-EE88-508D-ADC509B799A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4870" y="2337153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3" name="Picture 22" descr="egypt_temp.tif">
            <a:extLst>
              <a:ext uri="{FF2B5EF4-FFF2-40B4-BE49-F238E27FC236}">
                <a16:creationId xmlns:a16="http://schemas.microsoft.com/office/drawing/2014/main" id="{A652356C-F306-65CB-0280-C95F60CEE2C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4870" y="1731840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36EC94B-5074-0228-789B-4ABF1BD75298}"/>
              </a:ext>
            </a:extLst>
          </p:cNvPr>
          <p:cNvCxnSpPr/>
          <p:nvPr/>
        </p:nvCxnSpPr>
        <p:spPr>
          <a:xfrm flipV="1">
            <a:off x="5899355" y="1994394"/>
            <a:ext cx="2082472" cy="4951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B63342-7369-DD37-387C-185FEA0394FF}"/>
              </a:ext>
            </a:extLst>
          </p:cNvPr>
          <p:cNvCxnSpPr>
            <a:cxnSpLocks/>
          </p:cNvCxnSpPr>
          <p:nvPr/>
        </p:nvCxnSpPr>
        <p:spPr>
          <a:xfrm flipV="1">
            <a:off x="5143961" y="3448254"/>
            <a:ext cx="2124044" cy="2475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FF9887E-9EBC-34E3-E67C-981F8F213CB8}"/>
              </a:ext>
            </a:extLst>
          </p:cNvPr>
          <p:cNvCxnSpPr>
            <a:cxnSpLocks/>
          </p:cNvCxnSpPr>
          <p:nvPr/>
        </p:nvCxnSpPr>
        <p:spPr>
          <a:xfrm flipV="1">
            <a:off x="4867240" y="3516015"/>
            <a:ext cx="2400765" cy="688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C03E5-8063-277B-49E8-3707A1B64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D0D9-A553-2C16-9257-8A4D3D94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/>
          <a:lstStyle/>
          <a:p>
            <a:r>
              <a:rPr lang="en-CA" dirty="0"/>
              <a:t>Coding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815CD-8367-8716-0DB5-3ABB818D4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4" y="1425289"/>
            <a:ext cx="5649686" cy="5285566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Format and Visualize Acoustic Data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Make Environmental Data </a:t>
            </a:r>
            <a:r>
              <a:rPr lang="en-CA" dirty="0" err="1">
                <a:solidFill>
                  <a:srgbClr val="0000A4"/>
                </a:solidFill>
              </a:rPr>
              <a:t>Rasters</a:t>
            </a:r>
            <a:endParaRPr lang="en-CA" dirty="0">
              <a:solidFill>
                <a:srgbClr val="0000A4"/>
              </a:solidFill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Reformat to biomod2 Data Format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Running Species Distribution Models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Evaluating Species Distribution Models</a:t>
            </a: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6" name="Picture 2" descr="Please don't learn to code | TechCrunch">
            <a:extLst>
              <a:ext uri="{FF2B5EF4-FFF2-40B4-BE49-F238E27FC236}">
                <a16:creationId xmlns:a16="http://schemas.microsoft.com/office/drawing/2014/main" id="{4749851E-75AC-FCD3-E876-CF09128D6AA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21410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218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FBC7F-17F1-D914-64BF-8EE209646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BC8C-A511-449C-ACFD-A7439D9C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Ensemble modelling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4CDA9-F903-433D-F2AF-35BA0DED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36</a:t>
            </a:fld>
            <a:endParaRPr lang="en-C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EE79FDA-9022-2552-91DF-11B923DCDD84}"/>
              </a:ext>
            </a:extLst>
          </p:cNvPr>
          <p:cNvSpPr txBox="1">
            <a:spLocks noChangeArrowheads="1"/>
          </p:cNvSpPr>
          <p:nvPr/>
        </p:nvSpPr>
        <p:spPr>
          <a:xfrm>
            <a:off x="401285" y="2468022"/>
            <a:ext cx="5180649" cy="6389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dirty="0"/>
              <a:t>Sometimes results from multiple  algorithms are combined </a:t>
            </a:r>
          </a:p>
          <a:p>
            <a:r>
              <a:rPr lang="en-CA" altLang="en-US" dirty="0"/>
              <a:t>Called an </a:t>
            </a:r>
            <a:r>
              <a:rPr lang="en-CA" altLang="en-US" i="1" dirty="0">
                <a:solidFill>
                  <a:srgbClr val="FF0000"/>
                </a:solidFill>
              </a:rPr>
              <a:t>ensemble</a:t>
            </a:r>
          </a:p>
          <a:p>
            <a:r>
              <a:rPr lang="en-CA" altLang="en-US" dirty="0"/>
              <a:t>Weighted/unweighted</a:t>
            </a:r>
          </a:p>
          <a:p>
            <a:r>
              <a:rPr lang="en-CA" altLang="en-US" dirty="0"/>
              <a:t>How to weight ensemble models?</a:t>
            </a:r>
          </a:p>
        </p:txBody>
      </p:sp>
      <p:pic>
        <p:nvPicPr>
          <p:cNvPr id="5" name="Picture 4" descr="A close-up of a computer code&#10;&#10;Description automatically generated">
            <a:extLst>
              <a:ext uri="{FF2B5EF4-FFF2-40B4-BE49-F238E27FC236}">
                <a16:creationId xmlns:a16="http://schemas.microsoft.com/office/drawing/2014/main" id="{CDA8214B-E1F0-8A61-7FC6-E690DD6F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346"/>
          <a:stretch/>
        </p:blipFill>
        <p:spPr>
          <a:xfrm>
            <a:off x="5783771" y="1690688"/>
            <a:ext cx="6408229" cy="3971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45041-38D7-655C-206F-3E939BAE3FFE}"/>
              </a:ext>
            </a:extLst>
          </p:cNvPr>
          <p:cNvSpPr txBox="1"/>
          <p:nvPr/>
        </p:nvSpPr>
        <p:spPr>
          <a:xfrm>
            <a:off x="8436816" y="5824778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Biomod</a:t>
            </a:r>
            <a:r>
              <a:rPr lang="en-US" dirty="0"/>
              <a:t> user manual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46736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00738-336C-6D2A-55FA-E788ED23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F01-8798-43F6-B983-9822A0DBCE89}" type="slidenum">
              <a:rPr lang="es-MX" smtClean="0"/>
              <a:t>37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BC3764-F6B4-9BB6-9B14-089863BF5525}"/>
              </a:ext>
            </a:extLst>
          </p:cNvPr>
          <p:cNvSpPr/>
          <p:nvPr/>
        </p:nvSpPr>
        <p:spPr>
          <a:xfrm>
            <a:off x="1448778" y="1663467"/>
            <a:ext cx="1454259" cy="76412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GLM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051802-74D3-9799-3188-7A76A23ADD20}"/>
              </a:ext>
            </a:extLst>
          </p:cNvPr>
          <p:cNvSpPr/>
          <p:nvPr/>
        </p:nvSpPr>
        <p:spPr>
          <a:xfrm>
            <a:off x="3942786" y="1688826"/>
            <a:ext cx="1454259" cy="76412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GAM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99D413-5BC8-8107-F6C8-3F8C5E91432A}"/>
              </a:ext>
            </a:extLst>
          </p:cNvPr>
          <p:cNvSpPr/>
          <p:nvPr/>
        </p:nvSpPr>
        <p:spPr>
          <a:xfrm>
            <a:off x="6534654" y="2163038"/>
            <a:ext cx="1628124" cy="9322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Ensemble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548BEA-427B-F814-50EE-456E00BFBFA1}"/>
              </a:ext>
            </a:extLst>
          </p:cNvPr>
          <p:cNvSpPr/>
          <p:nvPr/>
        </p:nvSpPr>
        <p:spPr>
          <a:xfrm>
            <a:off x="2597420" y="2801787"/>
            <a:ext cx="1454259" cy="76412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/>
              <a:t>Random</a:t>
            </a:r>
            <a:r>
              <a:rPr lang="es-MX" sz="2400" dirty="0"/>
              <a:t> </a:t>
            </a:r>
          </a:p>
          <a:p>
            <a:pPr algn="ctr"/>
            <a:r>
              <a:rPr lang="es-MX" sz="2400" dirty="0"/>
              <a:t>Forest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A7FE01-A625-5160-6B8C-35D08A3E06AD}"/>
              </a:ext>
            </a:extLst>
          </p:cNvPr>
          <p:cNvSpPr txBox="1">
            <a:spLocks/>
          </p:cNvSpPr>
          <p:nvPr/>
        </p:nvSpPr>
        <p:spPr>
          <a:xfrm>
            <a:off x="2304499" y="2061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Algorithms used</a:t>
            </a:r>
            <a:endParaRPr lang="en-AU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D7EF2-91A4-7608-68AF-42A2E31D045C}"/>
              </a:ext>
            </a:extLst>
          </p:cNvPr>
          <p:cNvSpPr txBox="1"/>
          <p:nvPr/>
        </p:nvSpPr>
        <p:spPr>
          <a:xfrm>
            <a:off x="8527244" y="2336800"/>
            <a:ext cx="2377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 err="1"/>
              <a:t>Unweighted</a:t>
            </a:r>
            <a:endParaRPr lang="es-MX" sz="3200" b="1" dirty="0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C619F424-4F82-54D9-05FF-CB328E9E659F}"/>
              </a:ext>
            </a:extLst>
          </p:cNvPr>
          <p:cNvSpPr/>
          <p:nvPr/>
        </p:nvSpPr>
        <p:spPr>
          <a:xfrm>
            <a:off x="5798860" y="1507582"/>
            <a:ext cx="371328" cy="22190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AA5746-63F0-06C9-9682-17179AB9147C}"/>
              </a:ext>
            </a:extLst>
          </p:cNvPr>
          <p:cNvSpPr/>
          <p:nvPr/>
        </p:nvSpPr>
        <p:spPr>
          <a:xfrm>
            <a:off x="798096" y="4336626"/>
            <a:ext cx="2104942" cy="143187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GLM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D2034-60B9-E27F-35BF-7E15663825C8}"/>
              </a:ext>
            </a:extLst>
          </p:cNvPr>
          <p:cNvSpPr/>
          <p:nvPr/>
        </p:nvSpPr>
        <p:spPr>
          <a:xfrm>
            <a:off x="3942786" y="4714463"/>
            <a:ext cx="853803" cy="4116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GAM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6529E-4BD8-2D5D-E829-78601536FE2C}"/>
              </a:ext>
            </a:extLst>
          </p:cNvPr>
          <p:cNvSpPr/>
          <p:nvPr/>
        </p:nvSpPr>
        <p:spPr>
          <a:xfrm>
            <a:off x="6534654" y="4836197"/>
            <a:ext cx="1628124" cy="9322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Ensemble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63908-5BA9-6D5C-1D9C-74AC17AC8569}"/>
              </a:ext>
            </a:extLst>
          </p:cNvPr>
          <p:cNvSpPr/>
          <p:nvPr/>
        </p:nvSpPr>
        <p:spPr>
          <a:xfrm>
            <a:off x="3377387" y="5635695"/>
            <a:ext cx="1348584" cy="76412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/>
              <a:t>Random</a:t>
            </a:r>
            <a:r>
              <a:rPr lang="es-MX" sz="2400" dirty="0"/>
              <a:t> </a:t>
            </a:r>
          </a:p>
          <a:p>
            <a:pPr algn="ctr"/>
            <a:r>
              <a:rPr lang="es-MX" sz="2400" dirty="0"/>
              <a:t>Forest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8FB6B-DDE5-236B-D33A-3E38C194AE60}"/>
              </a:ext>
            </a:extLst>
          </p:cNvPr>
          <p:cNvSpPr txBox="1"/>
          <p:nvPr/>
        </p:nvSpPr>
        <p:spPr>
          <a:xfrm>
            <a:off x="8527244" y="5050920"/>
            <a:ext cx="1987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 err="1"/>
              <a:t>Weighted</a:t>
            </a:r>
            <a:endParaRPr lang="es-MX" sz="3200" b="1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D65B36E-2ED0-06CA-2BE1-96D9682A7547}"/>
              </a:ext>
            </a:extLst>
          </p:cNvPr>
          <p:cNvSpPr/>
          <p:nvPr/>
        </p:nvSpPr>
        <p:spPr>
          <a:xfrm>
            <a:off x="5798860" y="4180741"/>
            <a:ext cx="371328" cy="22190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38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88D8-E9C4-9570-8830-EC3102346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3EAA91-C0E1-00BC-9793-3DC039AE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5170715" cy="590931"/>
          </a:xfrm>
        </p:spPr>
        <p:txBody>
          <a:bodyPr/>
          <a:lstStyle/>
          <a:p>
            <a:r>
              <a:rPr lang="en-CA" dirty="0"/>
              <a:t>Coding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BCB98-D721-7706-F24C-869B163574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4" y="1425289"/>
            <a:ext cx="5649686" cy="5285566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Format and Visualize Acoustic Data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Make Environmental Data </a:t>
            </a:r>
            <a:r>
              <a:rPr lang="en-CA" dirty="0" err="1">
                <a:solidFill>
                  <a:srgbClr val="0000A4"/>
                </a:solidFill>
              </a:rPr>
              <a:t>Rasters</a:t>
            </a:r>
            <a:endParaRPr lang="en-CA" dirty="0">
              <a:solidFill>
                <a:srgbClr val="0000A4"/>
              </a:solidFill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Reformat to biomod2 Data Format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Running Species Distribution Models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Evaluating Species Distribution Models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CA" dirty="0">
                <a:solidFill>
                  <a:srgbClr val="0000A4"/>
                </a:solidFill>
              </a:rPr>
              <a:t>Ensemble Modelling</a:t>
            </a: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6" name="Picture 2" descr="Please don't learn to code | TechCrunch">
            <a:extLst>
              <a:ext uri="{FF2B5EF4-FFF2-40B4-BE49-F238E27FC236}">
                <a16:creationId xmlns:a16="http://schemas.microsoft.com/office/drawing/2014/main" id="{B2571315-477A-1EFD-525D-2A9CB6247BE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21410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58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734FF-585F-F65C-C629-EC61762A9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95512C5-4EB3-3CBF-6A27-2A8FB86DB2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544" b="22544"/>
          <a:stretch/>
        </p:blipFill>
        <p:spPr>
          <a:xfrm>
            <a:off x="123992" y="124953"/>
            <a:ext cx="11944014" cy="4372387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FDF4020B-A487-71F8-BAAE-2A009A4B6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228" y="5898126"/>
            <a:ext cx="10607040" cy="646331"/>
          </a:xfrm>
        </p:spPr>
        <p:txBody>
          <a:bodyPr/>
          <a:lstStyle/>
          <a:p>
            <a:r>
              <a:rPr lang="en-CA" sz="4000" dirty="0"/>
              <a:t>Considerations for SDMs using Acoustic Telemetry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2A100-B037-AC00-AD1F-C22655CFC2A8}"/>
              </a:ext>
            </a:extLst>
          </p:cNvPr>
          <p:cNvSpPr txBox="1"/>
          <p:nvPr/>
        </p:nvSpPr>
        <p:spPr>
          <a:xfrm rot="5400000">
            <a:off x="11315396" y="468600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Image credit: </a:t>
            </a:r>
          </a:p>
          <a:p>
            <a:r>
              <a:rPr lang="en-CA" sz="1100" dirty="0"/>
              <a:t>Nicolas Winkler</a:t>
            </a:r>
          </a:p>
        </p:txBody>
      </p:sp>
    </p:spTree>
    <p:extLst>
      <p:ext uri="{BB962C8B-B14F-4D97-AF65-F5344CB8AC3E}">
        <p14:creationId xmlns:p14="http://schemas.microsoft.com/office/powerpoint/2010/main" val="103683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544" b="22544"/>
          <a:stretch/>
        </p:blipFill>
        <p:spPr>
          <a:xfrm>
            <a:off x="123992" y="124953"/>
            <a:ext cx="11944014" cy="4372387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228" y="5842726"/>
            <a:ext cx="10607040" cy="701731"/>
          </a:xfrm>
        </p:spPr>
        <p:txBody>
          <a:bodyPr/>
          <a:lstStyle/>
          <a:p>
            <a:r>
              <a:rPr lang="en-US" dirty="0"/>
              <a:t>Introduction to Species Distribution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77D44-C67D-4D77-8087-22C5033670E3}"/>
              </a:ext>
            </a:extLst>
          </p:cNvPr>
          <p:cNvSpPr txBox="1"/>
          <p:nvPr/>
        </p:nvSpPr>
        <p:spPr>
          <a:xfrm rot="5400000">
            <a:off x="11315396" y="468600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Image credit: </a:t>
            </a:r>
          </a:p>
          <a:p>
            <a:r>
              <a:rPr lang="en-CA" sz="1100" dirty="0"/>
              <a:t>Nicolas Winkler</a:t>
            </a:r>
          </a:p>
        </p:txBody>
      </p:sp>
    </p:spTree>
    <p:extLst>
      <p:ext uri="{BB962C8B-B14F-4D97-AF65-F5344CB8AC3E}">
        <p14:creationId xmlns:p14="http://schemas.microsoft.com/office/powerpoint/2010/main" val="1515754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87F4-EFBA-410C-46AF-58E8AE47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SDM based on tagging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A243-0B2A-EFDC-5876-0FC6570B7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22461" cy="4351338"/>
          </a:xfrm>
        </p:spPr>
        <p:txBody>
          <a:bodyPr/>
          <a:lstStyle/>
          <a:p>
            <a:r>
              <a:rPr lang="en-CA" dirty="0"/>
              <a:t>May </a:t>
            </a:r>
            <a:r>
              <a:rPr lang="en-CA" dirty="0">
                <a:solidFill>
                  <a:srgbClr val="FF0000"/>
                </a:solidFill>
              </a:rPr>
              <a:t>truncate niche</a:t>
            </a:r>
          </a:p>
          <a:p>
            <a:r>
              <a:rPr lang="en-CA" dirty="0"/>
              <a:t>Potentially big problem, </a:t>
            </a:r>
            <a:r>
              <a:rPr lang="en-CA" dirty="0">
                <a:solidFill>
                  <a:srgbClr val="FF0000"/>
                </a:solidFill>
              </a:rPr>
              <a:t>especially</a:t>
            </a:r>
            <a:r>
              <a:rPr lang="en-CA" dirty="0"/>
              <a:t> for climate change projections</a:t>
            </a:r>
          </a:p>
          <a:p>
            <a:r>
              <a:rPr lang="en-CA" dirty="0">
                <a:solidFill>
                  <a:srgbClr val="FF0000"/>
                </a:solidFill>
              </a:rPr>
              <a:t>Niche may vary within a species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5EDAC-8EFF-58FA-37D5-176610C2A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62" y="1722245"/>
            <a:ext cx="5029385" cy="4418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944788E-818C-7652-0FF8-F62FD6E7FE3E}"/>
              </a:ext>
            </a:extLst>
          </p:cNvPr>
          <p:cNvSpPr/>
          <p:nvPr/>
        </p:nvSpPr>
        <p:spPr>
          <a:xfrm rot="1961709">
            <a:off x="1994259" y="5010938"/>
            <a:ext cx="2524897" cy="1915533"/>
          </a:xfrm>
          <a:custGeom>
            <a:avLst/>
            <a:gdLst>
              <a:gd name="connsiteX0" fmla="*/ 227853 w 2524897"/>
              <a:gd name="connsiteY0" fmla="*/ 1915533 h 1915533"/>
              <a:gd name="connsiteX1" fmla="*/ 219019 w 2524897"/>
              <a:gd name="connsiteY1" fmla="*/ 95567 h 1915533"/>
              <a:gd name="connsiteX2" fmla="*/ 2524897 w 2524897"/>
              <a:gd name="connsiteY2" fmla="*/ 418037 h 191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4897" h="1915533">
                <a:moveTo>
                  <a:pt x="227853" y="1915533"/>
                </a:moveTo>
                <a:cubicBezTo>
                  <a:pt x="32015" y="1130341"/>
                  <a:pt x="-163822" y="345150"/>
                  <a:pt x="219019" y="95567"/>
                </a:cubicBezTo>
                <a:cubicBezTo>
                  <a:pt x="601860" y="-154016"/>
                  <a:pt x="1563378" y="132010"/>
                  <a:pt x="2524897" y="418037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5633E3-7976-E152-E64D-FEC96DD45534}"/>
              </a:ext>
            </a:extLst>
          </p:cNvPr>
          <p:cNvCxnSpPr/>
          <p:nvPr/>
        </p:nvCxnSpPr>
        <p:spPr>
          <a:xfrm>
            <a:off x="1607930" y="6210853"/>
            <a:ext cx="36885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5A8D64-5C2B-8EFC-82DA-0FB9A8BE2BAF}"/>
              </a:ext>
            </a:extLst>
          </p:cNvPr>
          <p:cNvSpPr txBox="1"/>
          <p:nvPr/>
        </p:nvSpPr>
        <p:spPr>
          <a:xfrm>
            <a:off x="2562414" y="6345791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Temperature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BE4E5-C3FE-F733-7D9C-A007D6CA4BF4}"/>
              </a:ext>
            </a:extLst>
          </p:cNvPr>
          <p:cNvGrpSpPr/>
          <p:nvPr/>
        </p:nvGrpSpPr>
        <p:grpSpPr>
          <a:xfrm>
            <a:off x="1851212" y="4778974"/>
            <a:ext cx="4192859" cy="1431879"/>
            <a:chOff x="1943119" y="4089860"/>
            <a:chExt cx="4192859" cy="14318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BB4D62E-9D10-4765-0671-57502EE2B015}"/>
                </a:ext>
              </a:extLst>
            </p:cNvPr>
            <p:cNvGrpSpPr/>
            <p:nvPr/>
          </p:nvGrpSpPr>
          <p:grpSpPr>
            <a:xfrm>
              <a:off x="1943119" y="4089860"/>
              <a:ext cx="4192859" cy="1431879"/>
              <a:chOff x="1943119" y="4089860"/>
              <a:chExt cx="4192859" cy="143187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CD95727-2882-B1FD-95C2-5E129DF98257}"/>
                  </a:ext>
                </a:extLst>
              </p:cNvPr>
              <p:cNvCxnSpPr/>
              <p:nvPr/>
            </p:nvCxnSpPr>
            <p:spPr>
              <a:xfrm>
                <a:off x="4152348" y="4443896"/>
                <a:ext cx="0" cy="107784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66A5AF7-7D83-0836-4E64-D4186A0F6871}"/>
                  </a:ext>
                </a:extLst>
              </p:cNvPr>
              <p:cNvCxnSpPr/>
              <p:nvPr/>
            </p:nvCxnSpPr>
            <p:spPr>
              <a:xfrm>
                <a:off x="2562414" y="4443895"/>
                <a:ext cx="0" cy="1077843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D37663-9937-36DC-9246-39D88F62BFB3}"/>
                  </a:ext>
                </a:extLst>
              </p:cNvPr>
              <p:cNvSpPr txBox="1"/>
              <p:nvPr/>
            </p:nvSpPr>
            <p:spPr>
              <a:xfrm>
                <a:off x="1943119" y="4089860"/>
                <a:ext cx="41928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/>
                  <a:t>Conditions experienced in ETP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2ECF3C-1AFD-1B47-F794-076E5E28ECDD}"/>
                </a:ext>
              </a:extLst>
            </p:cNvPr>
            <p:cNvCxnSpPr/>
            <p:nvPr/>
          </p:nvCxnSpPr>
          <p:spPr>
            <a:xfrm>
              <a:off x="2562414" y="4501322"/>
              <a:ext cx="158993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D6DA84-7D77-F43D-8282-13B8D2912D61}"/>
              </a:ext>
            </a:extLst>
          </p:cNvPr>
          <p:cNvGrpSpPr/>
          <p:nvPr/>
        </p:nvGrpSpPr>
        <p:grpSpPr>
          <a:xfrm>
            <a:off x="1676929" y="4340740"/>
            <a:ext cx="3316907" cy="1854097"/>
            <a:chOff x="1676929" y="3651626"/>
            <a:chExt cx="3316907" cy="185409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125388-9907-C9D9-FFD8-3C6018957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4548" y="3656703"/>
              <a:ext cx="0" cy="184902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97B1554-8D6F-219D-934E-B6F1BB19A8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1495" y="3656703"/>
              <a:ext cx="0" cy="1849019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99045BC-5115-0BD1-239B-9A5980D8EFD8}"/>
                </a:ext>
              </a:extLst>
            </p:cNvPr>
            <p:cNvCxnSpPr/>
            <p:nvPr/>
          </p:nvCxnSpPr>
          <p:spPr>
            <a:xfrm>
              <a:off x="1851212" y="4117009"/>
              <a:ext cx="2773383" cy="0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E5172F-A671-57AE-35A1-9FBDB812EFBA}"/>
                </a:ext>
              </a:extLst>
            </p:cNvPr>
            <p:cNvSpPr txBox="1"/>
            <p:nvPr/>
          </p:nvSpPr>
          <p:spPr>
            <a:xfrm>
              <a:off x="1676929" y="3651626"/>
              <a:ext cx="3316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Conditions experienced globally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DBFF1F2-3FEC-1362-F637-E1B7BA56DE23}"/>
              </a:ext>
            </a:extLst>
          </p:cNvPr>
          <p:cNvSpPr txBox="1"/>
          <p:nvPr/>
        </p:nvSpPr>
        <p:spPr>
          <a:xfrm>
            <a:off x="10072210" y="6446621"/>
            <a:ext cx="4810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Salazar </a:t>
            </a:r>
            <a:r>
              <a:rPr lang="en-CA" sz="1400" i="1" dirty="0"/>
              <a:t>et al. </a:t>
            </a:r>
            <a:r>
              <a:rPr lang="en-CA" sz="1400" dirty="0"/>
              <a:t>(in prep.)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01EFD-F171-DF45-95ED-DFA4FF7E7EC7}"/>
              </a:ext>
            </a:extLst>
          </p:cNvPr>
          <p:cNvCxnSpPr>
            <a:cxnSpLocks/>
          </p:cNvCxnSpPr>
          <p:nvPr/>
        </p:nvCxnSpPr>
        <p:spPr>
          <a:xfrm>
            <a:off x="3767672" y="5542573"/>
            <a:ext cx="0" cy="668279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0F3589-30D9-46CF-2527-807E9BE92782}"/>
              </a:ext>
            </a:extLst>
          </p:cNvPr>
          <p:cNvCxnSpPr>
            <a:cxnSpLocks/>
          </p:cNvCxnSpPr>
          <p:nvPr/>
        </p:nvCxnSpPr>
        <p:spPr>
          <a:xfrm>
            <a:off x="2779318" y="5542573"/>
            <a:ext cx="0" cy="652263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97EA78B-E7A6-9185-7992-1B745EA10B21}"/>
              </a:ext>
            </a:extLst>
          </p:cNvPr>
          <p:cNvSpPr txBox="1"/>
          <p:nvPr/>
        </p:nvSpPr>
        <p:spPr>
          <a:xfrm>
            <a:off x="1667016" y="5165233"/>
            <a:ext cx="356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Conditions experienced at receivers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547A31-7CA1-D011-ED36-D7C98017D6E8}"/>
              </a:ext>
            </a:extLst>
          </p:cNvPr>
          <p:cNvCxnSpPr>
            <a:cxnSpLocks/>
          </p:cNvCxnSpPr>
          <p:nvPr/>
        </p:nvCxnSpPr>
        <p:spPr>
          <a:xfrm>
            <a:off x="2779318" y="5507268"/>
            <a:ext cx="98363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6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1EFEA-1659-3F01-EB76-8A1B3A03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Acoustic Data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76057-9BB4-5922-A330-977477A1A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23857" cy="2515114"/>
          </a:xfrm>
        </p:spPr>
        <p:txBody>
          <a:bodyPr/>
          <a:lstStyle/>
          <a:p>
            <a:r>
              <a:rPr lang="en-CA" dirty="0"/>
              <a:t>Niche </a:t>
            </a:r>
            <a:r>
              <a:rPr lang="en-CA"/>
              <a:t>is heavily </a:t>
            </a:r>
            <a:r>
              <a:rPr lang="en-CA" dirty="0"/>
              <a:t>truncated</a:t>
            </a:r>
          </a:p>
          <a:p>
            <a:pPr lvl="1"/>
            <a:r>
              <a:rPr lang="en-CA" dirty="0"/>
              <a:t>Generally only cover small subset of range and conditions experienced</a:t>
            </a:r>
          </a:p>
          <a:p>
            <a:r>
              <a:rPr lang="en-CA" dirty="0"/>
              <a:t>Receiver layout may bias output</a:t>
            </a:r>
          </a:p>
          <a:p>
            <a:r>
              <a:rPr lang="en-CA" b="1" dirty="0">
                <a:solidFill>
                  <a:srgbClr val="FF0000"/>
                </a:solidFill>
              </a:rPr>
              <a:t>Generally not ideal for making SDMs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A9787-FFA4-F55F-4E36-7801CBBC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41</a:t>
            </a:fld>
            <a:endParaRPr lang="en-CA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FF421A-6F6C-F731-DC76-03658276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6" y="2178851"/>
            <a:ext cx="4840769" cy="4177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F6719D-F949-A3BE-6DF9-41B80C1A6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38" y="4039110"/>
            <a:ext cx="5637780" cy="2818890"/>
          </a:xfrm>
          <a:prstGeom prst="rect">
            <a:avLst/>
          </a:prstGeom>
        </p:spPr>
      </p:pic>
      <p:pic>
        <p:nvPicPr>
          <p:cNvPr id="1026" name="Picture 2" descr="Blue Shark – Discover Fishes">
            <a:extLst>
              <a:ext uri="{FF2B5EF4-FFF2-40B4-BE49-F238E27FC236}">
                <a16:creationId xmlns:a16="http://schemas.microsoft.com/office/drawing/2014/main" id="{B9CF25DC-ECC2-C761-905F-AEA62C052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94" y="30609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610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8A3B-079E-518B-468B-BD52A807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Acoustic Data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2043F-8F82-24BE-3D60-557AB6F52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990811"/>
          </a:xfrm>
        </p:spPr>
        <p:txBody>
          <a:bodyPr/>
          <a:lstStyle/>
          <a:p>
            <a:r>
              <a:rPr lang="en-CA" dirty="0"/>
              <a:t>Independent validation dataset for SDMs from satellite or global occurrence data</a:t>
            </a:r>
          </a:p>
          <a:p>
            <a:endParaRPr lang="en-CA" dirty="0"/>
          </a:p>
          <a:p>
            <a:r>
              <a:rPr lang="en-CA" dirty="0"/>
              <a:t>Hyper-local scenarios where full niche can be captured with acoustic receivers</a:t>
            </a:r>
          </a:p>
          <a:p>
            <a:endParaRPr lang="en-CA" dirty="0"/>
          </a:p>
          <a:p>
            <a:r>
              <a:rPr lang="en-CA" dirty="0"/>
              <a:t>Dynamic SDMs which account for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D1415-4A1E-FA12-B20E-845B05A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42</a:t>
            </a:fld>
            <a:endParaRPr lang="en-CA"/>
          </a:p>
        </p:txBody>
      </p:sp>
      <p:pic>
        <p:nvPicPr>
          <p:cNvPr id="5" name="ya">
            <a:hlinkClick r:id="" action="ppaction://media"/>
            <a:extLst>
              <a:ext uri="{FF2B5EF4-FFF2-40B4-BE49-F238E27FC236}">
                <a16:creationId xmlns:a16="http://schemas.microsoft.com/office/drawing/2014/main" id="{E65E8E8A-CD94-1532-9AB0-897F2BB22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113" t="24216" r="22167" b="24675"/>
          <a:stretch/>
        </p:blipFill>
        <p:spPr>
          <a:xfrm>
            <a:off x="6096000" y="2448945"/>
            <a:ext cx="5928483" cy="3058820"/>
          </a:xfrm>
          <a:prstGeom prst="rect">
            <a:avLst/>
          </a:prstGeom>
        </p:spPr>
      </p:pic>
      <p:pic>
        <p:nvPicPr>
          <p:cNvPr id="6" name="Picture 2" descr="Blue Shark – Discover Fishes">
            <a:extLst>
              <a:ext uri="{FF2B5EF4-FFF2-40B4-BE49-F238E27FC236}">
                <a16:creationId xmlns:a16="http://schemas.microsoft.com/office/drawing/2014/main" id="{97B57474-47A2-F81C-1A2F-BB3266C3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66" y="75030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8F944-D539-9399-4F8F-631F6862E3E9}"/>
              </a:ext>
            </a:extLst>
          </p:cNvPr>
          <p:cNvSpPr txBox="1"/>
          <p:nvPr/>
        </p:nvSpPr>
        <p:spPr>
          <a:xfrm>
            <a:off x="8030004" y="6486491"/>
            <a:ext cx="184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Salazar </a:t>
            </a:r>
            <a:r>
              <a:rPr lang="en-CA" sz="1400" i="1" dirty="0"/>
              <a:t>et al. </a:t>
            </a:r>
            <a:r>
              <a:rPr lang="en-CA" sz="1400" dirty="0"/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31222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315A-9317-C3C3-9142-409C3542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9A119-5EA7-B504-5F3A-7EF60E51B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Thanks to:</a:t>
            </a:r>
          </a:p>
          <a:p>
            <a:endParaRPr lang="en-CA" dirty="0"/>
          </a:p>
          <a:p>
            <a:pPr lvl="1"/>
            <a:r>
              <a:rPr lang="en-CA" dirty="0"/>
              <a:t>Derek </a:t>
            </a:r>
            <a:r>
              <a:rPr lang="en-CA" dirty="0" err="1"/>
              <a:t>Tittensor</a:t>
            </a:r>
            <a:endParaRPr lang="en-CA" dirty="0"/>
          </a:p>
          <a:p>
            <a:pPr lvl="1"/>
            <a:endParaRPr lang="en-CA" dirty="0"/>
          </a:p>
          <a:p>
            <a:pPr lvl="1"/>
            <a:r>
              <a:rPr lang="en-CA" dirty="0"/>
              <a:t>Ocean Tracking Network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FOME Lab Members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Audience!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CCEE2-6519-3E2C-EA0E-8608A56A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43</a:t>
            </a:fld>
            <a:endParaRPr lang="en-CA"/>
          </a:p>
        </p:txBody>
      </p:sp>
      <p:pic>
        <p:nvPicPr>
          <p:cNvPr id="5" name="Picture 4" descr="A blue logo with text&#10;&#10;Description automatically generated">
            <a:extLst>
              <a:ext uri="{FF2B5EF4-FFF2-40B4-BE49-F238E27FC236}">
                <a16:creationId xmlns:a16="http://schemas.microsoft.com/office/drawing/2014/main" id="{D4F2CA3E-64D8-5A2E-67F6-C43398CA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037" y="1222049"/>
            <a:ext cx="5572678" cy="2383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CB6AC-A703-251F-7CB5-32393F54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664" y="3388966"/>
            <a:ext cx="4381907" cy="21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91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6B14-8BD0-3A34-A0C2-1C3F0416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Practical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8A489-E70D-2B59-6113-3296FD89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15548"/>
            <a:ext cx="5257800" cy="5150679"/>
          </a:xfrm>
        </p:spPr>
        <p:txBody>
          <a:bodyPr>
            <a:normAutofit/>
          </a:bodyPr>
          <a:lstStyle/>
          <a:p>
            <a:r>
              <a:rPr lang="en-CA" dirty="0"/>
              <a:t>Recognize that model developed at regional scale (using tagging data) </a:t>
            </a:r>
            <a:r>
              <a:rPr lang="en-CA" dirty="0">
                <a:solidFill>
                  <a:srgbClr val="FF0000"/>
                </a:solidFill>
              </a:rPr>
              <a:t>is telling you something different</a:t>
            </a:r>
            <a:r>
              <a:rPr lang="en-CA" dirty="0"/>
              <a:t> from a global model</a:t>
            </a:r>
          </a:p>
          <a:p>
            <a:endParaRPr lang="en-CA" dirty="0"/>
          </a:p>
          <a:p>
            <a:r>
              <a:rPr lang="en-CA" dirty="0"/>
              <a:t>No practical way around this </a:t>
            </a:r>
            <a:r>
              <a:rPr lang="en-CA" dirty="0">
                <a:solidFill>
                  <a:srgbClr val="FF0000"/>
                </a:solidFill>
              </a:rPr>
              <a:t>without global tagging data set</a:t>
            </a:r>
            <a:r>
              <a:rPr lang="en-CA" dirty="0"/>
              <a:t>?</a:t>
            </a:r>
          </a:p>
          <a:p>
            <a:endParaRPr lang="en-CA" dirty="0"/>
          </a:p>
          <a:p>
            <a:r>
              <a:rPr lang="en-CA" dirty="0"/>
              <a:t>Be </a:t>
            </a:r>
            <a:r>
              <a:rPr lang="en-CA" dirty="0">
                <a:solidFill>
                  <a:srgbClr val="FF0000"/>
                </a:solidFill>
              </a:rPr>
              <a:t>very careful making projections </a:t>
            </a:r>
            <a:r>
              <a:rPr lang="en-CA" dirty="0"/>
              <a:t>using regional tagging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20A0B-A406-CB33-6147-58ACF4A6D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68525"/>
            <a:ext cx="5552848" cy="34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87F4-EFBA-410C-46AF-58E8AE47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SDM based on global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A243-0B2A-EFDC-5876-0FC6570B7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296" y="2506662"/>
            <a:ext cx="5222461" cy="435133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CA" dirty="0"/>
              <a:t>Should not </a:t>
            </a:r>
            <a:r>
              <a:rPr lang="en-CA" dirty="0">
                <a:solidFill>
                  <a:srgbClr val="FF0000"/>
                </a:solidFill>
              </a:rPr>
              <a:t>truncate niche</a:t>
            </a:r>
          </a:p>
          <a:p>
            <a:pPr>
              <a:buClr>
                <a:schemeClr val="tx1"/>
              </a:buClr>
            </a:pPr>
            <a:r>
              <a:rPr lang="en-CA" dirty="0">
                <a:solidFill>
                  <a:srgbClr val="FF0000"/>
                </a:solidFill>
              </a:rPr>
              <a:t>Does not match </a:t>
            </a:r>
            <a:r>
              <a:rPr lang="en-CA" dirty="0"/>
              <a:t>to exact environment</a:t>
            </a:r>
          </a:p>
          <a:p>
            <a:pPr>
              <a:buClr>
                <a:schemeClr val="tx1"/>
              </a:buClr>
            </a:pPr>
            <a:r>
              <a:rPr lang="en-CA" dirty="0"/>
              <a:t>Will not pick up importance of </a:t>
            </a:r>
            <a:r>
              <a:rPr lang="en-CA" dirty="0">
                <a:solidFill>
                  <a:srgbClr val="FF0000"/>
                </a:solidFill>
              </a:rPr>
              <a:t>local-scale, high-frequency </a:t>
            </a:r>
            <a:r>
              <a:rPr lang="en-CA" dirty="0"/>
              <a:t>features</a:t>
            </a:r>
          </a:p>
          <a:p>
            <a:pPr>
              <a:buClr>
                <a:schemeClr val="tx1"/>
              </a:buClr>
            </a:pPr>
            <a:r>
              <a:rPr lang="en-CA" dirty="0"/>
              <a:t>Will </a:t>
            </a:r>
            <a:r>
              <a:rPr lang="en-CA" dirty="0">
                <a:solidFill>
                  <a:srgbClr val="FF0000"/>
                </a:solidFill>
              </a:rPr>
              <a:t>inevitably give a different result </a:t>
            </a:r>
            <a:r>
              <a:rPr lang="en-CA" dirty="0"/>
              <a:t>to a local SDM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DEB770-4E31-7891-D666-0B07218E4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206" y="2289996"/>
            <a:ext cx="6255026" cy="3274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B51F7-937E-1588-5D47-6DC359039840}"/>
              </a:ext>
            </a:extLst>
          </p:cNvPr>
          <p:cNvSpPr txBox="1"/>
          <p:nvPr/>
        </p:nvSpPr>
        <p:spPr>
          <a:xfrm>
            <a:off x="10072210" y="6446621"/>
            <a:ext cx="4810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Salazar </a:t>
            </a:r>
            <a:r>
              <a:rPr lang="en-CA" sz="1400" i="1" dirty="0"/>
              <a:t>et al. </a:t>
            </a:r>
            <a:r>
              <a:rPr lang="en-CA" sz="1400" dirty="0"/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10184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7C8F5-CF43-D240-11F6-61B3B036F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06D7-F87A-18DC-B4D3-0D68E5C8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Generalized linear models (GLMs)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3EA938-0656-D8A0-46C3-DFF9FF72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46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315366-EB0A-C338-9B01-7C731E1EF912}"/>
              </a:ext>
            </a:extLst>
          </p:cNvPr>
          <p:cNvSpPr txBox="1"/>
          <p:nvPr/>
        </p:nvSpPr>
        <p:spPr>
          <a:xfrm>
            <a:off x="473825" y="3013501"/>
            <a:ext cx="112443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2400" b="0" i="1" u="none" strike="noStrike" baseline="0" dirty="0">
                <a:latin typeface="CourierNewPS-ItalicMT"/>
              </a:rPr>
              <a:t>glm1 &lt;- </a:t>
            </a:r>
            <a:r>
              <a:rPr lang="en-CA" sz="2400" b="0" i="1" u="none" strike="noStrike" baseline="0" dirty="0" err="1">
                <a:latin typeface="CourierNewPS-ItalicMT"/>
              </a:rPr>
              <a:t>glm</a:t>
            </a:r>
            <a:r>
              <a:rPr lang="en-CA" sz="2400" b="0" i="1" u="none" strike="noStrike" baseline="0" dirty="0">
                <a:latin typeface="CourierNewPS-ItalicMT"/>
              </a:rPr>
              <a:t>(</a:t>
            </a:r>
            <a:r>
              <a:rPr lang="en-CA" sz="2400" b="0" i="1" u="none" strike="noStrike" baseline="0" dirty="0" err="1">
                <a:latin typeface="CourierNewPS-ItalicMT"/>
              </a:rPr>
              <a:t>VulpesVulpes</a:t>
            </a:r>
            <a:r>
              <a:rPr lang="en-CA" sz="2400" b="0" i="1" u="none" strike="noStrike" baseline="0" dirty="0">
                <a:latin typeface="CourierNewPS-ItalicMT"/>
              </a:rPr>
              <a:t> ~ 1 + bio3 + bio7 + bio11 + bio12,</a:t>
            </a:r>
          </a:p>
          <a:p>
            <a:pPr algn="l"/>
            <a:r>
              <a:rPr lang="en-CA" sz="2400" b="0" i="1" u="none" strike="noStrike" baseline="0" dirty="0">
                <a:latin typeface="CourierNewPS-ItalicMT"/>
              </a:rPr>
              <a:t>data = </a:t>
            </a:r>
            <a:r>
              <a:rPr lang="en-CA" sz="2400" b="0" i="1" u="none" strike="noStrike" baseline="0" dirty="0" err="1">
                <a:latin typeface="CourierNewPS-ItalicMT"/>
              </a:rPr>
              <a:t>mammals_data</a:t>
            </a:r>
            <a:r>
              <a:rPr lang="en-CA" sz="2400" b="0" i="1" u="none" strike="noStrike" baseline="0" dirty="0">
                <a:latin typeface="CourierNewPS-ItalicMT"/>
              </a:rPr>
              <a:t>, family = “binomial”)</a:t>
            </a:r>
            <a:endParaRPr lang="en-CA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2BECE2-9646-F1E2-D963-3E041206BFCD}"/>
              </a:ext>
            </a:extLst>
          </p:cNvPr>
          <p:cNvSpPr txBox="1">
            <a:spLocks noChangeArrowheads="1"/>
          </p:cNvSpPr>
          <p:nvPr/>
        </p:nvSpPr>
        <p:spPr>
          <a:xfrm>
            <a:off x="3945774" y="4664075"/>
            <a:ext cx="7772400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dirty="0"/>
              <a:t>-&gt; i.e. a logistic regression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2985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28C88C-EA04-AA7A-31F6-B0C7BA4DF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E51B7EC9-B82A-BF71-F563-96F75BCF9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0322" y="474895"/>
            <a:ext cx="8382000" cy="1143000"/>
          </a:xfrm>
        </p:spPr>
        <p:txBody>
          <a:bodyPr/>
          <a:lstStyle/>
          <a:p>
            <a:r>
              <a:rPr lang="en-US" altLang="en-US" dirty="0"/>
              <a:t>Logistic Regression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45A6E09-E855-6A67-A11B-4788A339E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5076" y="2315969"/>
            <a:ext cx="6284794" cy="4114800"/>
          </a:xfrm>
        </p:spPr>
        <p:txBody>
          <a:bodyPr/>
          <a:lstStyle/>
          <a:p>
            <a:r>
              <a:rPr lang="en-US" altLang="en-US" dirty="0"/>
              <a:t>Binary response data</a:t>
            </a:r>
          </a:p>
          <a:p>
            <a:r>
              <a:rPr lang="en-US" altLang="en-US" dirty="0"/>
              <a:t>Want probability </a:t>
            </a:r>
            <a:r>
              <a:rPr lang="en-US" altLang="en-US" b="1" dirty="0">
                <a:solidFill>
                  <a:schemeClr val="hlink"/>
                </a:solidFill>
              </a:rPr>
              <a:t>P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dirty="0"/>
              <a:t>of species presence</a:t>
            </a:r>
            <a:endParaRPr lang="en-US" altLang="en-US" i="1" dirty="0">
              <a:cs typeface="Times New Roman" panose="02020603050405020304" pitchFamily="18" charset="0"/>
            </a:endParaRPr>
          </a:p>
          <a:p>
            <a:r>
              <a:rPr lang="en-US" altLang="en-US" i="1" dirty="0">
                <a:cs typeface="Times New Roman" panose="02020603050405020304" pitchFamily="18" charset="0"/>
              </a:rPr>
              <a:t>(probability of absence is </a:t>
            </a:r>
            <a:r>
              <a:rPr lang="en-US" altLang="en-US" b="1" i="1" dirty="0">
                <a:solidFill>
                  <a:schemeClr val="accent1"/>
                </a:solidFill>
                <a:cs typeface="Times New Roman" panose="02020603050405020304" pitchFamily="18" charset="0"/>
              </a:rPr>
              <a:t>1-P</a:t>
            </a:r>
            <a:r>
              <a:rPr lang="en-US" altLang="en-US" i="1" dirty="0"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Translates to habitat suitability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Remember not a true probability without absence data</a:t>
            </a:r>
            <a:endParaRPr lang="en-US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7B53D1-43A6-8462-CCC4-F9A2F9AF6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6" y="2484631"/>
            <a:ext cx="2838268" cy="18887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uiExpand="1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FC64-BA49-FF28-48B3-332839C80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7">
            <a:extLst>
              <a:ext uri="{FF2B5EF4-FFF2-40B4-BE49-F238E27FC236}">
                <a16:creationId xmlns:a16="http://schemas.microsoft.com/office/drawing/2014/main" id="{EE3C9FBF-7877-FF4B-80F1-910FCF21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2" y="1981201"/>
            <a:ext cx="10134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72EA2B3F-456C-BF5E-9F07-4CBF46F96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640648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Fit logistic regression using GLM and binomial error distribution</a:t>
            </a:r>
            <a:endParaRPr lang="en-US" altLang="en-US" dirty="0"/>
          </a:p>
        </p:txBody>
      </p:sp>
      <p:sp>
        <p:nvSpPr>
          <p:cNvPr id="28677" name="Text Box 9">
            <a:extLst>
              <a:ext uri="{FF2B5EF4-FFF2-40B4-BE49-F238E27FC236}">
                <a16:creationId xmlns:a16="http://schemas.microsoft.com/office/drawing/2014/main" id="{9D01904A-10C8-8552-5E72-B5A1A563C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6503" y="3157705"/>
            <a:ext cx="2381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chemeClr val="accent2"/>
                </a:solidFill>
              </a:rPr>
              <a:t>Y</a:t>
            </a:r>
            <a:r>
              <a:rPr lang="en-US" altLang="en-US" sz="2400" dirty="0"/>
              <a:t>= 1/(1+e </a:t>
            </a:r>
            <a:r>
              <a:rPr lang="en-GB" altLang="en-US" sz="2400" baseline="30000" dirty="0">
                <a:sym typeface="WP Greek Century" pitchFamily="2" charset="2"/>
              </a:rPr>
              <a:t>β</a:t>
            </a:r>
            <a:r>
              <a:rPr lang="en-GB" altLang="en-US" sz="2400" baseline="30000" dirty="0"/>
              <a:t>0+</a:t>
            </a:r>
            <a:r>
              <a:rPr lang="en-GB" altLang="en-US" sz="2400" baseline="30000" dirty="0">
                <a:sym typeface="WP Greek Century" pitchFamily="2" charset="2"/>
              </a:rPr>
              <a:t>β</a:t>
            </a:r>
            <a:r>
              <a:rPr lang="en-GB" altLang="en-US" sz="2400" baseline="30000" dirty="0"/>
              <a:t>1</a:t>
            </a:r>
            <a:r>
              <a:rPr lang="el-GR" altLang="en-US" sz="2400" dirty="0"/>
              <a:t>·</a:t>
            </a:r>
            <a:r>
              <a:rPr lang="en-GB" altLang="en-US" sz="2400" b="1" i="1" baseline="30000" dirty="0">
                <a:solidFill>
                  <a:schemeClr val="hlink"/>
                </a:solidFill>
              </a:rPr>
              <a:t>X</a:t>
            </a:r>
            <a:r>
              <a:rPr lang="en-US" altLang="en-US" sz="2400" dirty="0"/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D4AB4F-7278-37E8-8F01-97725A904279}"/>
              </a:ext>
            </a:extLst>
          </p:cNvPr>
          <p:cNvGrpSpPr/>
          <p:nvPr/>
        </p:nvGrpSpPr>
        <p:grpSpPr>
          <a:xfrm>
            <a:off x="9791470" y="1941717"/>
            <a:ext cx="1836193" cy="1246703"/>
            <a:chOff x="5956966" y="2898811"/>
            <a:chExt cx="1836193" cy="12467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0DC746E-00CB-10F8-6295-1DA089B12278}"/>
                </a:ext>
              </a:extLst>
            </p:cNvPr>
            <p:cNvGrpSpPr/>
            <p:nvPr/>
          </p:nvGrpSpPr>
          <p:grpSpPr>
            <a:xfrm>
              <a:off x="5956966" y="3916914"/>
              <a:ext cx="744415" cy="228600"/>
              <a:chOff x="5996355" y="3739661"/>
              <a:chExt cx="744415" cy="2286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5A6F084-6DD1-9FF7-314E-231D40F150C2}"/>
                  </a:ext>
                </a:extLst>
              </p:cNvPr>
              <p:cNvCxnSpPr/>
              <p:nvPr/>
            </p:nvCxnSpPr>
            <p:spPr>
              <a:xfrm>
                <a:off x="5996355" y="3739661"/>
                <a:ext cx="7444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977D68A-A7C9-BD85-E62E-630B4D60A8B7}"/>
                  </a:ext>
                </a:extLst>
              </p:cNvPr>
              <p:cNvCxnSpPr/>
              <p:nvPr/>
            </p:nvCxnSpPr>
            <p:spPr>
              <a:xfrm flipV="1">
                <a:off x="6002686" y="3739661"/>
                <a:ext cx="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2E73059-F3E9-2D8E-5FAB-FCCF51EC160A}"/>
                  </a:ext>
                </a:extLst>
              </p:cNvPr>
              <p:cNvCxnSpPr/>
              <p:nvPr/>
            </p:nvCxnSpPr>
            <p:spPr>
              <a:xfrm flipV="1">
                <a:off x="6740770" y="3739661"/>
                <a:ext cx="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C0ECDD8-FFD8-7910-7175-0CAD64036EB2}"/>
                </a:ext>
              </a:extLst>
            </p:cNvPr>
            <p:cNvCxnSpPr/>
            <p:nvPr/>
          </p:nvCxnSpPr>
          <p:spPr>
            <a:xfrm flipH="1">
              <a:off x="6329173" y="3285869"/>
              <a:ext cx="489556" cy="6302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AC51EA-0E13-8A78-74DC-FE430C18EF30}"/>
                </a:ext>
              </a:extLst>
            </p:cNvPr>
            <p:cNvSpPr txBox="1"/>
            <p:nvPr/>
          </p:nvSpPr>
          <p:spPr>
            <a:xfrm>
              <a:off x="6113340" y="2898811"/>
              <a:ext cx="1679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Linear predictor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CC1583-B365-3ECF-D9FD-82FBF1794D88}"/>
              </a:ext>
            </a:extLst>
          </p:cNvPr>
          <p:cNvGrpSpPr/>
          <p:nvPr/>
        </p:nvGrpSpPr>
        <p:grpSpPr>
          <a:xfrm>
            <a:off x="8097952" y="4527596"/>
            <a:ext cx="4089543" cy="1352524"/>
            <a:chOff x="4459457" y="4476219"/>
            <a:chExt cx="4089543" cy="13525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B3512F-E9A6-45FD-80D1-2675B7CD2DF9}"/>
                </a:ext>
              </a:extLst>
            </p:cNvPr>
            <p:cNvSpPr txBox="1"/>
            <p:nvPr/>
          </p:nvSpPr>
          <p:spPr>
            <a:xfrm>
              <a:off x="4459457" y="5367078"/>
              <a:ext cx="33337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 dirty="0">
                  <a:solidFill>
                    <a:schemeClr val="accent2"/>
                  </a:solidFill>
                </a:rPr>
                <a:t>log(Y / (1 - Y)</a:t>
              </a:r>
              <a:r>
                <a:rPr lang="en-US" altLang="en-US" sz="2400" dirty="0"/>
                <a:t>=  </a:t>
              </a:r>
              <a:r>
                <a:rPr lang="en-GB" altLang="en-US" sz="2400" dirty="0">
                  <a:sym typeface="WP Greek Century" pitchFamily="2" charset="2"/>
                </a:rPr>
                <a:t>β</a:t>
              </a:r>
              <a:r>
                <a:rPr lang="en-GB" altLang="en-US" sz="2400" dirty="0"/>
                <a:t>0+</a:t>
              </a:r>
              <a:r>
                <a:rPr lang="en-GB" altLang="en-US" sz="2400" dirty="0">
                  <a:sym typeface="WP Greek Century" pitchFamily="2" charset="2"/>
                </a:rPr>
                <a:t>β</a:t>
              </a:r>
              <a:r>
                <a:rPr lang="en-GB" altLang="en-US" sz="2400" dirty="0"/>
                <a:t>1</a:t>
              </a:r>
              <a:r>
                <a:rPr lang="el-GR" altLang="en-US" sz="2400" dirty="0"/>
                <a:t>·</a:t>
              </a:r>
              <a:r>
                <a:rPr lang="en-GB" altLang="en-US" sz="2400" b="1" i="1" dirty="0">
                  <a:solidFill>
                    <a:schemeClr val="hlink"/>
                  </a:solidFill>
                </a:rPr>
                <a:t>X</a:t>
              </a:r>
              <a:endParaRPr lang="en-US" altLang="en-US" sz="24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473135-3B6E-DE52-4638-ED07A8CB6BA0}"/>
                </a:ext>
              </a:extLst>
            </p:cNvPr>
            <p:cNvGrpSpPr/>
            <p:nvPr/>
          </p:nvGrpSpPr>
          <p:grpSpPr>
            <a:xfrm>
              <a:off x="4956163" y="4476219"/>
              <a:ext cx="3592837" cy="980042"/>
              <a:chOff x="4983829" y="3221743"/>
              <a:chExt cx="3592837" cy="98004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E8A217-4406-DAC8-74E1-8E8A2B0B4A94}"/>
                  </a:ext>
                </a:extLst>
              </p:cNvPr>
              <p:cNvGrpSpPr/>
              <p:nvPr/>
            </p:nvGrpSpPr>
            <p:grpSpPr>
              <a:xfrm>
                <a:off x="4983829" y="3973185"/>
                <a:ext cx="1190128" cy="228600"/>
                <a:chOff x="5023218" y="3795932"/>
                <a:chExt cx="1190128" cy="22860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C5A2A2B4-6F80-A013-A36D-445396978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23218" y="3795932"/>
                  <a:ext cx="119012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4167BDB-9ABE-6704-5E07-660093E4112C}"/>
                    </a:ext>
                  </a:extLst>
                </p:cNvPr>
                <p:cNvCxnSpPr/>
                <p:nvPr/>
              </p:nvCxnSpPr>
              <p:spPr>
                <a:xfrm flipV="1">
                  <a:off x="5023218" y="3795932"/>
                  <a:ext cx="0" cy="228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5BA9A4B-E929-6A61-6506-589B94B146C1}"/>
                    </a:ext>
                  </a:extLst>
                </p:cNvPr>
                <p:cNvCxnSpPr/>
                <p:nvPr/>
              </p:nvCxnSpPr>
              <p:spPr>
                <a:xfrm flipV="1">
                  <a:off x="6213346" y="3795932"/>
                  <a:ext cx="0" cy="228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6B6F79E-874B-66BE-BF13-B86B9A9AC4F7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 flipH="1">
                <a:off x="5607602" y="3406409"/>
                <a:ext cx="1569322" cy="5609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5C112A5-799F-806B-4956-F1D5B312990F}"/>
                  </a:ext>
                </a:extLst>
              </p:cNvPr>
              <p:cNvSpPr txBox="1"/>
              <p:nvPr/>
            </p:nvSpPr>
            <p:spPr>
              <a:xfrm>
                <a:off x="7176924" y="3221743"/>
                <a:ext cx="13997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Link function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814AAE-3604-F9F2-F005-C5F852C6733B}"/>
              </a:ext>
            </a:extLst>
          </p:cNvPr>
          <p:cNvSpPr txBox="1"/>
          <p:nvPr/>
        </p:nvSpPr>
        <p:spPr>
          <a:xfrm rot="16200000">
            <a:off x="-899522" y="3960849"/>
            <a:ext cx="38820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Relative probability of species presence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03A11-BE5D-B20F-0AD8-A5D0A8891F57}"/>
              </a:ext>
            </a:extLst>
          </p:cNvPr>
          <p:cNvSpPr txBox="1"/>
          <p:nvPr/>
        </p:nvSpPr>
        <p:spPr>
          <a:xfrm>
            <a:off x="3735765" y="6119256"/>
            <a:ext cx="1843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Predictor variable</a:t>
            </a:r>
          </a:p>
        </p:txBody>
      </p:sp>
    </p:spTree>
    <p:extLst>
      <p:ext uri="{BB962C8B-B14F-4D97-AF65-F5344CB8AC3E}">
        <p14:creationId xmlns:p14="http://schemas.microsoft.com/office/powerpoint/2010/main" val="427224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7B8C2-85DA-87AB-D322-8813DF116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FDF1-AEBB-30F8-64E8-1DCFC0E0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Additive Models (GAMs)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8E40F1-AB99-4714-FBF2-EF9EE7C9B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2138659"/>
            <a:ext cx="5791200" cy="110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0BBEB-6BA7-A337-DBE5-A9C202B3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49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22592E-44FC-C2D5-3DB9-BC84E2C46BAC}"/>
              </a:ext>
            </a:extLst>
          </p:cNvPr>
          <p:cNvSpPr txBox="1"/>
          <p:nvPr/>
        </p:nvSpPr>
        <p:spPr>
          <a:xfrm>
            <a:off x="2360490" y="3614442"/>
            <a:ext cx="16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predictor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12CF9B-7BAF-CC7F-0628-F432EAE34C2D}"/>
              </a:ext>
            </a:extLst>
          </p:cNvPr>
          <p:cNvCxnSpPr/>
          <p:nvPr/>
        </p:nvCxnSpPr>
        <p:spPr>
          <a:xfrm flipV="1">
            <a:off x="3084394" y="2797791"/>
            <a:ext cx="450376" cy="8166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82EC63-289E-133C-CAAB-859E42DCF6FE}"/>
              </a:ext>
            </a:extLst>
          </p:cNvPr>
          <p:cNvCxnSpPr>
            <a:cxnSpLocks/>
          </p:cNvCxnSpPr>
          <p:nvPr/>
        </p:nvCxnSpPr>
        <p:spPr>
          <a:xfrm flipH="1">
            <a:off x="7042244" y="1598329"/>
            <a:ext cx="2429302" cy="7456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1E89F5A-50BA-D06E-4339-821DB4682A20}"/>
              </a:ext>
            </a:extLst>
          </p:cNvPr>
          <p:cNvSpPr txBox="1"/>
          <p:nvPr/>
        </p:nvSpPr>
        <p:spPr>
          <a:xfrm>
            <a:off x="9762122" y="1247675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Smoothing splines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6B02BF-909A-8171-84F2-C567D7A6BEBF}"/>
              </a:ext>
            </a:extLst>
          </p:cNvPr>
          <p:cNvCxnSpPr>
            <a:cxnSpLocks/>
          </p:cNvCxnSpPr>
          <p:nvPr/>
        </p:nvCxnSpPr>
        <p:spPr>
          <a:xfrm flipH="1">
            <a:off x="5980893" y="1503316"/>
            <a:ext cx="3490653" cy="832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BFC6883B-A1AB-9B8B-95C2-8337AF20E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274" y="3382246"/>
            <a:ext cx="7213373" cy="28759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78E8AD-1EA7-BF89-23FC-0DC74138B578}"/>
              </a:ext>
            </a:extLst>
          </p:cNvPr>
          <p:cNvSpPr txBox="1"/>
          <p:nvPr/>
        </p:nvSpPr>
        <p:spPr>
          <a:xfrm>
            <a:off x="2777318" y="6420758"/>
            <a:ext cx="351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Basis functions (elementary curves)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4BB530-41FD-13AA-8E33-4FCD3F1146E2}"/>
              </a:ext>
            </a:extLst>
          </p:cNvPr>
          <p:cNvCxnSpPr>
            <a:cxnSpLocks/>
          </p:cNvCxnSpPr>
          <p:nvPr/>
        </p:nvCxnSpPr>
        <p:spPr>
          <a:xfrm flipV="1">
            <a:off x="4244454" y="4395520"/>
            <a:ext cx="1078173" cy="2025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1D63662-1D9D-841C-AB3D-6DB73BFD3C0D}"/>
              </a:ext>
            </a:extLst>
          </p:cNvPr>
          <p:cNvSpPr txBox="1"/>
          <p:nvPr/>
        </p:nvSpPr>
        <p:spPr>
          <a:xfrm>
            <a:off x="8270779" y="6485209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of basis functions ( i.e. </a:t>
            </a:r>
            <a:r>
              <a:rPr lang="en-US" i="1" dirty="0"/>
              <a:t>f</a:t>
            </a:r>
            <a:r>
              <a:rPr lang="en-US" i="1" baseline="-25000" dirty="0"/>
              <a:t>i </a:t>
            </a:r>
            <a:r>
              <a:rPr lang="en-US" i="1" dirty="0"/>
              <a:t>)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D78720-9F26-3A7D-3499-25F12B54574A}"/>
              </a:ext>
            </a:extLst>
          </p:cNvPr>
          <p:cNvCxnSpPr>
            <a:cxnSpLocks/>
          </p:cNvCxnSpPr>
          <p:nvPr/>
        </p:nvCxnSpPr>
        <p:spPr>
          <a:xfrm flipV="1">
            <a:off x="10518928" y="5856277"/>
            <a:ext cx="834872" cy="659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5C24D4-F279-1FAF-6776-6F082963FF81}"/>
              </a:ext>
            </a:extLst>
          </p:cNvPr>
          <p:cNvCxnSpPr>
            <a:cxnSpLocks/>
          </p:cNvCxnSpPr>
          <p:nvPr/>
        </p:nvCxnSpPr>
        <p:spPr>
          <a:xfrm flipV="1">
            <a:off x="4352004" y="5732060"/>
            <a:ext cx="1038947" cy="6785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9915AA-A1C0-3348-9A29-C7022B729989}"/>
              </a:ext>
            </a:extLst>
          </p:cNvPr>
          <p:cNvCxnSpPr>
            <a:cxnSpLocks/>
          </p:cNvCxnSpPr>
          <p:nvPr/>
        </p:nvCxnSpPr>
        <p:spPr>
          <a:xfrm flipV="1">
            <a:off x="4352004" y="5732060"/>
            <a:ext cx="2812687" cy="6785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">
            <a:extLst>
              <a:ext uri="{FF2B5EF4-FFF2-40B4-BE49-F238E27FC236}">
                <a16:creationId xmlns:a16="http://schemas.microsoft.com/office/drawing/2014/main" id="{A34FD991-492D-A5B5-258E-E67CF2073908}"/>
              </a:ext>
            </a:extLst>
          </p:cNvPr>
          <p:cNvSpPr txBox="1">
            <a:spLocks noChangeArrowheads="1"/>
          </p:cNvSpPr>
          <p:nvPr/>
        </p:nvSpPr>
        <p:spPr>
          <a:xfrm>
            <a:off x="225397" y="4457998"/>
            <a:ext cx="2945201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dirty="0"/>
              <a:t>Smoothers penalized with cost function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6510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482ED3-B3D5-31CC-E2D8-10C3136AC443}"/>
              </a:ext>
            </a:extLst>
          </p:cNvPr>
          <p:cNvSpPr txBox="1">
            <a:spLocks/>
          </p:cNvSpPr>
          <p:nvPr/>
        </p:nvSpPr>
        <p:spPr>
          <a:xfrm>
            <a:off x="383862" y="1568984"/>
            <a:ext cx="5330647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Species distribution modelling (ecological niche modelling)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Relate the distribution of a species to the environment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Can then project in space and/or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B7D0D-80AD-2A45-0218-1FF59CE68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52"/>
          <a:stretch/>
        </p:blipFill>
        <p:spPr>
          <a:xfrm>
            <a:off x="6042906" y="0"/>
            <a:ext cx="614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0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ED538-3CEF-DA52-0E35-F57081FA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426F-0F58-97F0-F556-A27DD75C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Random forest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821B8-AE60-1DD3-562C-2DC4AF19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50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22C6A-F8A5-1F7F-4264-43AD713D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323" y="1439863"/>
            <a:ext cx="6963477" cy="516731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2A3A94F-B4E6-1485-BD74-56BB04FF4E68}"/>
              </a:ext>
            </a:extLst>
          </p:cNvPr>
          <p:cNvSpPr txBox="1">
            <a:spLocks noChangeArrowheads="1"/>
          </p:cNvSpPr>
          <p:nvPr/>
        </p:nvSpPr>
        <p:spPr>
          <a:xfrm>
            <a:off x="551411" y="2659433"/>
            <a:ext cx="445839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dirty="0"/>
              <a:t>Random forest approach uses </a:t>
            </a:r>
            <a:r>
              <a:rPr lang="en-CA" altLang="en-US" dirty="0">
                <a:solidFill>
                  <a:srgbClr val="FF0000"/>
                </a:solidFill>
              </a:rPr>
              <a:t>recursive partitioning </a:t>
            </a:r>
            <a:r>
              <a:rPr lang="en-CA" altLang="en-US" dirty="0"/>
              <a:t>to create a ‘tree’</a:t>
            </a:r>
          </a:p>
          <a:p>
            <a:r>
              <a:rPr lang="en-CA" altLang="en-US" dirty="0"/>
              <a:t> Then creates multiple ‘trees’ over </a:t>
            </a:r>
            <a:r>
              <a:rPr lang="en-CA" altLang="en-US" dirty="0">
                <a:solidFill>
                  <a:srgbClr val="FF0000"/>
                </a:solidFill>
              </a:rPr>
              <a:t>bootstrap samples </a:t>
            </a:r>
            <a:r>
              <a:rPr lang="en-CA" altLang="en-US" dirty="0"/>
              <a:t>of the data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092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How do SDMs work?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517549-BD5A-44C6-9B5E-C18B0470D6F2}"/>
              </a:ext>
            </a:extLst>
          </p:cNvPr>
          <p:cNvSpPr txBox="1">
            <a:spLocks/>
          </p:cNvSpPr>
          <p:nvPr/>
        </p:nvSpPr>
        <p:spPr>
          <a:xfrm>
            <a:off x="7283837" y="2672820"/>
            <a:ext cx="4522554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Statistical models relating species occurrences (</a:t>
            </a:r>
            <a:r>
              <a:rPr lang="en-GB" i="1" dirty="0"/>
              <a:t>sometimes also absences</a:t>
            </a:r>
            <a:r>
              <a:rPr lang="en-GB" dirty="0"/>
              <a:t>) to environment)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7FF63029-12C0-4086-A405-B37E55BAC95D}"/>
              </a:ext>
            </a:extLst>
          </p:cNvPr>
          <p:cNvSpPr/>
          <p:nvPr/>
        </p:nvSpPr>
        <p:spPr>
          <a:xfrm>
            <a:off x="1876372" y="3140520"/>
            <a:ext cx="360040" cy="1512168"/>
          </a:xfrm>
          <a:prstGeom prst="leftBrace">
            <a:avLst>
              <a:gd name="adj1" fmla="val 4896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744359-4A6A-435B-8169-756408220551}"/>
              </a:ext>
            </a:extLst>
          </p:cNvPr>
          <p:cNvSpPr txBox="1"/>
          <p:nvPr/>
        </p:nvSpPr>
        <p:spPr>
          <a:xfrm rot="16200000">
            <a:off x="673811" y="351645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Environmental variables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C00CD5-71A0-422E-83B3-A2E15194274E}"/>
              </a:ext>
            </a:extLst>
          </p:cNvPr>
          <p:cNvSpPr txBox="1"/>
          <p:nvPr/>
        </p:nvSpPr>
        <p:spPr>
          <a:xfrm>
            <a:off x="876025" y="185702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Species occurrences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677AAB-DC8B-4F69-A97F-DDEBB5BF725C}"/>
              </a:ext>
            </a:extLst>
          </p:cNvPr>
          <p:cNvSpPr txBox="1"/>
          <p:nvPr/>
        </p:nvSpPr>
        <p:spPr>
          <a:xfrm>
            <a:off x="1019007" y="525800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Modelled distribution</a:t>
            </a:r>
          </a:p>
        </p:txBody>
      </p:sp>
      <p:pic>
        <p:nvPicPr>
          <p:cNvPr id="24" name="Picture 23" descr="lampides_prediction.tif">
            <a:extLst>
              <a:ext uri="{FF2B5EF4-FFF2-40B4-BE49-F238E27FC236}">
                <a16:creationId xmlns:a16="http://schemas.microsoft.com/office/drawing/2014/main" id="{8FD7C2B8-33B2-41E2-87AB-061661D0EA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9555" y="4322107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5" name="Picture 24" descr="lampides_points.tif">
            <a:extLst>
              <a:ext uri="{FF2B5EF4-FFF2-40B4-BE49-F238E27FC236}">
                <a16:creationId xmlns:a16="http://schemas.microsoft.com/office/drawing/2014/main" id="{9FFB4690-0D4A-483E-B51A-B2E13A8214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6886" y="1106157"/>
            <a:ext cx="2877312" cy="2523744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6" name="Picture 25" descr="egypt_land_cover.tif">
            <a:extLst>
              <a:ext uri="{FF2B5EF4-FFF2-40B4-BE49-F238E27FC236}">
                <a16:creationId xmlns:a16="http://schemas.microsoft.com/office/drawing/2014/main" id="{2E125DC4-E204-42B4-A7D1-87D3609F8D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6886" y="3390816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7" name="Picture 26" descr="egypt_precip.tif">
            <a:extLst>
              <a:ext uri="{FF2B5EF4-FFF2-40B4-BE49-F238E27FC236}">
                <a16:creationId xmlns:a16="http://schemas.microsoft.com/office/drawing/2014/main" id="{49395A6C-5CBB-47F9-B819-979635DE15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6886" y="2785503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pic>
        <p:nvPicPr>
          <p:cNvPr id="28" name="Picture 27" descr="egypt_temp.tif">
            <a:extLst>
              <a:ext uri="{FF2B5EF4-FFF2-40B4-BE49-F238E27FC236}">
                <a16:creationId xmlns:a16="http://schemas.microsoft.com/office/drawing/2014/main" id="{B5D278ED-9507-4515-9896-946799263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6886" y="2180190"/>
            <a:ext cx="2877312" cy="2523744"/>
          </a:xfrm>
          <a:prstGeom prst="rect">
            <a:avLst/>
          </a:prstGeom>
          <a:scene3d>
            <a:camera prst="orthographicFront">
              <a:rot lat="3480000" lon="3480000" rev="3480000"/>
            </a:camera>
            <a:lightRig rig="threePt" dir="t"/>
          </a:scene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438C93-FF0B-45A2-92E3-819CFBCCA363}"/>
              </a:ext>
            </a:extLst>
          </p:cNvPr>
          <p:cNvSpPr txBox="1"/>
          <p:nvPr/>
        </p:nvSpPr>
        <p:spPr>
          <a:xfrm>
            <a:off x="2403713" y="608391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Model future distribution</a:t>
            </a: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075B01EE-F33E-454A-A346-DB115FF8E672}"/>
              </a:ext>
            </a:extLst>
          </p:cNvPr>
          <p:cNvCxnSpPr/>
          <p:nvPr/>
        </p:nvCxnSpPr>
        <p:spPr>
          <a:xfrm rot="16200000" flipH="1">
            <a:off x="1969871" y="5914689"/>
            <a:ext cx="533082" cy="532113"/>
          </a:xfrm>
          <a:prstGeom prst="curvedConnector3">
            <a:avLst>
              <a:gd name="adj1" fmla="val 101051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00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1FA4-E53D-A32D-AA64-9F4B4EF2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SDMs and conservation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9ADA-32BE-C66F-0D2E-F14AD0BA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962099" cy="4351338"/>
          </a:xfrm>
        </p:spPr>
        <p:txBody>
          <a:bodyPr/>
          <a:lstStyle/>
          <a:p>
            <a:r>
              <a:rPr lang="en-US" dirty="0"/>
              <a:t>Overlaying SDMs with protected areas</a:t>
            </a:r>
          </a:p>
          <a:p>
            <a:r>
              <a:rPr lang="en-US" dirty="0"/>
              <a:t>How much is covered now?</a:t>
            </a:r>
          </a:p>
          <a:p>
            <a:r>
              <a:rPr lang="en-US" dirty="0"/>
              <a:t>How much will remain covered?</a:t>
            </a:r>
          </a:p>
          <a:p>
            <a:r>
              <a:rPr lang="en-US" dirty="0"/>
              <a:t>Using SDMs to help site PAs</a:t>
            </a:r>
          </a:p>
          <a:p>
            <a:r>
              <a:rPr lang="en-US" dirty="0"/>
              <a:t>How about SDMs for more dynamic conservation?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A0808-0570-3FFB-A5B8-D8D3FCC7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62D5-B9A5-4208-AF16-D4EFCFB5F2B0}" type="slidenum">
              <a:rPr lang="en-CA" smtClean="0"/>
              <a:t>7</a:t>
            </a:fld>
            <a:endParaRPr lang="en-CA"/>
          </a:p>
        </p:txBody>
      </p:sp>
      <p:pic>
        <p:nvPicPr>
          <p:cNvPr id="1026" name="Picture 2" descr="figure 3">
            <a:extLst>
              <a:ext uri="{FF2B5EF4-FFF2-40B4-BE49-F238E27FC236}">
                <a16:creationId xmlns:a16="http://schemas.microsoft.com/office/drawing/2014/main" id="{BB1850C2-649F-4524-14D1-3FFF4819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7435"/>
            <a:ext cx="5941776" cy="45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B4421B-5783-D28D-A0D3-614F03FD91F3}"/>
              </a:ext>
            </a:extLst>
          </p:cNvPr>
          <p:cNvSpPr txBox="1"/>
          <p:nvPr/>
        </p:nvSpPr>
        <p:spPr>
          <a:xfrm>
            <a:off x="8325296" y="6385023"/>
            <a:ext cx="4810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/>
              <a:t>Passadore</a:t>
            </a:r>
            <a:r>
              <a:rPr lang="en-CA" sz="1400" dirty="0"/>
              <a:t> </a:t>
            </a:r>
            <a:r>
              <a:rPr lang="en-CA" sz="1400" i="1" dirty="0"/>
              <a:t>et al. </a:t>
            </a:r>
            <a:r>
              <a:rPr lang="en-CA" sz="1400" dirty="0"/>
              <a:t>(2018), Sci. Rep.</a:t>
            </a:r>
          </a:p>
        </p:txBody>
      </p:sp>
    </p:spTree>
    <p:extLst>
      <p:ext uri="{BB962C8B-B14F-4D97-AF65-F5344CB8AC3E}">
        <p14:creationId xmlns:p14="http://schemas.microsoft.com/office/powerpoint/2010/main" val="8542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2544" b="22544"/>
          <a:stretch/>
        </p:blipFill>
        <p:spPr>
          <a:xfrm>
            <a:off x="123992" y="124953"/>
            <a:ext cx="11944014" cy="4372387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228" y="5842726"/>
            <a:ext cx="10607040" cy="701731"/>
          </a:xfrm>
        </p:spPr>
        <p:txBody>
          <a:bodyPr/>
          <a:lstStyle/>
          <a:p>
            <a:r>
              <a:rPr lang="en-US" dirty="0"/>
              <a:t>SDM Data and Formatting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77D44-C67D-4D77-8087-22C5033670E3}"/>
              </a:ext>
            </a:extLst>
          </p:cNvPr>
          <p:cNvSpPr txBox="1"/>
          <p:nvPr/>
        </p:nvSpPr>
        <p:spPr>
          <a:xfrm rot="5400000">
            <a:off x="11315396" y="468600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Image credit: </a:t>
            </a:r>
          </a:p>
          <a:p>
            <a:r>
              <a:rPr lang="en-CA" sz="1100" dirty="0"/>
              <a:t>Nicolas Winkler</a:t>
            </a:r>
          </a:p>
        </p:txBody>
      </p:sp>
    </p:spTree>
    <p:extLst>
      <p:ext uri="{BB962C8B-B14F-4D97-AF65-F5344CB8AC3E}">
        <p14:creationId xmlns:p14="http://schemas.microsoft.com/office/powerpoint/2010/main" val="382814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8A66-D454-42D5-8E36-EE29F89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43075"/>
            <a:ext cx="6699921" cy="590931"/>
          </a:xfrm>
        </p:spPr>
        <p:txBody>
          <a:bodyPr/>
          <a:lstStyle/>
          <a:p>
            <a:r>
              <a:rPr lang="en-CA" dirty="0"/>
              <a:t>Basic SDM data requirements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517549-BD5A-44C6-9B5E-C18B0470D6F2}"/>
              </a:ext>
            </a:extLst>
          </p:cNvPr>
          <p:cNvSpPr txBox="1">
            <a:spLocks/>
          </p:cNvSpPr>
          <p:nvPr/>
        </p:nvSpPr>
        <p:spPr>
          <a:xfrm>
            <a:off x="824042" y="1782018"/>
            <a:ext cx="5826647" cy="6029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dirty="0"/>
              <a:t>(1) </a:t>
            </a:r>
            <a:r>
              <a:rPr lang="en-GB" dirty="0">
                <a:solidFill>
                  <a:srgbClr val="FF0000"/>
                </a:solidFill>
              </a:rPr>
              <a:t>Geo-referenced</a:t>
            </a:r>
            <a:r>
              <a:rPr lang="en-GB" dirty="0"/>
              <a:t> observations of species presences (+ absences?)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CE837-965A-F9F5-392A-24360B025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6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8E2C315-492F-482C-BE04-955377E1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9B7651-08C1-49A1-AFE9-4E4CD342176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7412</TotalTime>
  <Words>1625</Words>
  <Application>Microsoft Office PowerPoint</Application>
  <PresentationFormat>Widescreen</PresentationFormat>
  <Paragraphs>430</Paragraphs>
  <Slides>50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CourierNewPS-ItalicMT</vt:lpstr>
      <vt:lpstr>ElsevierGulliver</vt:lpstr>
      <vt:lpstr>Times New Roman</vt:lpstr>
      <vt:lpstr>WP Greek Century</vt:lpstr>
      <vt:lpstr>Office Theme</vt:lpstr>
      <vt:lpstr>R for Movement Ecologists:  Species Distribution Models</vt:lpstr>
      <vt:lpstr>Workshop Structure</vt:lpstr>
      <vt:lpstr>Coding Sections</vt:lpstr>
      <vt:lpstr>Introduction to Species Distribution Models</vt:lpstr>
      <vt:lpstr>PowerPoint Presentation</vt:lpstr>
      <vt:lpstr>How do SDMs work?</vt:lpstr>
      <vt:lpstr>SDMs and conservation</vt:lpstr>
      <vt:lpstr>SDM Data and Formatting</vt:lpstr>
      <vt:lpstr>Basic SDM data requirements</vt:lpstr>
      <vt:lpstr>(1) Geo-referenced observations of species presences (+ absences?)</vt:lpstr>
      <vt:lpstr>Global data from e.g. OBIS</vt:lpstr>
      <vt:lpstr>Regional tagging data</vt:lpstr>
      <vt:lpstr>Coding Sections</vt:lpstr>
      <vt:lpstr>Basic SDM data requirements</vt:lpstr>
      <vt:lpstr>(2) Gridded environmental data layers (e.g. chlorophyll, SST, oxygen) </vt:lpstr>
      <vt:lpstr>Coding Sections</vt:lpstr>
      <vt:lpstr>Basic SDM data requirements</vt:lpstr>
      <vt:lpstr>SDM Statistics and Theory</vt:lpstr>
      <vt:lpstr>Methods for SDM statistical modelling</vt:lpstr>
      <vt:lpstr>Examples</vt:lpstr>
      <vt:lpstr>Species niches</vt:lpstr>
      <vt:lpstr>Fundamental vs. realized niche</vt:lpstr>
      <vt:lpstr>Fundamental vs. realized niche</vt:lpstr>
      <vt:lpstr>Geographic space and niche space</vt:lpstr>
      <vt:lpstr>PowerPoint Presentation</vt:lpstr>
      <vt:lpstr>Important: differences between methods in terms of how they fit</vt:lpstr>
      <vt:lpstr>Coding Sections</vt:lpstr>
      <vt:lpstr>Assessing model performance</vt:lpstr>
      <vt:lpstr>PowerPoint Presentation</vt:lpstr>
      <vt:lpstr>Receiver-operating characteristic curve (ROC)</vt:lpstr>
      <vt:lpstr>True Skill Statistic (TSS)</vt:lpstr>
      <vt:lpstr>Cross-validation and over-fitting</vt:lpstr>
      <vt:lpstr>PowerPoint Presentation</vt:lpstr>
      <vt:lpstr>Key assumptions / challenges</vt:lpstr>
      <vt:lpstr>Coding Sections</vt:lpstr>
      <vt:lpstr>Ensemble modelling</vt:lpstr>
      <vt:lpstr>PowerPoint Presentation</vt:lpstr>
      <vt:lpstr>Coding Sections</vt:lpstr>
      <vt:lpstr>Considerations for SDMs using Acoustic Telemetry</vt:lpstr>
      <vt:lpstr>SDM based on tagging data</vt:lpstr>
      <vt:lpstr>Acoustic Data Challenges</vt:lpstr>
      <vt:lpstr>Acoustic Data Uses</vt:lpstr>
      <vt:lpstr>Questions?</vt:lpstr>
      <vt:lpstr>Practical solution</vt:lpstr>
      <vt:lpstr>SDM based on global data</vt:lpstr>
      <vt:lpstr>Generalized linear models (GLMs)</vt:lpstr>
      <vt:lpstr>Logistic Regression</vt:lpstr>
      <vt:lpstr>Fit logistic regression using GLM and binomial error distribution</vt:lpstr>
      <vt:lpstr>Generalized Additive Models (GAMs)</vt:lpstr>
      <vt:lpstr>Random forest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ecosystems under climate change</dc:title>
  <dc:creator>Derek Tittensor</dc:creator>
  <cp:lastModifiedBy>Reid Steele</cp:lastModifiedBy>
  <cp:revision>270</cp:revision>
  <dcterms:created xsi:type="dcterms:W3CDTF">2021-05-31T15:03:12Z</dcterms:created>
  <dcterms:modified xsi:type="dcterms:W3CDTF">2025-03-25T17:33:20Z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