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 id="2147483694" r:id="rId2"/>
    <p:sldMasterId id="2147483695" r:id="rId3"/>
    <p:sldMasterId id="2147483696" r:id="rId4"/>
  </p:sldMasterIdLst>
  <p:notesMasterIdLst>
    <p:notesMasterId r:id="rId66"/>
  </p:notesMasterIdLst>
  <p:sldIdLst>
    <p:sldId id="256" r:id="rId5"/>
    <p:sldId id="257" r:id="rId6"/>
    <p:sldId id="258" r:id="rId7"/>
    <p:sldId id="259" r:id="rId8"/>
    <p:sldId id="260" r:id="rId9"/>
    <p:sldId id="261" r:id="rId10"/>
    <p:sldId id="262" r:id="rId11"/>
    <p:sldId id="263" r:id="rId12"/>
    <p:sldId id="264" r:id="rId13"/>
    <p:sldId id="265"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16" r:id="rId47"/>
    <p:sldId id="266" r:id="rId48"/>
    <p:sldId id="267" r:id="rId49"/>
    <p:sldId id="314" r:id="rId50"/>
    <p:sldId id="315" r:id="rId51"/>
    <p:sldId id="268"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Lst>
  <p:sldSz cx="9144000" cy="5143500" type="screen16x9"/>
  <p:notesSz cx="6858000" cy="9144000"/>
  <p:embeddedFontLst>
    <p:embeddedFont>
      <p:font typeface="Calibri" panose="020F0502020204030204" pitchFamily="34" charset="0"/>
      <p:regular r:id="rId67"/>
      <p:bold r:id="rId68"/>
      <p:italic r:id="rId69"/>
      <p:boldItalic r:id="rId70"/>
    </p:embeddedFont>
    <p:embeddedFont>
      <p:font typeface="Lato" panose="020F0502020204030203" pitchFamily="34" charset="0"/>
      <p:regular r:id="rId71"/>
      <p:bold r:id="rId72"/>
      <p:italic r:id="rId73"/>
      <p:boldItalic r:id="rId74"/>
    </p:embeddedFont>
    <p:embeddedFont>
      <p:font typeface="Lato Light" panose="020F0502020204030203" pitchFamily="34" charset="0"/>
      <p:regular r:id="rId75"/>
      <p:bold r:id="rId76"/>
      <p:italic r:id="rId77"/>
      <p:boldItalic r:id="rId78"/>
    </p:embeddedFont>
    <p:embeddedFont>
      <p:font typeface="Montserrat" panose="00000500000000000000" pitchFamily="2" charset="0"/>
      <p:regular r:id="rId79"/>
      <p:bold r:id="rId80"/>
      <p:italic r:id="rId81"/>
      <p:boldItalic r:id="rId82"/>
    </p:embeddedFont>
    <p:embeddedFont>
      <p:font typeface="Raleway" pitchFamily="2"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313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524" autoAdjust="0"/>
  </p:normalViewPr>
  <p:slideViewPr>
    <p:cSldViewPr snapToGrid="0">
      <p:cViewPr varScale="1">
        <p:scale>
          <a:sx n="67" d="100"/>
          <a:sy n="67" d="100"/>
        </p:scale>
        <p:origin x="1910" y="31"/>
      </p:cViewPr>
      <p:guideLst>
        <p:guide orient="horz" pos="1620"/>
        <p:guide pos="31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font" Target="fonts/font18.fntdata"/><Relationship Id="rId89"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font" Target="fonts/font13.fntdata"/><Relationship Id="rId87"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6.fntdata"/><Relationship Id="rId90"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go-fair.org/fair-principl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atacarpentry.org/spreadsheet-ecology-lesson/02-common-mistakes/index.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members.oceantrack.or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members.oceantrack.org/statistic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members.oceantrack.org/@@mystery_ta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members.oceantrack.org/@@mystery_tag"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support.vemco.com/s/article/What-are-tag-collisions"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c34761bbd6_3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c34761bbd6_3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1200"/>
              </a:spcBef>
              <a:spcAft>
                <a:spcPts val="0"/>
              </a:spcAft>
              <a:buClr>
                <a:schemeClr val="dk1"/>
              </a:buClr>
              <a:buSzPts val="1100"/>
              <a:buNone/>
            </a:pPr>
            <a:endParaRPr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c830c2f353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gc830c2f353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0e2e9cf18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g10e2e9cf187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14a3163f5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g114a3163f52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900"/>
              </a:spcBef>
              <a:spcAft>
                <a:spcPts val="0"/>
              </a:spcAft>
              <a:buSzPts val="1100"/>
              <a:buNone/>
            </a:pPr>
            <a:r>
              <a:rPr lang="en-CA" dirty="0"/>
              <a:t>A</a:t>
            </a:r>
            <a:r>
              <a:rPr lang="en" dirty="0"/>
              <a:t>vailable here </a:t>
            </a:r>
            <a:r>
              <a:rPr lang="en-CA" dirty="0"/>
              <a:t>https://members.oceantrack.org/data/data-collection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c34761bbd6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gc34761bbd6_1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Once we have registered your project, we need to put your data into it.</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c34761bbd6_3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gc34761bbd6_3_2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Basically, we needall  3 different pieces of information to make the full picture. Receiver metadata; geolocation. Detection data: tag ID and datetimes. Tagging metadata: biological context.</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We have specific templates for our metadata on our website </a:t>
            </a:r>
            <a:r>
              <a:rPr lang="en-CA" dirty="0"/>
              <a:t>https://members.oceantrack.org/data/data-collection</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c34761bbd6_3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gc34761bbd6_3_2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900"/>
              </a:spcBef>
              <a:spcAft>
                <a:spcPts val="0"/>
              </a:spcAft>
              <a:buSzPts val="1100"/>
              <a:buNone/>
            </a:pPr>
            <a:r>
              <a:rPr lang="en" u="sng">
                <a:solidFill>
                  <a:schemeClr val="hlink"/>
                </a:solidFill>
                <a:hlinkClick r:id="rId3"/>
              </a:rPr>
              <a:t>https://www.go-fair.org/fair-principles/</a:t>
            </a:r>
            <a:endParaRPr/>
          </a:p>
          <a:p>
            <a:pPr marL="0" lvl="0" indent="0" algn="l" rtl="0">
              <a:lnSpc>
                <a:spcPct val="115000"/>
              </a:lnSpc>
              <a:spcBef>
                <a:spcPts val="1800"/>
              </a:spcBef>
              <a:spcAft>
                <a:spcPts val="0"/>
              </a:spcAft>
              <a:buSzPts val="1100"/>
              <a:buNone/>
            </a:pPr>
            <a:r>
              <a:rPr lang="en">
                <a:solidFill>
                  <a:schemeClr val="dk1"/>
                </a:solidFill>
              </a:rPr>
              <a:t>Once you understand the 3 components required for acoustic telemetry reporting, it is essential to ensure they are recorded properly. I recommend designing field sheets ahead of time. </a:t>
            </a:r>
            <a:endParaRPr/>
          </a:p>
          <a:p>
            <a:pPr marL="457200" lvl="0" indent="-298450" algn="l" rtl="0">
              <a:lnSpc>
                <a:spcPct val="115000"/>
              </a:lnSpc>
              <a:spcBef>
                <a:spcPts val="1800"/>
              </a:spcBef>
              <a:spcAft>
                <a:spcPts val="0"/>
              </a:spcAft>
              <a:buClr>
                <a:schemeClr val="dk1"/>
              </a:buClr>
              <a:buSzPts val="1100"/>
              <a:buChar char="●"/>
            </a:pPr>
            <a:r>
              <a:rPr lang="en">
                <a:solidFill>
                  <a:schemeClr val="dk1"/>
                </a:solidFill>
              </a:rPr>
              <a:t>Never modify your raw data. Always make a copy before making any changes.</a:t>
            </a:r>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Keep track of all of the steps you take to clean your data in a plain text file.</a:t>
            </a:r>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 rule of thumb, when setting up a datasheet, is columns = variables, rows = observations, cells = data (values).</a:t>
            </a:r>
            <a:endParaRPr/>
          </a:p>
          <a:p>
            <a:pPr marL="0" lvl="0" indent="0" algn="l" rtl="0">
              <a:lnSpc>
                <a:spcPct val="115000"/>
              </a:lnSpc>
              <a:spcBef>
                <a:spcPts val="900"/>
              </a:spcBef>
              <a:spcAft>
                <a:spcPts val="0"/>
              </a:spcAft>
              <a:buSzPts val="1100"/>
              <a:buNone/>
            </a:pPr>
            <a:r>
              <a:rPr lang="en">
                <a:solidFill>
                  <a:schemeClr val="dk1"/>
                </a:solidFill>
              </a:rPr>
              <a:t>This extends to when you are ready to publish based on your research, whether to a scientific journal, white paper, or to another form of public outlet.</a:t>
            </a:r>
            <a:endParaRPr/>
          </a:p>
          <a:p>
            <a:pPr marL="0" lvl="0" indent="0" algn="l" rtl="0">
              <a:lnSpc>
                <a:spcPct val="115000"/>
              </a:lnSpc>
              <a:spcBef>
                <a:spcPts val="900"/>
              </a:spcBef>
              <a:spcAft>
                <a:spcPts val="900"/>
              </a:spcAft>
              <a:buSzPts val="1100"/>
              <a:buNone/>
            </a:pP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c34761bbd6_3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9" name="Google Shape;449;gc34761bbd6_3_4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dirty="0"/>
              <a:t>Available here https://members.oceantrack.org/data/data-collection</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c34761bbd6_3_4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dirty="0"/>
              <a:t>Sentinel tags and non-animal test tags (stationary tags) go into this sheet as well! </a:t>
            </a:r>
            <a:r>
              <a:rPr lang="en-US" dirty="0"/>
              <a:t>Available here https://members.oceantrack.org/data/data-collection</a:t>
            </a:r>
          </a:p>
          <a:p>
            <a:pPr marL="0" lvl="0" indent="0" algn="l" rtl="0">
              <a:lnSpc>
                <a:spcPct val="100000"/>
              </a:lnSpc>
              <a:spcBef>
                <a:spcPts val="0"/>
              </a:spcBef>
              <a:spcAft>
                <a:spcPts val="0"/>
              </a:spcAft>
              <a:buSzPts val="1100"/>
              <a:buNone/>
            </a:pPr>
            <a:endParaRPr dirty="0"/>
          </a:p>
        </p:txBody>
      </p:sp>
      <p:sp>
        <p:nvSpPr>
          <p:cNvPr id="460" name="Google Shape;460;gc34761bbd6_3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c34761bbd6_3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gc34761bbd6_3_4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One line per transmitter, not per animal.</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Sensor tags, floy tags, pit tags, dual pingers.</a:t>
            </a:r>
          </a:p>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Available here https://members.oceantrack.org/data/data-collection</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c34761bbd6_3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gc34761bbd6_3_4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SzPts val="1100"/>
              <a:buNone/>
            </a:pPr>
            <a:r>
              <a:rPr lang="en" sz="1300" b="1" dirty="0">
                <a:solidFill>
                  <a:schemeClr val="dk1"/>
                </a:solidFill>
              </a:rPr>
              <a:t>Structuring data in spreadsheets</a:t>
            </a:r>
            <a:endParaRPr sz="1300" b="1" dirty="0">
              <a:solidFill>
                <a:schemeClr val="dk1"/>
              </a:solidFill>
            </a:endParaRPr>
          </a:p>
          <a:p>
            <a:pPr marL="0" lvl="0" indent="0" algn="l" rtl="0">
              <a:lnSpc>
                <a:spcPct val="115000"/>
              </a:lnSpc>
              <a:spcBef>
                <a:spcPts val="900"/>
              </a:spcBef>
              <a:spcAft>
                <a:spcPts val="0"/>
              </a:spcAft>
              <a:buSzPts val="1100"/>
              <a:buNone/>
            </a:pPr>
            <a:r>
              <a:rPr lang="en" dirty="0">
                <a:solidFill>
                  <a:schemeClr val="dk1"/>
                </a:solidFill>
              </a:rPr>
              <a:t>The cardinal rule of using spreadsheet programs for data is to keep it “tidy”:</a:t>
            </a:r>
            <a:endParaRPr dirty="0">
              <a:solidFill>
                <a:schemeClr val="dk1"/>
              </a:solidFill>
            </a:endParaRPr>
          </a:p>
          <a:p>
            <a:pPr marL="457200" lvl="0" indent="-298450" algn="l" rtl="0">
              <a:lnSpc>
                <a:spcPct val="115000"/>
              </a:lnSpc>
              <a:spcBef>
                <a:spcPts val="900"/>
              </a:spcBef>
              <a:spcAft>
                <a:spcPts val="0"/>
              </a:spcAft>
              <a:buClr>
                <a:schemeClr val="dk1"/>
              </a:buClr>
              <a:buSzPts val="1100"/>
              <a:buAutoNum type="arabicPeriod"/>
            </a:pPr>
            <a:r>
              <a:rPr lang="en" dirty="0">
                <a:solidFill>
                  <a:schemeClr val="dk1"/>
                </a:solidFill>
              </a:rPr>
              <a:t>Put all your variables in columns - the thing you’re measuring, like ‘weight’ or ‘temperature’.</a:t>
            </a: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dirty="0">
                <a:solidFill>
                  <a:schemeClr val="dk1"/>
                </a:solidFill>
              </a:rPr>
              <a:t>Put each observation in its own row.</a:t>
            </a: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dirty="0">
                <a:solidFill>
                  <a:schemeClr val="dk1"/>
                </a:solidFill>
              </a:rPr>
              <a:t>Don’t combine multiple pieces of information in one cell. Sometimes it just seems like one thing, but think if that’s the only way you’ll want to be able to use or sort that data.</a:t>
            </a: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dirty="0">
                <a:solidFill>
                  <a:schemeClr val="dk1"/>
                </a:solidFill>
              </a:rPr>
              <a:t>Leave the raw data raw - don’t change it!</a:t>
            </a: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dirty="0">
                <a:solidFill>
                  <a:schemeClr val="dk1"/>
                </a:solidFill>
              </a:rPr>
              <a:t>Export the cleaned data to a text-based format like CSV (comma-separated values) format. This ensures that anyone can use the data, and is required by most data repositories.</a:t>
            </a:r>
            <a:endParaRPr dirty="0">
              <a:solidFill>
                <a:schemeClr val="dk1"/>
              </a:solidFill>
            </a:endParaRPr>
          </a:p>
          <a:p>
            <a:pPr marL="0" lvl="0" indent="0" algn="l" rtl="0">
              <a:lnSpc>
                <a:spcPct val="115000"/>
              </a:lnSpc>
              <a:spcBef>
                <a:spcPts val="900"/>
              </a:spcBef>
              <a:spcAft>
                <a:spcPts val="0"/>
              </a:spcAft>
              <a:buSzPts val="1100"/>
              <a:buNone/>
            </a:pPr>
            <a:r>
              <a:rPr lang="en" u="sng" dirty="0">
                <a:solidFill>
                  <a:schemeClr val="hlink"/>
                </a:solidFill>
                <a:hlinkClick r:id="rId3"/>
              </a:rPr>
              <a:t>https://datacarpentry.org/spreadsheet-ecology-lesson/02-common-mistakes/index.html</a:t>
            </a:r>
            <a:endParaRPr dirty="0"/>
          </a:p>
          <a:p>
            <a:pPr marL="0" lvl="0" indent="0" algn="l" rtl="0">
              <a:lnSpc>
                <a:spcPct val="115000"/>
              </a:lnSpc>
              <a:spcBef>
                <a:spcPts val="900"/>
              </a:spcBef>
              <a:spcAft>
                <a:spcPts val="0"/>
              </a:spcAft>
              <a:buSzPts val="1100"/>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This being said: there are some common errors when completing/designing metadata sheets. Because (usually) you want to use the metadata sheet to programatically inform your analysis/stats you want to make sure a computer can read the sheets.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For you: a 0 might be the same as a blank value. However, 0 is a number and ‘blank’ is not - it means not recorded/not applicable. Please fill in all 0s as they occur and leave blanks or NAs in there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Another issue: having multiple data types in one cell. Ex: adding units into the cell so there are numbers and characters in there. Computers can't perform analyses on this type of cell because it cant pick out “just the number”. Keep all values in their own column, and put units in the header. The rule of thumb, when setting up a datasheet, is columns = variables, rows = observations, cells = data (values).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Excel is a proprietary software. This means it does weird things that are not compatible with other software. If you have a CSV file DO NOT open it in Excel because Excel will mangle the datetimes and other formatting, trying to convert to its proprietary versions. Open in Notepad++ or VSCode or R or another open-source program whenever possible.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Additionally: the internationally accepted datetime convention is YYYY-MM-DD (hh:mm:ss also if needed). Badly formed dates can cause real trouble. Also, know which timezone we’re in: our time zone changes from AST to ADT throughout the year. The best convention is to record all datetimes in UTC - Universal COordinated time. This is the international standards and is either 3 or 4 hours ahead of us.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If you make your formatting “pretty” - colours and merged cells etc - it can make it harder for a computer to read. Simpler is better!</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SzPts val="1100"/>
              <a:buNone/>
            </a:pPr>
            <a:r>
              <a:rPr lang="en" dirty="0">
                <a:solidFill>
                  <a:schemeClr val="dk1"/>
                </a:solidFill>
              </a:rPr>
              <a:t>Ideally, columns should be named with underscores (ex: DATETIME_UTC). The fewer spaces the easier it will be to manipulate these variables in different software packages without causing headaches. In Python “.” are used to call functions so this can be risky. Keep this in mind for naming best-practices</a:t>
            </a:r>
            <a:endParaRPr dirty="0"/>
          </a:p>
          <a:p>
            <a:pPr marL="0" lvl="0" indent="0" algn="l" rtl="0">
              <a:lnSpc>
                <a:spcPct val="100000"/>
              </a:lnSpc>
              <a:spcBef>
                <a:spcPts val="90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0e2e9cf187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0e2e9cf187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https://ceotr.ocean.dal.ca/gliders/</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15769e165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g115769e165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Having a really clear data loading and cleaning workflow is essential. People need to know what you did, and why, in order to recreate the steps and produce consistent data. I recommend everyone have a “data cleaning workflow” document, especially if those are steps you generally complete in Excel or some other format where the code isn't automatically saved.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c34761bbd6_3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gc34761bbd6_3_2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c34761bbd6_3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8" name="Google Shape;518;gc34761bbd6_3_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c34761bbd6_3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gc34761bbd6_3_3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Once all the quality control is completed, your data ends up in the database. Here is a screenshot just showing what it looks like.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Having a really clear data loading and cleaning workflow is essential. People need to know what you did, and why, in order to recreate the steps and produce consistent data. I recommend everyone have a “data cleaning workflow” document, especially if those are steps you generally complete in Excel or some other format where the code isnt automatically saved.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c830c2f353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gc830c2f35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Why do we have such extensive data cleaning protocols?</a:t>
            </a:r>
            <a:endParaRPr/>
          </a:p>
          <a:p>
            <a:pPr marL="0" lvl="0" indent="0" algn="l" rtl="0">
              <a:lnSpc>
                <a:spcPct val="100000"/>
              </a:lnSpc>
              <a:spcBef>
                <a:spcPts val="0"/>
              </a:spcBef>
              <a:spcAft>
                <a:spcPts val="0"/>
              </a:spcAft>
              <a:buSzPts val="1100"/>
              <a:buNone/>
            </a:pPr>
            <a:endParaRPr/>
          </a:p>
          <a:p>
            <a:pPr marL="914400" lvl="1" indent="-317500" algn="l" rtl="0">
              <a:spcBef>
                <a:spcPts val="0"/>
              </a:spcBef>
              <a:spcAft>
                <a:spcPts val="0"/>
              </a:spcAft>
              <a:buClr>
                <a:schemeClr val="dk1"/>
              </a:buClr>
              <a:buSzPts val="1400"/>
              <a:buFont typeface="Lato Light"/>
              <a:buChar char="○"/>
            </a:pPr>
            <a:r>
              <a:rPr lang="en" sz="1400">
                <a:solidFill>
                  <a:schemeClr val="dk1"/>
                </a:solidFill>
                <a:latin typeface="Lato Light"/>
                <a:ea typeface="Lato Light"/>
                <a:cs typeface="Lato Light"/>
                <a:sym typeface="Lato Light"/>
              </a:rPr>
              <a:t>Ex: some American collaborators have their datetimes in the format: M/D/YY, but some have D/M/YYYY, and your data is in YYYY-MM-DD, and now its not machine readable</a:t>
            </a:r>
            <a:endParaRPr sz="1400">
              <a:solidFill>
                <a:schemeClr val="dk1"/>
              </a:solidFill>
              <a:latin typeface="Lato Light"/>
              <a:ea typeface="Lato Light"/>
              <a:cs typeface="Lato Light"/>
              <a:sym typeface="Lato Light"/>
            </a:endParaRPr>
          </a:p>
          <a:p>
            <a:pPr marL="914400" lvl="1" indent="-317500" algn="l" rtl="0">
              <a:spcBef>
                <a:spcPts val="0"/>
              </a:spcBef>
              <a:spcAft>
                <a:spcPts val="0"/>
              </a:spcAft>
              <a:buClr>
                <a:schemeClr val="dk1"/>
              </a:buClr>
              <a:buSzPts val="1400"/>
              <a:buFont typeface="Lato Light"/>
              <a:buChar char="○"/>
            </a:pPr>
            <a:r>
              <a:rPr lang="en" sz="1400">
                <a:solidFill>
                  <a:schemeClr val="dk1"/>
                </a:solidFill>
                <a:latin typeface="Lato Light"/>
                <a:ea typeface="Lato Light"/>
                <a:cs typeface="Lato Light"/>
                <a:sym typeface="Lato Light"/>
              </a:rPr>
              <a:t>Ex: your colleagues sent you raw detection files, but they were corrupted by Excel and have lost the seconds from the detection time</a:t>
            </a:r>
            <a:endParaRPr sz="1400">
              <a:solidFill>
                <a:schemeClr val="dk1"/>
              </a:solidFill>
              <a:latin typeface="Lato Light"/>
              <a:ea typeface="Lato Light"/>
              <a:cs typeface="Lato Light"/>
              <a:sym typeface="Lato Light"/>
            </a:endParaRPr>
          </a:p>
          <a:p>
            <a:pPr marL="914400" lvl="1" indent="-317500" algn="l" rtl="0">
              <a:spcBef>
                <a:spcPts val="0"/>
              </a:spcBef>
              <a:spcAft>
                <a:spcPts val="0"/>
              </a:spcAft>
              <a:buClr>
                <a:schemeClr val="dk1"/>
              </a:buClr>
              <a:buSzPts val="1400"/>
              <a:buFont typeface="Lato Light"/>
              <a:buChar char="○"/>
            </a:pPr>
            <a:r>
              <a:rPr lang="en" sz="1400">
                <a:solidFill>
                  <a:schemeClr val="dk1"/>
                </a:solidFill>
                <a:latin typeface="Lato Light"/>
                <a:ea typeface="Lato Light"/>
                <a:cs typeface="Lato Light"/>
                <a:sym typeface="Lato Light"/>
              </a:rPr>
              <a:t>Ex: your collaborator used a different coordinate system when recording receiver positions, and now its not plotting properly in your mapping tools</a:t>
            </a:r>
            <a:endParaRPr sz="1400">
              <a:solidFill>
                <a:schemeClr val="dk1"/>
              </a:solidFill>
              <a:latin typeface="Lato Light"/>
              <a:ea typeface="Lato Light"/>
              <a:cs typeface="Lato Light"/>
              <a:sym typeface="Lato Light"/>
            </a:endParaRPr>
          </a:p>
          <a:p>
            <a:pPr marL="914400" lvl="1" indent="-317500" algn="l" rtl="0">
              <a:spcBef>
                <a:spcPts val="0"/>
              </a:spcBef>
              <a:spcAft>
                <a:spcPts val="0"/>
              </a:spcAft>
              <a:buClr>
                <a:schemeClr val="dk1"/>
              </a:buClr>
              <a:buSzPts val="1400"/>
              <a:buFont typeface="Lato Light"/>
              <a:buChar char="○"/>
            </a:pPr>
            <a:r>
              <a:rPr lang="en" sz="1400">
                <a:solidFill>
                  <a:schemeClr val="dk1"/>
                </a:solidFill>
                <a:latin typeface="Lato Light"/>
                <a:ea typeface="Lato Light"/>
                <a:cs typeface="Lato Light"/>
                <a:sym typeface="Lato Light"/>
              </a:rPr>
              <a:t>Ex: a colleague in reports all timezones in Atlantic, while you report yours in UTC. Now there is a 3-4 hour different, depending on Daylight Savings which you have to account for.</a:t>
            </a:r>
            <a:endParaRPr sz="1400">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0e2e9cf187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g10e2e9cf187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https://members.oceantrack.org/ </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c34761bbd6_3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gc34761bbd6_3_2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0e2e9cf18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g10e2e9cf18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dirty="0"/>
              <a:t>https://members.oceantrack.org/ </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c34761bbd6_3_4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dirty="0">
                <a:solidFill>
                  <a:schemeClr val="hlink"/>
                </a:solidFill>
                <a:hlinkClick r:id="rId3"/>
              </a:rPr>
              <a:t>https://members.oceantrack.org/</a:t>
            </a:r>
            <a:r>
              <a:rPr lang="en" dirty="0"/>
              <a:t>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Use the menu on the left (once logged in) to add/edit folders or files</a:t>
            </a:r>
            <a:endParaRPr dirty="0"/>
          </a:p>
        </p:txBody>
      </p:sp>
      <p:sp>
        <p:nvSpPr>
          <p:cNvPr id="587" name="Google Shape;587;gc34761bbd6_3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10e2e9cf187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0" name="Google Shape;600;g10e2e9cf187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Example PUBLIC webpage on the data portal - downloadable stations KML and Deployment CSV! Always available, always public.</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0e2e9cf18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g10e2e9cf187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highlight>
                  <a:srgbClr val="EDEBE9"/>
                </a:highlight>
              </a:rPr>
              <a:t>OTN helps researchers around the world track animals in the number of ways​</a:t>
            </a:r>
            <a:endParaRPr sz="1200" dirty="0">
              <a:solidFill>
                <a:srgbClr val="444444"/>
              </a:solidFill>
              <a:highlight>
                <a:srgbClr val="EDEBE9"/>
              </a:highlight>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highlight>
                  <a:srgbClr val="EDEBE9"/>
                </a:highlight>
              </a:rPr>
              <a:t>​</a:t>
            </a:r>
            <a:endParaRPr sz="1200" dirty="0">
              <a:solidFill>
                <a:srgbClr val="444444"/>
              </a:solidFill>
              <a:highlight>
                <a:srgbClr val="EDEBE9"/>
              </a:highlight>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highlight>
                  <a:srgbClr val="EDEBE9"/>
                </a:highlight>
              </a:rPr>
              <a:t>1) we loan tracking equipment to researchers in order to support the costs of using this technology​</a:t>
            </a:r>
            <a:endParaRPr sz="1200" dirty="0">
              <a:solidFill>
                <a:srgbClr val="444444"/>
              </a:solidFill>
              <a:highlight>
                <a:srgbClr val="EDEBE9"/>
              </a:highlight>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highlight>
                  <a:srgbClr val="EDEBE9"/>
                </a:highlight>
              </a:rPr>
              <a:t>2) to connect researchers through our global database of acoustic animal detections. This is particularly important because it's impossible to cover the entire ocean with equipment all by yourself so researchers rely on neighbouring collaborators to let them know if their fish swims into their Neighbours study area! We facilitate this data sharing at a global scale so everyone can know where their fish go when they leave the area.​</a:t>
            </a:r>
            <a:endParaRPr sz="1200" dirty="0">
              <a:solidFill>
                <a:srgbClr val="444444"/>
              </a:solidFill>
              <a:highlight>
                <a:srgbClr val="EDEBE9"/>
              </a:highlight>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highlight>
                  <a:srgbClr val="EDEBE9"/>
                </a:highlight>
              </a:rPr>
              <a:t>3) we provide logistical and technical support for grant applications, field work and data analysis.</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c4714ec57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c4714ec571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Multiple ways to search our data portal website - we have lots of public information</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c4714ec57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0" name="Google Shape;620;gc4714ec571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https://members.oceantrack.org/statistics</a:t>
            </a:r>
            <a:r>
              <a:rPr lang="en"/>
              <a:t>  </a:t>
            </a:r>
            <a:r>
              <a:rPr lang="en">
                <a:solidFill>
                  <a:schemeClr val="dk1"/>
                </a:solidFill>
              </a:rPr>
              <a:t>Multiple ways to search our data portal website - we have lots of public information</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e9caf2764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3" name="Google Shape;633;ge9caf27645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https://members.oceantrack.org/@@mystery_tag</a:t>
            </a:r>
            <a:r>
              <a:rPr lang="en"/>
              <a:t>   </a:t>
            </a:r>
            <a:r>
              <a:rPr lang="en">
                <a:solidFill>
                  <a:schemeClr val="dk1"/>
                </a:solidFill>
              </a:rPr>
              <a:t>- non-OTN users can also check to see if their tags were detected!</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c4714ec571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gc4714ec571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FAQs, and other resources are publicly available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15769e165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115769e1655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Pages to check out: project pages, “my projects tab”, repository folder, Data tab, Discovery tab, Stats tab, FAQ tab, mystery tag tool</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0e2e9cf18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6" name="Google Shape;666;g10e2e9cf187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c830c2f35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gc830c2f353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c34761bbd6_3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8" name="Google Shape;688;gc34761bbd6_3_3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c34761bbd6_3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0" name="Google Shape;700;gc34761bbd6_3_3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dirty="0"/>
              <a:t>Unfiltered</a:t>
            </a:r>
            <a:r>
              <a:rPr lang="en" dirty="0"/>
              <a:t> detections - includes those matches that are unlikely due to geography, but detection concurrent with tag release and battery life.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File is updated approximately every 3 months, assuming it has been modified. You should receive email notice from your node manager.</a:t>
            </a:r>
            <a:endParaRPr dirty="0"/>
          </a:p>
          <a:p>
            <a:pPr marL="0" lvl="0" indent="0" algn="l" rtl="0">
              <a:lnSpc>
                <a:spcPct val="100000"/>
              </a:lnSpc>
              <a:spcBef>
                <a:spcPts val="0"/>
              </a:spcBef>
              <a:spcAft>
                <a:spcPts val="0"/>
              </a:spcAft>
              <a:buSzPts val="1100"/>
              <a:buNone/>
            </a:pPr>
            <a:r>
              <a:rPr lang="en" dirty="0"/>
              <a:t>This is a “data push”: we coordinate data loading, verification and matching between all the nodes at once, so we can give an updated “snapshot” to everyone. If we sent out detection extracts everytime someone submitted new data, the extract would be out-of-date almost immediately, and we’d be emailing researchers weekly. We also update our website during a data push and do a large backup of the system. Its very extensive and usually takes a month or two.</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Method for unmatching based on Researcher reporting.  Detection goes back into the pool so it can be potentially matched in the future.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0e2e9cf187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1" name="Google Shape;711;g10e2e9cf187_0_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dirty="0"/>
              <a:t>These will be reviewed later in the workshop</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https://members.oceantrack.org/data/otn-detection-extract-documentation-matched-to-animals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c34761bbd6_3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gc34761bbd6_3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c34761bbd6_3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 name="Google Shape;721;gc34761bbd6_3_3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Based on OTNs goal to create a global curriculum for telemetry analysis: we have recently helped integrate two fantastic telemetry packages together.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Currently, the detection extracts are ingested by GLATOS which filtering tools, plotting and animations exist. A recently developed glatos function now allows you to convert this data into ATT format, which is directly ingestible by Vtrack. This packages was built and is maintained by collaborators in Australia and has some really great stats tools and plotting functions.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Ideally, there will be a similar tool to get from Vtrack format back to glatos format, but that is a work in progress.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This analysis pathway will hopefully be expanded to include other packages just as Actel (great salmon / river package) etc., and will be merged into our universal curriculum.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In the meantime, for people on Slack, OTN has an R-support channel which is a great place to bring your analysis questions. And we are always looking for supporters who can help us build our curriculum!</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c34761bbd6_3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7" name="Google Shape;737;gc34761bbd6_3_2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Many of our previous workshop curricula are online on the OTN GitHub. Reach out if you're looking for some specific material! We are available for remote workshops, quick chats, or can connect you with some online material.</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OTN is a Tier 2 OBIS node (and </a:t>
            </a:r>
            <a:r>
              <a:rPr lang="en" sz="1100" b="0" i="0" u="none" strike="noStrike" cap="none" dirty="0">
                <a:solidFill>
                  <a:srgbClr val="000000"/>
                </a:solidFill>
                <a:latin typeface="Arial"/>
                <a:ea typeface="Arial"/>
                <a:cs typeface="Arial"/>
                <a:sym typeface="Arial"/>
              </a:rPr>
              <a:t> recognized Associated Data Unit of IODE) </a:t>
            </a:r>
            <a:r>
              <a:rPr lang="en" dirty="0"/>
              <a:t> and so we are responsible for the submission of (public) animal tracking data to this global database. OTN has some OBIS-trainers who can train other groups to become OBIS contributors themselves.</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We also are guest-developers on the GLATOS R package for acoustic telemetry analysis (created by the GLATOS network) and teach workshops on this material as well. We’ve also recently begun an endeavor to centralize acoustic telemetry analysis tools and make them more easily accessible. This will be a Carpentries-style online repository of code and other tools. We’ve been building an online curriculum using code using packages such as GLATOS, VTRACK, YAPS and other custom code for HMMs, Network Analysis and machine-learning and would love to get additional tools added.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During the work-from-home order we’ve taken to hosting weekly “data study hall” sessions where researchers from across the globe can join and discuss their analysis problems, pitch ideas, learn about new tools etc. I recommend anyone to join if you are unsure about where to start with your analysis! We also have an r-support Slack channel which has been great for asynchronous help.</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Finally, OTN also has completed some data rescue missions in the past. We can help get your records in order and into a format that can reported to your local node. This is also great for cleaning up and archiving your data. Because let's be honest, we’ve all seen some pretty messy historical records, and its important to keep a clean archive of your ENTIRE project in one location.</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c34761bbd6_3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1" name="Google Shape;751;gc34761bbd6_3_3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As outlined in FAIR data principles, we fully support publicly accessible data. There are several options to see your data and metadata in the public sphere: some automatic and some optional.</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MBON/GOOS/OBIS are working together as of 2016, and OBIS is our way to help you contribute your data to that partnership. You’ll notice many Darwin Core terms in your Detection Extract, allowing us to easily push to OBIS when needed.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As per our data policy we have a default 2-year embargo on animal information. This can be extended or nulled.</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0e2e9cf18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6" name="Google Shape;666;g10e2e9cf187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6876644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0e2e9cf187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g10e2e9cf187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t>More detail about how you fit into this system: In 2018 Alex Hearn contacted OTN to create a database Node, since the existing data-sharing system was difficult to maintain. since then, multiple projects have registered and are being matched to our global pool of detections!</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14a3163f5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g114a3163f52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CA" dirty="0"/>
              <a:t>A</a:t>
            </a:r>
            <a:r>
              <a:rPr lang="en" dirty="0"/>
              <a:t>s of 2022-02-22</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14a3163f5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g114a3163f52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CA" dirty="0"/>
              <a:t>A</a:t>
            </a:r>
            <a:r>
              <a:rPr lang="en" dirty="0"/>
              <a:t>s of 2022-02-22</a:t>
            </a:r>
            <a:endParaRPr dirty="0"/>
          </a:p>
        </p:txBody>
      </p:sp>
    </p:spTree>
    <p:extLst>
      <p:ext uri="{BB962C8B-B14F-4D97-AF65-F5344CB8AC3E}">
        <p14:creationId xmlns:p14="http://schemas.microsoft.com/office/powerpoint/2010/main" val="27219782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14a3163f5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g114a3163f52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CA" dirty="0"/>
              <a:t>A</a:t>
            </a:r>
            <a:r>
              <a:rPr lang="en" dirty="0"/>
              <a:t>s of 2022-02-22</a:t>
            </a:r>
            <a:endParaRPr dirty="0"/>
          </a:p>
        </p:txBody>
      </p:sp>
    </p:spTree>
    <p:extLst>
      <p:ext uri="{BB962C8B-B14F-4D97-AF65-F5344CB8AC3E}">
        <p14:creationId xmlns:p14="http://schemas.microsoft.com/office/powerpoint/2010/main" val="41777463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0e2e9cf1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g10e2e9cf18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c34761bbd6_3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5" name="Google Shape;765;gc34761bbd6_3_3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Please explore our website, there is lots of interesting information on there, available with or without a password, along with helpful resources including the mystery tag tool ;) </a:t>
            </a:r>
            <a:r>
              <a:rPr lang="en" u="sng">
                <a:solidFill>
                  <a:schemeClr val="hlink"/>
                </a:solidFill>
                <a:hlinkClick r:id="rId3"/>
              </a:rPr>
              <a:t>https://members.oceantrack.org/@@mystery_tag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c34761bbd6_3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gc34761bbd6_3_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c34761bbd6_1_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c34761bbd6_1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c34761bbd6_1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3" name="Google Shape;783;gc34761bbd6_1_3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1200"/>
              </a:spcBef>
              <a:spcAft>
                <a:spcPts val="0"/>
              </a:spcAft>
              <a:buClr>
                <a:schemeClr val="dk1"/>
              </a:buClr>
              <a:buSzPts val="1100"/>
              <a:buNone/>
            </a:pPr>
            <a:endParaRPr>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c34761bbd6_1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9" name="Google Shape;789;gc34761bbd6_1_3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c34761bbd6_3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9" name="Google Shape;799;gc34761bbd6_3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deploy equipment, manage telemetry data, support partners using the same data management system.</a:t>
            </a:r>
            <a:endParaRPr/>
          </a:p>
          <a:p>
            <a:pPr marL="0" lvl="0" indent="0" algn="l" rtl="0">
              <a:lnSpc>
                <a:spcPct val="100000"/>
              </a:lnSpc>
              <a:spcBef>
                <a:spcPts val="0"/>
              </a:spcBef>
              <a:spcAft>
                <a:spcPts val="0"/>
              </a:spcAft>
              <a:buSzPts val="1100"/>
              <a:buNone/>
            </a:pPr>
            <a:r>
              <a:rPr lang="en"/>
              <a:t>We train HQP, data managers, general public.</a:t>
            </a:r>
            <a:endParaRPr/>
          </a:p>
          <a:p>
            <a:pPr marL="0" lvl="0" indent="0" algn="l" rtl="0">
              <a:lnSpc>
                <a:spcPct val="100000"/>
              </a:lnSpc>
              <a:spcBef>
                <a:spcPts val="0"/>
              </a:spcBef>
              <a:spcAft>
                <a:spcPts val="0"/>
              </a:spcAft>
              <a:buSzPts val="1100"/>
              <a:buNone/>
            </a:pPr>
            <a:r>
              <a:rPr lang="en"/>
              <a:t>OTN aggregated data is used to advise policy makers, industry, to support conservation efforts and to educate the public.</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c34761bbd6_3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6" name="Google Shape;816;gc34761bbd6_3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Big notes to hit are we were born under a 168m Science and infrastructure investment from nserc/cfi ,</a:t>
            </a:r>
            <a:endParaRPr/>
          </a:p>
          <a:p>
            <a:pPr marL="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cfi infrastructure money continues as a Major Science Initiative, 5 year renewable funding, expectation is always renewed unless we miss our goals, </a:t>
            </a:r>
            <a:endParaRPr/>
          </a:p>
          <a:p>
            <a:pPr marL="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our goals are connecting international networks and enabling collaborations.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c34761bbd6_3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8" name="Google Shape;828;gc34761bbd6_3_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lvl="0" indent="0" algn="l" rtl="0">
              <a:lnSpc>
                <a:spcPct val="130000"/>
              </a:lnSpc>
              <a:spcBef>
                <a:spcPts val="0"/>
              </a:spcBef>
              <a:spcAft>
                <a:spcPts val="0"/>
              </a:spcAft>
              <a:buClr>
                <a:schemeClr val="dk1"/>
              </a:buClr>
              <a:buSzPts val="1200"/>
              <a:buFont typeface="Lato Light"/>
              <a:buNone/>
            </a:pPr>
            <a:r>
              <a:rPr lang="en" sz="1100">
                <a:solidFill>
                  <a:schemeClr val="dk1"/>
                </a:solidFill>
                <a:latin typeface="Lato Light"/>
                <a:ea typeface="Lato Light"/>
                <a:cs typeface="Lato Light"/>
                <a:sym typeface="Lato Light"/>
              </a:rPr>
              <a:t>We have a very large glider fleet of both slocum and wave gliders. We consistently run missions around Nova Scotia to track whales, offload receiver stations and listen for animals (VMTs).</a:t>
            </a:r>
            <a:endParaRPr/>
          </a:p>
          <a:p>
            <a:pPr marL="457200" lvl="0" indent="-298450" algn="l" rtl="0">
              <a:lnSpc>
                <a:spcPct val="130000"/>
              </a:lnSpc>
              <a:spcBef>
                <a:spcPts val="0"/>
              </a:spcBef>
              <a:spcAft>
                <a:spcPts val="0"/>
              </a:spcAft>
              <a:buClr>
                <a:schemeClr val="dk1"/>
              </a:buClr>
              <a:buSzPts val="1100"/>
              <a:buFont typeface="Lato Light"/>
              <a:buChar char="-"/>
            </a:pPr>
            <a:r>
              <a:rPr lang="en">
                <a:solidFill>
                  <a:schemeClr val="dk1"/>
                </a:solidFill>
                <a:latin typeface="Lato Light"/>
                <a:ea typeface="Lato Light"/>
                <a:cs typeface="Lato Light"/>
                <a:sym typeface="Lato Light"/>
              </a:rPr>
              <a:t>They dont always have sat signal: they might only report their location every few hours. Need to interpolate across their path to “guess” where detections occurred. </a:t>
            </a:r>
            <a:endParaRPr>
              <a:solidFill>
                <a:schemeClr val="dk1"/>
              </a:solidFill>
              <a:latin typeface="Lato Light"/>
              <a:ea typeface="Lato Light"/>
              <a:cs typeface="Lato Light"/>
              <a:sym typeface="Lato Light"/>
            </a:endParaRPr>
          </a:p>
          <a:p>
            <a:pPr marL="457200" lvl="0" indent="-298450" algn="l" rtl="0">
              <a:lnSpc>
                <a:spcPct val="130000"/>
              </a:lnSpc>
              <a:spcBef>
                <a:spcPts val="0"/>
              </a:spcBef>
              <a:spcAft>
                <a:spcPts val="0"/>
              </a:spcAft>
              <a:buClr>
                <a:schemeClr val="dk1"/>
              </a:buClr>
              <a:buSzPts val="1100"/>
              <a:buFont typeface="Lato Light"/>
              <a:buChar char="-"/>
            </a:pPr>
            <a:r>
              <a:rPr lang="en">
                <a:solidFill>
                  <a:schemeClr val="dk1"/>
                </a:solidFill>
                <a:latin typeface="Lato Light"/>
                <a:ea typeface="Lato Light"/>
                <a:cs typeface="Lato Light"/>
                <a:sym typeface="Lato Light"/>
              </a:rPr>
              <a:t>Waveglider has thrusters: can interfere with VMT’s listening ability</a:t>
            </a:r>
            <a:endParaRPr>
              <a:solidFill>
                <a:schemeClr val="dk1"/>
              </a:solidFill>
              <a:latin typeface="Lato Light"/>
              <a:ea typeface="Lato Light"/>
              <a:cs typeface="Lato Light"/>
              <a:sym typeface="Lato Light"/>
            </a:endParaRPr>
          </a:p>
          <a:p>
            <a:pPr marL="457200" lvl="0" indent="-298450" algn="l" rtl="0">
              <a:lnSpc>
                <a:spcPct val="130000"/>
              </a:lnSpc>
              <a:spcBef>
                <a:spcPts val="0"/>
              </a:spcBef>
              <a:spcAft>
                <a:spcPts val="0"/>
              </a:spcAft>
              <a:buClr>
                <a:schemeClr val="dk1"/>
              </a:buClr>
              <a:buSzPts val="1100"/>
              <a:buFont typeface="Lato Light"/>
              <a:buChar char="-"/>
            </a:pPr>
            <a:r>
              <a:rPr lang="en">
                <a:solidFill>
                  <a:schemeClr val="dk1"/>
                </a:solidFill>
                <a:latin typeface="Lato Light"/>
                <a:ea typeface="Lato Light"/>
                <a:cs typeface="Lato Light"/>
                <a:sym typeface="Lato Light"/>
              </a:rPr>
              <a:t>Massive amount of co-collected oceanographic data: how to best exploit this so we can use it to make better conclusions about animal movements??</a:t>
            </a:r>
            <a:endParaRPr>
              <a:solidFill>
                <a:schemeClr val="dk1"/>
              </a:solidFill>
              <a:latin typeface="Lato Light"/>
              <a:ea typeface="Lato Light"/>
              <a:cs typeface="Lato Light"/>
              <a:sym typeface="Lato Light"/>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c34761bbd6_3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2" name="Google Shape;842;gc34761bbd6_3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also have new toys: an ROV and side scan sonar. We hired an ROV tech and are open to collaborate / support researchers with this tech. New type of data to work with!</a:t>
            </a:r>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
              <a:t>How to archive and annote HOURS of ROV film footage so that the species observations can be used for Science?</a:t>
            </a:r>
            <a:endParaRPr/>
          </a:p>
          <a:p>
            <a:pPr marL="457200" lvl="0" indent="-298450" algn="l" rtl="0">
              <a:lnSpc>
                <a:spcPct val="100000"/>
              </a:lnSpc>
              <a:spcBef>
                <a:spcPts val="0"/>
              </a:spcBef>
              <a:spcAft>
                <a:spcPts val="0"/>
              </a:spcAft>
              <a:buSzPts val="1100"/>
              <a:buChar char="-"/>
            </a:pPr>
            <a:r>
              <a:rPr lang="en"/>
              <a:t>Side scan bottom mapping: how to store and disseminate this information to use to inform biology</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c83e7260f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3" name="Google Shape;853;gc83e7260fa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often see acoustic tags used in combination with satellite and/or external Floy tags… but there are also Radio tags and PIT tags: how do we capture all this information into one analysis to use for our species? Where should this data be stored and accessible?</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c4714ec571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1" name="Google Shape;881;gc4714ec571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 detections doesn't mean no animals</a:t>
            </a:r>
            <a:endParaRPr/>
          </a:p>
          <a:p>
            <a:pPr marL="0" lvl="0" indent="0" algn="l" rtl="0">
              <a:lnSpc>
                <a:spcPct val="100000"/>
              </a:lnSpc>
              <a:spcBef>
                <a:spcPts val="0"/>
              </a:spcBef>
              <a:spcAft>
                <a:spcPts val="0"/>
              </a:spcAft>
              <a:buSzPts val="1100"/>
              <a:buNone/>
            </a:pPr>
            <a:r>
              <a:rPr lang="en"/>
              <a:t> Tags can collide, environmental factors can limit the detections. Noise can create false detection events.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c34761bbd6_1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5" name="Google Shape;895;gc34761bbd6_1_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Alternatively, if you have different tags but not many receivers, you could do the experiment in the reverse order, where you have one receiver in a fixed location and different tags at different distances to see the detectability range for each different tag for that specific receiver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c83e7260fa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gc83e7260fa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c34761bbd6_1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7" name="Google Shape;907;gc34761bbd6_1_2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 common error with the equipment is when two tags ping at the same time and their sound waves “collide”. When the receiver hears a tag collision it can either 1) hear a 3rd, unique tag ID from the two colliding, which is not real or 2) hear nothing at all since it is too jumbled. You want to get tags with “random” ping rates so that hopefully you never have tag collisions in your data set. Instruments that ping on a regular schedule are more likely to collide.</a:t>
            </a:r>
            <a:endParaRPr>
              <a:solidFill>
                <a:schemeClr val="dk1"/>
              </a:solidFill>
            </a:endParaRPr>
          </a:p>
          <a:p>
            <a:pPr marL="0" lvl="0" indent="0" algn="l" rtl="0">
              <a:lnSpc>
                <a:spcPct val="100000"/>
              </a:lnSpc>
              <a:spcBef>
                <a:spcPts val="0"/>
              </a:spcBef>
              <a:spcAft>
                <a:spcPts val="0"/>
              </a:spcAft>
              <a:buSzPts val="1100"/>
              <a:buNone/>
            </a:pPr>
            <a:br>
              <a:rPr lang="en"/>
            </a:br>
            <a:br>
              <a:rPr lang="en"/>
            </a:br>
            <a:r>
              <a:rPr lang="en" u="sng">
                <a:solidFill>
                  <a:schemeClr val="hlink"/>
                </a:solidFill>
                <a:hlinkClick r:id="rId3"/>
              </a:rPr>
              <a:t>https://support.vemco.com/s/article/What-are-tag-collisions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Use the FDA tool in VUE:</a:t>
            </a:r>
            <a:endParaRPr/>
          </a:p>
          <a:p>
            <a:pPr marL="0" lvl="0" indent="0" algn="l" rtl="0">
              <a:lnSpc>
                <a:spcPct val="100000"/>
              </a:lnSpc>
              <a:spcBef>
                <a:spcPts val="0"/>
              </a:spcBef>
              <a:spcAft>
                <a:spcPts val="0"/>
              </a:spcAft>
              <a:buSzPts val="1100"/>
              <a:buNone/>
            </a:pPr>
            <a:r>
              <a:rPr lang="en"/>
              <a:t>From VUE manual…</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3.2.2 Reviewing “Questionable” Data</a:t>
            </a:r>
            <a:endParaRPr/>
          </a:p>
          <a:p>
            <a:pPr marL="0" lvl="0" indent="0" algn="l" rtl="0">
              <a:lnSpc>
                <a:spcPct val="100000"/>
              </a:lnSpc>
              <a:spcBef>
                <a:spcPts val="0"/>
              </a:spcBef>
              <a:spcAft>
                <a:spcPts val="0"/>
              </a:spcAft>
              <a:buSzPts val="1100"/>
              <a:buNone/>
            </a:pPr>
            <a:r>
              <a:rPr lang="en"/>
              <a:t> It’s important to note that FDA analysis does not conclusively determine that the “questionable detections” are false, only that the data requires further scrutiny. Some things to consider when looking at questionable data are: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1. Detection activity. If there are many tags around a receiver, tag collisions can happen and can cause false detections. Single detections, or multiple detections spaced far apart recorded in the presence of other tags should be viewed very cautiously as they are most likely false. </a:t>
            </a:r>
            <a:endParaRPr/>
          </a:p>
          <a:p>
            <a:pPr marL="0" lvl="0" indent="0" algn="l" rtl="0">
              <a:lnSpc>
                <a:spcPct val="100000"/>
              </a:lnSpc>
              <a:spcBef>
                <a:spcPts val="0"/>
              </a:spcBef>
              <a:spcAft>
                <a:spcPts val="0"/>
              </a:spcAft>
              <a:buSzPts val="1100"/>
              <a:buNone/>
            </a:pPr>
            <a:r>
              <a:rPr lang="en"/>
              <a:t>2. Detections of a certain ID number on other receivers may provide you with enough confidence to classify a questionable detection as real, assuming the timing makes sense. </a:t>
            </a:r>
            <a:endParaRPr/>
          </a:p>
          <a:p>
            <a:pPr marL="0" lvl="0" indent="0" algn="l" rtl="0">
              <a:lnSpc>
                <a:spcPct val="100000"/>
              </a:lnSpc>
              <a:spcBef>
                <a:spcPts val="0"/>
              </a:spcBef>
              <a:spcAft>
                <a:spcPts val="0"/>
              </a:spcAft>
              <a:buSzPts val="1100"/>
              <a:buNone/>
            </a:pPr>
            <a:r>
              <a:rPr lang="en"/>
              <a:t>3. Fixed tags or range test tags – if you have deployed tags for a range test and they are on the edge of the detection range, it will be normal for them to fade in and out during the range testing. Depending on the range performance these could look like detections that are separated by long intervals and thus flagged as questionable even though they are legitimate detections. </a:t>
            </a:r>
            <a:endParaRPr/>
          </a:p>
          <a:p>
            <a:pPr marL="0" lvl="0" indent="0" algn="l" rtl="0">
              <a:lnSpc>
                <a:spcPct val="100000"/>
              </a:lnSpc>
              <a:spcBef>
                <a:spcPts val="0"/>
              </a:spcBef>
              <a:spcAft>
                <a:spcPts val="0"/>
              </a:spcAft>
              <a:buSzPts val="1100"/>
              <a:buNone/>
            </a:pPr>
            <a:r>
              <a:rPr lang="en"/>
              <a:t>4. The short and long intervals are set up by default as 30 minutes and 12 hours respectively. This works well with normal tag delays (e.g. 30 sec to 5 minute delays). If your tags have very long random delays – tens of minutes and longer – you may not detect any short intervals and thus they are flagged as questionable even though they are valid detections. The default interval times can be changed as required (see below). </a:t>
            </a:r>
            <a:endParaRPr/>
          </a:p>
          <a:p>
            <a:pPr marL="0" lvl="0" indent="0" algn="l" rtl="0">
              <a:lnSpc>
                <a:spcPct val="100000"/>
              </a:lnSpc>
              <a:spcBef>
                <a:spcPts val="0"/>
              </a:spcBef>
              <a:spcAft>
                <a:spcPts val="0"/>
              </a:spcAft>
              <a:buSzPts val="1100"/>
              <a:buNone/>
            </a:pPr>
            <a:r>
              <a:rPr lang="en"/>
              <a:t>5. High Residency situation – if you have a large number of tags resident around a receiver, you may expect to see longer intervals between tag detections due to tag collisions. It may be necessary to stretch out the minimal interval for the FDA analysis to allow for these longer intervals. </a:t>
            </a:r>
            <a:endParaRPr/>
          </a:p>
          <a:p>
            <a:pPr marL="0" lvl="0" indent="0" algn="l" rtl="0">
              <a:lnSpc>
                <a:spcPct val="100000"/>
              </a:lnSpc>
              <a:spcBef>
                <a:spcPts val="0"/>
              </a:spcBef>
              <a:spcAft>
                <a:spcPts val="0"/>
              </a:spcAft>
              <a:buSzPts val="1100"/>
              <a:buNone/>
            </a:pPr>
            <a:r>
              <a:rPr lang="en"/>
              <a:t>6. Finally, when in doubt call us. We are happy to have our team of experts review your data and provide guidance on whether to accept detections as real.</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c4714ec571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3" name="Google Shape;923;gc4714ec571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c34761bbd6_3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gc34761bbd6_3_1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c34761bbd6_3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gc34761bbd6_3_2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You will be interested in our newest nodes on the pacific coast of the US - coming online later this year. One is the Pacfic Islands Region Acoustic Telemetry group, based in hawaii. The other is the Pacific Acoustic Telemetry Hub based out of uCDavis. Soon all these datasets will be available for matching in the OTN system.</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c34761bbd6_3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gc34761bbd6_3_2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Our map at </a:t>
            </a:r>
            <a:r>
              <a:rPr lang="en-CA" dirty="0"/>
              <a:t>https://members.oceantrack.org/ </a:t>
            </a:r>
            <a:r>
              <a:rPr lang="en" dirty="0"/>
              <a:t>is frequently updated, but here you can see all the partner networks and nodes across the globe for which we have some level of connectivity. Each dot is a project and the map is interactive. Notice the gap through Asia? We’re always looking to expand and connect new partners</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4" name="Google Shape;6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0" name="Google Shape;70;p1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1" name="Google Shape;71;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4" name="Google Shape;74;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5"/>
        <p:cNvGrpSpPr/>
        <p:nvPr/>
      </p:nvGrpSpPr>
      <p:grpSpPr>
        <a:xfrm>
          <a:off x="0" y="0"/>
          <a:ext cx="0" cy="0"/>
          <a:chOff x="0" y="0"/>
          <a:chExt cx="0" cy="0"/>
        </a:xfrm>
      </p:grpSpPr>
      <p:sp>
        <p:nvSpPr>
          <p:cNvPr id="76" name="Google Shape;76;p2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2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78" name="Google Shape;78;p2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9" name="Google Shape;79;p2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0" name="Google Shape;80;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1"/>
        <p:cNvGrpSpPr/>
        <p:nvPr/>
      </p:nvGrpSpPr>
      <p:grpSpPr>
        <a:xfrm>
          <a:off x="0" y="0"/>
          <a:ext cx="0" cy="0"/>
          <a:chOff x="0" y="0"/>
          <a:chExt cx="0" cy="0"/>
        </a:xfrm>
      </p:grpSpPr>
      <p:sp>
        <p:nvSpPr>
          <p:cNvPr id="82" name="Google Shape;82;p2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83" name="Google Shape;83;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4"/>
        <p:cNvGrpSpPr/>
        <p:nvPr/>
      </p:nvGrpSpPr>
      <p:grpSpPr>
        <a:xfrm>
          <a:off x="0" y="0"/>
          <a:ext cx="0" cy="0"/>
          <a:chOff x="0" y="0"/>
          <a:chExt cx="0" cy="0"/>
        </a:xfrm>
      </p:grpSpPr>
      <p:sp>
        <p:nvSpPr>
          <p:cNvPr id="85" name="Google Shape;85;p2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86" name="Google Shape;86;p2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87" name="Google Shape;8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
        <p:nvSpPr>
          <p:cNvPr id="89" name="Google Shape;89;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0"/>
        <p:cNvGrpSpPr/>
        <p:nvPr/>
      </p:nvGrpSpPr>
      <p:grpSpPr>
        <a:xfrm>
          <a:off x="0" y="0"/>
          <a:ext cx="0" cy="0"/>
          <a:chOff x="0" y="0"/>
          <a:chExt cx="0" cy="0"/>
        </a:xfrm>
      </p:grpSpPr>
      <p:sp>
        <p:nvSpPr>
          <p:cNvPr id="91" name="Google Shape;91;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2" name="Google Shape;92;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sp>
        <p:nvSpPr>
          <p:cNvPr id="98" name="Google Shape;98;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 name="Google Shape;99;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00" name="Google Shape;100;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1"/>
        <p:cNvGrpSpPr/>
        <p:nvPr/>
      </p:nvGrpSpPr>
      <p:grpSpPr>
        <a:xfrm>
          <a:off x="0" y="0"/>
          <a:ext cx="0" cy="0"/>
          <a:chOff x="0" y="0"/>
          <a:chExt cx="0" cy="0"/>
        </a:xfrm>
      </p:grpSpPr>
      <p:sp>
        <p:nvSpPr>
          <p:cNvPr id="102" name="Google Shape;102;p2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3" name="Google Shape;103;p2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4" name="Google Shape;104;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5"/>
        <p:cNvGrpSpPr/>
        <p:nvPr/>
      </p:nvGrpSpPr>
      <p:grpSpPr>
        <a:xfrm>
          <a:off x="0" y="0"/>
          <a:ext cx="0" cy="0"/>
          <a:chOff x="0" y="0"/>
          <a:chExt cx="0" cy="0"/>
        </a:xfrm>
      </p:grpSpPr>
      <p:sp>
        <p:nvSpPr>
          <p:cNvPr id="106" name="Google Shape;106;p28"/>
          <p:cNvSpPr txBox="1">
            <a:spLocks noGrp="1"/>
          </p:cNvSpPr>
          <p:nvPr>
            <p:ph type="title"/>
          </p:nvPr>
        </p:nvSpPr>
        <p:spPr>
          <a:xfrm>
            <a:off x="628650" y="273845"/>
            <a:ext cx="7886700" cy="994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7" name="Google Shape;107;p28"/>
          <p:cNvSpPr txBox="1">
            <a:spLocks noGrp="1"/>
          </p:cNvSpPr>
          <p:nvPr>
            <p:ph type="body" idx="1"/>
          </p:nvPr>
        </p:nvSpPr>
        <p:spPr>
          <a:xfrm>
            <a:off x="628650" y="1369219"/>
            <a:ext cx="7886700" cy="3263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08" name="Google Shape;108;p28"/>
          <p:cNvSpPr txBox="1">
            <a:spLocks noGrp="1"/>
          </p:cNvSpPr>
          <p:nvPr>
            <p:ph type="dt" idx="10"/>
          </p:nvPr>
        </p:nvSpPr>
        <p:spPr>
          <a:xfrm>
            <a:off x="628650" y="4767264"/>
            <a:ext cx="20574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9" name="Google Shape;109;p28"/>
          <p:cNvSpPr txBox="1">
            <a:spLocks noGrp="1"/>
          </p:cNvSpPr>
          <p:nvPr>
            <p:ph type="ftr" idx="11"/>
          </p:nvPr>
        </p:nvSpPr>
        <p:spPr>
          <a:xfrm>
            <a:off x="3028950" y="4767264"/>
            <a:ext cx="30861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0" name="Google Shape;110;p28"/>
          <p:cNvSpPr txBox="1">
            <a:spLocks noGrp="1"/>
          </p:cNvSpPr>
          <p:nvPr>
            <p:ph type="sldNum" idx="12"/>
          </p:nvPr>
        </p:nvSpPr>
        <p:spPr>
          <a:xfrm>
            <a:off x="6457950" y="4767264"/>
            <a:ext cx="2057400" cy="2739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1"/>
        <p:cNvGrpSpPr/>
        <p:nvPr/>
      </p:nvGrpSpPr>
      <p:grpSpPr>
        <a:xfrm>
          <a:off x="0" y="0"/>
          <a:ext cx="0" cy="0"/>
          <a:chOff x="0" y="0"/>
          <a:chExt cx="0" cy="0"/>
        </a:xfrm>
      </p:grpSpPr>
      <p:sp>
        <p:nvSpPr>
          <p:cNvPr id="112" name="Google Shape;112;p2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13" name="Google Shape;113;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6" name="Google Shape;116;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7"/>
        <p:cNvGrpSpPr/>
        <p:nvPr/>
      </p:nvGrpSpPr>
      <p:grpSpPr>
        <a:xfrm>
          <a:off x="0" y="0"/>
          <a:ext cx="0" cy="0"/>
          <a:chOff x="0" y="0"/>
          <a:chExt cx="0" cy="0"/>
        </a:xfrm>
      </p:grpSpPr>
      <p:sp>
        <p:nvSpPr>
          <p:cNvPr id="118" name="Google Shape;118;p3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19" name="Google Shape;119;p3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20" name="Google Shape;120;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3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23" name="Google Shape;12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5" name="Google Shape;125;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3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27" name="Google Shape;127;p3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8" name="Google Shape;128;p3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9" name="Google Shape;129;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0"/>
        <p:cNvGrpSpPr/>
        <p:nvPr/>
      </p:nvGrpSpPr>
      <p:grpSpPr>
        <a:xfrm>
          <a:off x="0" y="0"/>
          <a:ext cx="0" cy="0"/>
          <a:chOff x="0" y="0"/>
          <a:chExt cx="0" cy="0"/>
        </a:xfrm>
      </p:grpSpPr>
      <p:sp>
        <p:nvSpPr>
          <p:cNvPr id="131" name="Google Shape;131;p3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32" name="Google Shape;132;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3"/>
        <p:cNvGrpSpPr/>
        <p:nvPr/>
      </p:nvGrpSpPr>
      <p:grpSpPr>
        <a:xfrm>
          <a:off x="0" y="0"/>
          <a:ext cx="0" cy="0"/>
          <a:chOff x="0" y="0"/>
          <a:chExt cx="0" cy="0"/>
        </a:xfrm>
      </p:grpSpPr>
      <p:sp>
        <p:nvSpPr>
          <p:cNvPr id="134" name="Google Shape;134;p35"/>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135" name="Google Shape;135;p3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36" name="Google Shape;136;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9"/>
        <p:cNvGrpSpPr/>
        <p:nvPr/>
      </p:nvGrpSpPr>
      <p:grpSpPr>
        <a:xfrm>
          <a:off x="0" y="0"/>
          <a:ext cx="0" cy="0"/>
          <a:chOff x="0" y="0"/>
          <a:chExt cx="0" cy="0"/>
        </a:xfrm>
      </p:grpSpPr>
      <p:sp>
        <p:nvSpPr>
          <p:cNvPr id="140" name="Google Shape;140;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1" name="Google Shape;141;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6"/>
        <p:cNvGrpSpPr/>
        <p:nvPr/>
      </p:nvGrpSpPr>
      <p:grpSpPr>
        <a:xfrm>
          <a:off x="0" y="0"/>
          <a:ext cx="0" cy="0"/>
          <a:chOff x="0" y="0"/>
          <a:chExt cx="0" cy="0"/>
        </a:xfrm>
      </p:grpSpPr>
      <p:sp>
        <p:nvSpPr>
          <p:cNvPr id="147" name="Google Shape;147;p3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48" name="Google Shape;148;p3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9" name="Google Shape;149;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0"/>
        <p:cNvGrpSpPr/>
        <p:nvPr/>
      </p:nvGrpSpPr>
      <p:grpSpPr>
        <a:xfrm>
          <a:off x="0" y="0"/>
          <a:ext cx="0" cy="0"/>
          <a:chOff x="0" y="0"/>
          <a:chExt cx="0" cy="0"/>
        </a:xfrm>
      </p:grpSpPr>
      <p:sp>
        <p:nvSpPr>
          <p:cNvPr id="151" name="Google Shape;151;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2" name="Google Shape;152;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53" name="Google Shape;153;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4"/>
        <p:cNvGrpSpPr/>
        <p:nvPr/>
      </p:nvGrpSpPr>
      <p:grpSpPr>
        <a:xfrm>
          <a:off x="0" y="0"/>
          <a:ext cx="0" cy="0"/>
          <a:chOff x="0" y="0"/>
          <a:chExt cx="0" cy="0"/>
        </a:xfrm>
      </p:grpSpPr>
      <p:sp>
        <p:nvSpPr>
          <p:cNvPr id="155" name="Google Shape;155;p4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56" name="Google Shape;156;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7"/>
        <p:cNvGrpSpPr/>
        <p:nvPr/>
      </p:nvGrpSpPr>
      <p:grpSpPr>
        <a:xfrm>
          <a:off x="0" y="0"/>
          <a:ext cx="0" cy="0"/>
          <a:chOff x="0" y="0"/>
          <a:chExt cx="0" cy="0"/>
        </a:xfrm>
      </p:grpSpPr>
      <p:sp>
        <p:nvSpPr>
          <p:cNvPr id="158" name="Google Shape;158;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9" name="Google Shape;159;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0"/>
        <p:cNvGrpSpPr/>
        <p:nvPr/>
      </p:nvGrpSpPr>
      <p:grpSpPr>
        <a:xfrm>
          <a:off x="0" y="0"/>
          <a:ext cx="0" cy="0"/>
          <a:chOff x="0" y="0"/>
          <a:chExt cx="0" cy="0"/>
        </a:xfrm>
      </p:grpSpPr>
      <p:sp>
        <p:nvSpPr>
          <p:cNvPr id="161" name="Google Shape;161;p4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62" name="Google Shape;162;p4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63" name="Google Shape;163;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4"/>
        <p:cNvGrpSpPr/>
        <p:nvPr/>
      </p:nvGrpSpPr>
      <p:grpSpPr>
        <a:xfrm>
          <a:off x="0" y="0"/>
          <a:ext cx="0" cy="0"/>
          <a:chOff x="0" y="0"/>
          <a:chExt cx="0" cy="0"/>
        </a:xfrm>
      </p:grpSpPr>
      <p:sp>
        <p:nvSpPr>
          <p:cNvPr id="165" name="Google Shape;165;p4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66" name="Google Shape;166;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7"/>
        <p:cNvGrpSpPr/>
        <p:nvPr/>
      </p:nvGrpSpPr>
      <p:grpSpPr>
        <a:xfrm>
          <a:off x="0" y="0"/>
          <a:ext cx="0" cy="0"/>
          <a:chOff x="0" y="0"/>
          <a:chExt cx="0" cy="0"/>
        </a:xfrm>
      </p:grpSpPr>
      <p:sp>
        <p:nvSpPr>
          <p:cNvPr id="168" name="Google Shape;168;p4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4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70" name="Google Shape;170;p4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1" name="Google Shape;171;p4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72" name="Google Shape;172;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3"/>
        <p:cNvGrpSpPr/>
        <p:nvPr/>
      </p:nvGrpSpPr>
      <p:grpSpPr>
        <a:xfrm>
          <a:off x="0" y="0"/>
          <a:ext cx="0" cy="0"/>
          <a:chOff x="0" y="0"/>
          <a:chExt cx="0" cy="0"/>
        </a:xfrm>
      </p:grpSpPr>
      <p:sp>
        <p:nvSpPr>
          <p:cNvPr id="174" name="Google Shape;174;p4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175" name="Google Shape;175;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6"/>
        <p:cNvGrpSpPr/>
        <p:nvPr/>
      </p:nvGrpSpPr>
      <p:grpSpPr>
        <a:xfrm>
          <a:off x="0" y="0"/>
          <a:ext cx="0" cy="0"/>
          <a:chOff x="0" y="0"/>
          <a:chExt cx="0" cy="0"/>
        </a:xfrm>
      </p:grpSpPr>
      <p:sp>
        <p:nvSpPr>
          <p:cNvPr id="177" name="Google Shape;177;p4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78" name="Google Shape;178;p4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179" name="Google Shape;179;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0"/>
        <p:cNvGrpSpPr/>
        <p:nvPr/>
      </p:nvGrpSpPr>
      <p:grpSpPr>
        <a:xfrm>
          <a:off x="0" y="0"/>
          <a:ext cx="0" cy="0"/>
          <a:chOff x="0" y="0"/>
          <a:chExt cx="0" cy="0"/>
        </a:xfrm>
      </p:grpSpPr>
      <p:sp>
        <p:nvSpPr>
          <p:cNvPr id="181" name="Google Shape;181;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2"/>
        <p:cNvGrpSpPr/>
        <p:nvPr/>
      </p:nvGrpSpPr>
      <p:grpSpPr>
        <a:xfrm>
          <a:off x="0" y="0"/>
          <a:ext cx="0" cy="0"/>
          <a:chOff x="0" y="0"/>
          <a:chExt cx="0" cy="0"/>
        </a:xfrm>
      </p:grpSpPr>
      <p:sp>
        <p:nvSpPr>
          <p:cNvPr id="183" name="Google Shape;183;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84" name="Google Shape;184;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000"/>
              <a:buNone/>
              <a:defRPr/>
            </a:lvl1pPr>
            <a:lvl2pPr marL="0" lvl="1" indent="0" algn="r" rtl="0">
              <a:lnSpc>
                <a:spcPct val="100000"/>
              </a:lnSpc>
              <a:spcBef>
                <a:spcPts val="0"/>
              </a:spcBef>
              <a:spcAft>
                <a:spcPts val="0"/>
              </a:spcAft>
              <a:buSzPts val="1000"/>
              <a:buNone/>
              <a:defRPr/>
            </a:lvl2pPr>
            <a:lvl3pPr marL="0" lvl="2" indent="0" algn="r" rtl="0">
              <a:lnSpc>
                <a:spcPct val="100000"/>
              </a:lnSpc>
              <a:spcBef>
                <a:spcPts val="0"/>
              </a:spcBef>
              <a:spcAft>
                <a:spcPts val="0"/>
              </a:spcAft>
              <a:buSzPts val="1000"/>
              <a:buNone/>
              <a:defRPr/>
            </a:lvl3pPr>
            <a:lvl4pPr marL="0" lvl="3" indent="0" algn="r" rtl="0">
              <a:lnSpc>
                <a:spcPct val="100000"/>
              </a:lnSpc>
              <a:spcBef>
                <a:spcPts val="0"/>
              </a:spcBef>
              <a:spcAft>
                <a:spcPts val="0"/>
              </a:spcAft>
              <a:buSzPts val="1000"/>
              <a:buNone/>
              <a:defRPr/>
            </a:lvl4pPr>
            <a:lvl5pPr marL="0" lvl="4" indent="0" algn="r" rtl="0">
              <a:lnSpc>
                <a:spcPct val="100000"/>
              </a:lnSpc>
              <a:spcBef>
                <a:spcPts val="0"/>
              </a:spcBef>
              <a:spcAft>
                <a:spcPts val="0"/>
              </a:spcAft>
              <a:buSzPts val="1000"/>
              <a:buNone/>
              <a:defRPr/>
            </a:lvl5pPr>
            <a:lvl6pPr marL="0" lvl="5" indent="0" algn="r" rtl="0">
              <a:lnSpc>
                <a:spcPct val="100000"/>
              </a:lnSpc>
              <a:spcBef>
                <a:spcPts val="0"/>
              </a:spcBef>
              <a:spcAft>
                <a:spcPts val="0"/>
              </a:spcAft>
              <a:buSzPts val="1000"/>
              <a:buNone/>
              <a:defRPr/>
            </a:lvl6pPr>
            <a:lvl7pPr marL="0" lvl="6" indent="0" algn="r" rtl="0">
              <a:lnSpc>
                <a:spcPct val="100000"/>
              </a:lnSpc>
              <a:spcBef>
                <a:spcPts val="0"/>
              </a:spcBef>
              <a:spcAft>
                <a:spcPts val="0"/>
              </a:spcAft>
              <a:buSzPts val="1000"/>
              <a:buNone/>
              <a:defRPr/>
            </a:lvl7pPr>
            <a:lvl8pPr marL="0" lvl="7" indent="0" algn="r" rtl="0">
              <a:lnSpc>
                <a:spcPct val="100000"/>
              </a:lnSpc>
              <a:spcBef>
                <a:spcPts val="0"/>
              </a:spcBef>
              <a:spcAft>
                <a:spcPts val="0"/>
              </a:spcAft>
              <a:buSzPts val="1000"/>
              <a:buNone/>
              <a:defRPr/>
            </a:lvl8pPr>
            <a:lvl9pPr marL="0" lvl="8" indent="0" algn="r" rtl="0">
              <a:lnSpc>
                <a:spcPct val="100000"/>
              </a:lnSpc>
              <a:spcBef>
                <a:spcPts val="0"/>
              </a:spcBef>
              <a:spcAft>
                <a:spcPts val="0"/>
              </a:spcAft>
              <a:buSzPts val="100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4" name="Google Shape;94;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95" name="Google Shape;95;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6" name="Google Shape;96;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2"/>
        <p:cNvGrpSpPr/>
        <p:nvPr/>
      </p:nvGrpSpPr>
      <p:grpSpPr>
        <a:xfrm>
          <a:off x="0" y="0"/>
          <a:ext cx="0" cy="0"/>
          <a:chOff x="0" y="0"/>
          <a:chExt cx="0" cy="0"/>
        </a:xfrm>
      </p:grpSpPr>
      <p:sp>
        <p:nvSpPr>
          <p:cNvPr id="143" name="Google Shape;143;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44" name="Google Shape;144;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45" name="Google Shape;145;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3.jpg"/><Relationship Id="rId5" Type="http://schemas.openxmlformats.org/officeDocument/2006/relationships/image" Target="../media/image7.pn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4.jp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png"/><Relationship Id="rId7"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datacarpentry.org/spreadsheet-ecology-lesson/" TargetMode="External"/><Relationship Id="rId5" Type="http://schemas.openxmlformats.org/officeDocument/2006/relationships/image" Target="../media/image7.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hyperlink" Target="https://members.oceantrack.org/data" TargetMode="Externa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43.jp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47.jpg"/><Relationship Id="rId4" Type="http://schemas.openxmlformats.org/officeDocument/2006/relationships/hyperlink" Target="mailto:OTNDC@DAL.C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hyperlink" Target="https://members.oceantrack.org/data" TargetMode="Externa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9.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0.png"/><Relationship Id="rId7" Type="http://schemas.openxmlformats.org/officeDocument/2006/relationships/image" Target="../media/image67.jp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hyperlink" Target="https://members.oceantrack.org/" TargetMode="External"/><Relationship Id="rId5" Type="http://schemas.openxmlformats.org/officeDocument/2006/relationships/image" Target="../media/image7.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hyperlink" Target="https://members.oceantrack.or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ceotr.ocean.dal.ca/gliders/" TargetMode="External"/><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7.png"/><Relationship Id="rId4" Type="http://schemas.openxmlformats.org/officeDocument/2006/relationships/image" Target="../media/image47.jpg"/></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83.jpg"/></Relationships>
</file>

<file path=ppt/slides/_rels/slide5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8.png"/><Relationship Id="rId4" Type="http://schemas.openxmlformats.org/officeDocument/2006/relationships/image" Target="../media/image7.png"/><Relationship Id="rId9"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13.xml"/><Relationship Id="rId5" Type="http://schemas.openxmlformats.org/officeDocument/2006/relationships/image" Target="../media/image9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13.xml"/><Relationship Id="rId5" Type="http://schemas.openxmlformats.org/officeDocument/2006/relationships/image" Target="../media/image92.pn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93.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4.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png"/><Relationship Id="rId18"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hyperlink" Target="https://www.saiab.ac.za/atap.htm" TargetMode="External"/><Relationship Id="rId12" Type="http://schemas.openxmlformats.org/officeDocument/2006/relationships/image" Target="../media/image20.png"/><Relationship Id="rId17" Type="http://schemas.openxmlformats.org/officeDocument/2006/relationships/image" Target="../media/image22.jpg"/><Relationship Id="rId2" Type="http://schemas.openxmlformats.org/officeDocument/2006/relationships/notesSlide" Target="../notesSlides/notesSlide8.xml"/><Relationship Id="rId16" Type="http://schemas.openxmlformats.org/officeDocument/2006/relationships/hyperlink" Target="http://otn.furg.br/" TargetMode="External"/><Relationship Id="rId1" Type="http://schemas.openxmlformats.org/officeDocument/2006/relationships/slideLayout" Target="../slideLayouts/slideLayout13.xml"/><Relationship Id="rId6" Type="http://schemas.openxmlformats.org/officeDocument/2006/relationships/hyperlink" Target="http://migramar.org/hi/en/" TargetMode="External"/><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hyperlink" Target="https://matos.asascience.com/" TargetMode="External"/><Relationship Id="rId10" Type="http://schemas.openxmlformats.org/officeDocument/2006/relationships/image" Target="../media/image18.jpg"/><Relationship Id="rId19" Type="http://schemas.openxmlformats.org/officeDocument/2006/relationships/image" Target="../media/image24.png"/><Relationship Id="rId4" Type="http://schemas.openxmlformats.org/officeDocument/2006/relationships/image" Target="../media/image15.jpg"/><Relationship Id="rId9" Type="http://schemas.openxmlformats.org/officeDocument/2006/relationships/image" Target="../media/image17.png"/><Relationship Id="rId14" Type="http://schemas.openxmlformats.org/officeDocument/2006/relationships/hyperlink" Target="https://secoora.org/fac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Google Shape;189;p50"/>
          <p:cNvSpPr txBox="1">
            <a:spLocks noGrp="1"/>
          </p:cNvSpPr>
          <p:nvPr>
            <p:ph type="subTitle" idx="1"/>
          </p:nvPr>
        </p:nvSpPr>
        <p:spPr>
          <a:xfrm>
            <a:off x="311700" y="3188625"/>
            <a:ext cx="8520600" cy="842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dirty="0">
                <a:solidFill>
                  <a:schemeClr val="lt1"/>
                </a:solidFill>
                <a:latin typeface="Lato"/>
                <a:ea typeface="Lato"/>
                <a:cs typeface="Lato"/>
                <a:sym typeface="Lato"/>
              </a:rPr>
              <a:t>OTN and ONC: a Collaboration</a:t>
            </a:r>
            <a:endParaRPr b="1" dirty="0">
              <a:solidFill>
                <a:schemeClr val="lt1"/>
              </a:solidFill>
              <a:latin typeface="Lato"/>
              <a:ea typeface="Lato"/>
              <a:cs typeface="Lato"/>
              <a:sym typeface="Lato"/>
            </a:endParaRPr>
          </a:p>
        </p:txBody>
      </p:sp>
      <p:pic>
        <p:nvPicPr>
          <p:cNvPr id="190" name="Google Shape;190;p50"/>
          <p:cNvPicPr preferRelativeResize="0"/>
          <p:nvPr/>
        </p:nvPicPr>
        <p:blipFill rotWithShape="1">
          <a:blip r:embed="rId4">
            <a:alphaModFix/>
          </a:blip>
          <a:srcRect/>
          <a:stretch/>
        </p:blipFill>
        <p:spPr>
          <a:xfrm>
            <a:off x="1917438" y="552850"/>
            <a:ext cx="5309100" cy="2018900"/>
          </a:xfrm>
          <a:prstGeom prst="rect">
            <a:avLst/>
          </a:prstGeom>
          <a:noFill/>
          <a:ln>
            <a:noFill/>
          </a:ln>
        </p:spPr>
      </p:pic>
      <p:sp>
        <p:nvSpPr>
          <p:cNvPr id="191" name="Google Shape;191;p50"/>
          <p:cNvSpPr txBox="1">
            <a:spLocks noGrp="1"/>
          </p:cNvSpPr>
          <p:nvPr>
            <p:ph type="subTitle" idx="1"/>
          </p:nvPr>
        </p:nvSpPr>
        <p:spPr>
          <a:xfrm>
            <a:off x="311700" y="3925350"/>
            <a:ext cx="8520600" cy="978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endParaRPr dirty="0"/>
          </a:p>
        </p:txBody>
      </p:sp>
      <p:pic>
        <p:nvPicPr>
          <p:cNvPr id="192" name="Google Shape;192;p50"/>
          <p:cNvPicPr preferRelativeResize="0"/>
          <p:nvPr/>
        </p:nvPicPr>
        <p:blipFill rotWithShape="1">
          <a:blip r:embed="rId5">
            <a:alphaModFix/>
          </a:blip>
          <a:srcRect/>
          <a:stretch/>
        </p:blipFill>
        <p:spPr>
          <a:xfrm>
            <a:off x="3763142" y="4812354"/>
            <a:ext cx="225300" cy="225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3"/>
        <p:cNvGrpSpPr/>
        <p:nvPr/>
      </p:nvGrpSpPr>
      <p:grpSpPr>
        <a:xfrm>
          <a:off x="0" y="0"/>
          <a:ext cx="0" cy="0"/>
          <a:chOff x="0" y="0"/>
          <a:chExt cx="0" cy="0"/>
        </a:xfrm>
      </p:grpSpPr>
      <p:sp>
        <p:nvSpPr>
          <p:cNvPr id="314" name="Google Shape;314;p59"/>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59"/>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b="1">
                <a:solidFill>
                  <a:schemeClr val="lt1"/>
                </a:solidFill>
              </a:rPr>
              <a:t>10</a:t>
            </a:fld>
            <a:endParaRPr b="1">
              <a:solidFill>
                <a:schemeClr val="lt1"/>
              </a:solidFill>
            </a:endParaRPr>
          </a:p>
        </p:txBody>
      </p:sp>
      <p:sp>
        <p:nvSpPr>
          <p:cNvPr id="316" name="Google Shape;316;p59"/>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317" name="Google Shape;317;p59"/>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318" name="Google Shape;318;p59"/>
          <p:cNvSpPr txBox="1">
            <a:spLocks noGrp="1"/>
          </p:cNvSpPr>
          <p:nvPr>
            <p:ph type="title"/>
          </p:nvPr>
        </p:nvSpPr>
        <p:spPr>
          <a:xfrm>
            <a:off x="235500" y="4536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LESSONS LEARNED</a:t>
            </a:r>
            <a:br>
              <a:rPr lang="en" b="1">
                <a:solidFill>
                  <a:srgbClr val="1E3566"/>
                </a:solidFill>
                <a:latin typeface="Montserrat"/>
                <a:ea typeface="Montserrat"/>
                <a:cs typeface="Montserrat"/>
                <a:sym typeface="Montserrat"/>
              </a:rPr>
            </a:br>
            <a:endParaRPr b="1">
              <a:solidFill>
                <a:srgbClr val="1E3566"/>
              </a:solidFill>
              <a:latin typeface="Montserrat"/>
              <a:ea typeface="Montserrat"/>
              <a:cs typeface="Montserrat"/>
              <a:sym typeface="Montserrat"/>
            </a:endParaRPr>
          </a:p>
        </p:txBody>
      </p:sp>
      <p:sp>
        <p:nvSpPr>
          <p:cNvPr id="319" name="Google Shape;319;p59"/>
          <p:cNvSpPr txBox="1">
            <a:spLocks noGrp="1"/>
          </p:cNvSpPr>
          <p:nvPr>
            <p:ph type="body" idx="1"/>
          </p:nvPr>
        </p:nvSpPr>
        <p:spPr>
          <a:xfrm>
            <a:off x="235500" y="1456075"/>
            <a:ext cx="8520600" cy="33072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Clr>
                <a:schemeClr val="dk1"/>
              </a:buClr>
              <a:buSzPts val="1100"/>
              <a:buChar char="●"/>
            </a:pPr>
            <a:r>
              <a:rPr lang="en">
                <a:solidFill>
                  <a:schemeClr val="dk1"/>
                </a:solidFill>
                <a:latin typeface="Lato Light"/>
                <a:ea typeface="Lato Light"/>
                <a:cs typeface="Lato Light"/>
                <a:sym typeface="Lato Light"/>
              </a:rPr>
              <a:t>Every region has a unique data-sharing “culture”</a:t>
            </a:r>
            <a:endParaRPr/>
          </a:p>
          <a:p>
            <a:pPr marL="457200" lvl="0" indent="-298450" algn="l" rtl="0">
              <a:lnSpc>
                <a:spcPct val="100000"/>
              </a:lnSpc>
              <a:spcBef>
                <a:spcPts val="0"/>
              </a:spcBef>
              <a:spcAft>
                <a:spcPts val="0"/>
              </a:spcAft>
              <a:buClr>
                <a:schemeClr val="dk1"/>
              </a:buClr>
              <a:buSzPts val="1100"/>
              <a:buChar char="●"/>
            </a:pPr>
            <a:r>
              <a:rPr lang="en">
                <a:solidFill>
                  <a:schemeClr val="dk1"/>
                </a:solidFill>
                <a:latin typeface="Lato Light"/>
                <a:ea typeface="Lato Light"/>
                <a:cs typeface="Lato Light"/>
                <a:sym typeface="Lato Light"/>
              </a:rPr>
              <a:t>Regional data management allows for better trust and communication</a:t>
            </a:r>
            <a:endParaRPr>
              <a:solidFill>
                <a:schemeClr val="dk1"/>
              </a:solidFill>
              <a:latin typeface="Lato Light"/>
              <a:ea typeface="Lato Light"/>
              <a:cs typeface="Lato Light"/>
              <a:sym typeface="Lato Light"/>
            </a:endParaRPr>
          </a:p>
          <a:p>
            <a:pPr marL="457200" lvl="0" indent="-298450" algn="l" rtl="0">
              <a:lnSpc>
                <a:spcPct val="100000"/>
              </a:lnSpc>
              <a:spcBef>
                <a:spcPts val="0"/>
              </a:spcBef>
              <a:spcAft>
                <a:spcPts val="0"/>
              </a:spcAft>
              <a:buClr>
                <a:schemeClr val="dk1"/>
              </a:buClr>
              <a:buSzPts val="1100"/>
              <a:buChar char="●"/>
            </a:pPr>
            <a:r>
              <a:rPr lang="en">
                <a:solidFill>
                  <a:schemeClr val="dk1"/>
                </a:solidFill>
                <a:latin typeface="Lato Light"/>
                <a:ea typeface="Lato Light"/>
                <a:cs typeface="Lato Light"/>
                <a:sym typeface="Lato Light"/>
              </a:rPr>
              <a:t>Hard to infiltrate collaborations as an outsider</a:t>
            </a:r>
            <a:endParaRPr>
              <a:solidFill>
                <a:schemeClr val="dk1"/>
              </a:solidFill>
              <a:latin typeface="Lato Light"/>
              <a:ea typeface="Lato Light"/>
              <a:cs typeface="Lato Light"/>
              <a:sym typeface="Lato Light"/>
            </a:endParaRPr>
          </a:p>
          <a:p>
            <a:pPr marL="914400" lvl="1" indent="-298450" algn="l" rtl="0">
              <a:lnSpc>
                <a:spcPct val="100000"/>
              </a:lnSpc>
              <a:spcBef>
                <a:spcPts val="0"/>
              </a:spcBef>
              <a:spcAft>
                <a:spcPts val="0"/>
              </a:spcAft>
              <a:buClr>
                <a:schemeClr val="dk1"/>
              </a:buClr>
              <a:buSzPts val="1100"/>
              <a:buChar char="○"/>
            </a:pPr>
            <a:r>
              <a:rPr lang="en">
                <a:solidFill>
                  <a:schemeClr val="dk1"/>
                </a:solidFill>
                <a:latin typeface="Lato Light"/>
                <a:ea typeface="Lato Light"/>
                <a:cs typeface="Lato Light"/>
                <a:sym typeface="Lato Light"/>
              </a:rPr>
              <a:t>Better to support groups as they exist naturally</a:t>
            </a:r>
            <a:endParaRPr>
              <a:solidFill>
                <a:schemeClr val="dk1"/>
              </a:solidFill>
              <a:latin typeface="Lato Light"/>
              <a:ea typeface="Lato Light"/>
              <a:cs typeface="Lato Light"/>
              <a:sym typeface="Lato Light"/>
            </a:endParaRPr>
          </a:p>
          <a:p>
            <a:pPr marL="914400" lvl="1" indent="-298450" algn="l" rtl="0">
              <a:lnSpc>
                <a:spcPct val="100000"/>
              </a:lnSpc>
              <a:spcBef>
                <a:spcPts val="0"/>
              </a:spcBef>
              <a:spcAft>
                <a:spcPts val="0"/>
              </a:spcAft>
              <a:buClr>
                <a:schemeClr val="dk1"/>
              </a:buClr>
              <a:buSzPts val="1100"/>
              <a:buChar char="○"/>
            </a:pPr>
            <a:r>
              <a:rPr lang="en">
                <a:solidFill>
                  <a:schemeClr val="dk1"/>
                </a:solidFill>
                <a:latin typeface="Lato Light"/>
                <a:ea typeface="Lato Light"/>
                <a:cs typeface="Lato Light"/>
                <a:sym typeface="Lato Light"/>
              </a:rPr>
              <a:t> Take the current data-collaborations that exist and formalize them into Data Policies and partnership agreements</a:t>
            </a:r>
            <a:endParaRPr>
              <a:solidFill>
                <a:schemeClr val="dk1"/>
              </a:solidFill>
              <a:latin typeface="Lato Light"/>
              <a:ea typeface="Lato Light"/>
              <a:cs typeface="Lato Light"/>
              <a:sym typeface="Lato Light"/>
            </a:endParaRPr>
          </a:p>
          <a:p>
            <a:pPr marL="914400" lvl="0" indent="0" algn="l" rtl="0">
              <a:lnSpc>
                <a:spcPct val="100000"/>
              </a:lnSpc>
              <a:spcBef>
                <a:spcPts val="0"/>
              </a:spcBef>
              <a:spcAft>
                <a:spcPts val="0"/>
              </a:spcAft>
              <a:buNone/>
            </a:pPr>
            <a:endParaRPr>
              <a:solidFill>
                <a:schemeClr val="dk1"/>
              </a:solidFill>
              <a:latin typeface="Lato Light"/>
              <a:ea typeface="Lato Light"/>
              <a:cs typeface="Lato Light"/>
              <a:sym typeface="Lato Light"/>
            </a:endParaRPr>
          </a:p>
          <a:p>
            <a:pPr marL="457200" lvl="0" indent="-298450" algn="l" rtl="0">
              <a:lnSpc>
                <a:spcPct val="100000"/>
              </a:lnSpc>
              <a:spcBef>
                <a:spcPts val="0"/>
              </a:spcBef>
              <a:spcAft>
                <a:spcPts val="0"/>
              </a:spcAft>
              <a:buClr>
                <a:schemeClr val="dk1"/>
              </a:buClr>
              <a:buSzPts val="1100"/>
              <a:buFont typeface="Lato Light"/>
              <a:buChar char="●"/>
            </a:pPr>
            <a:r>
              <a:rPr lang="en">
                <a:solidFill>
                  <a:schemeClr val="dk1"/>
                </a:solidFill>
                <a:latin typeface="Lato Light"/>
                <a:ea typeface="Lato Light"/>
                <a:cs typeface="Lato Light"/>
                <a:sym typeface="Lato Light"/>
              </a:rPr>
              <a:t>Local “representatives” to your global network are essential! </a:t>
            </a:r>
            <a:endParaRPr>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None/>
            </a:pPr>
            <a:endParaRPr>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None/>
            </a:pPr>
            <a:endParaRPr>
              <a:solidFill>
                <a:schemeClr val="dk1"/>
              </a:solidFill>
              <a:latin typeface="Lato Light"/>
              <a:ea typeface="Lato Light"/>
              <a:cs typeface="Lato Light"/>
              <a:sym typeface="Lato Light"/>
            </a:endParaRPr>
          </a:p>
        </p:txBody>
      </p:sp>
      <p:sp>
        <p:nvSpPr>
          <p:cNvPr id="320" name="Google Shape;320;p59"/>
          <p:cNvSpPr txBox="1"/>
          <p:nvPr/>
        </p:nvSpPr>
        <p:spPr>
          <a:xfrm>
            <a:off x="311750" y="1026350"/>
            <a:ext cx="53862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300"/>
              <a:buFont typeface="Arial"/>
              <a:buNone/>
            </a:pPr>
            <a:r>
              <a:rPr lang="en" sz="1600" b="1">
                <a:solidFill>
                  <a:srgbClr val="1FA8B7"/>
                </a:solidFill>
                <a:highlight>
                  <a:srgbClr val="FFFFFF"/>
                </a:highlight>
                <a:latin typeface="Raleway"/>
                <a:ea typeface="Raleway"/>
                <a:cs typeface="Raleway"/>
                <a:sym typeface="Raleway"/>
              </a:rPr>
              <a:t>Regional vs. Global-scale data systems</a:t>
            </a:r>
            <a:endParaRPr sz="1600" b="1"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6"/>
        <p:cNvGrpSpPr/>
        <p:nvPr/>
      </p:nvGrpSpPr>
      <p:grpSpPr>
        <a:xfrm>
          <a:off x="0" y="0"/>
          <a:ext cx="0" cy="0"/>
          <a:chOff x="0" y="0"/>
          <a:chExt cx="0" cy="0"/>
        </a:xfrm>
      </p:grpSpPr>
      <p:sp>
        <p:nvSpPr>
          <p:cNvPr id="367" name="Google Shape;367;p63"/>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63"/>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11</a:t>
            </a:fld>
            <a:endParaRPr b="1">
              <a:solidFill>
                <a:schemeClr val="lt1"/>
              </a:solidFill>
            </a:endParaRPr>
          </a:p>
        </p:txBody>
      </p:sp>
      <p:sp>
        <p:nvSpPr>
          <p:cNvPr id="369" name="Google Shape;369;p63"/>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370" name="Google Shape;370;p63"/>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371" name="Google Shape;371;p63"/>
          <p:cNvSpPr txBox="1"/>
          <p:nvPr/>
        </p:nvSpPr>
        <p:spPr>
          <a:xfrm>
            <a:off x="897150" y="1474250"/>
            <a:ext cx="7349700" cy="337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1"/>
              </a:solidFill>
            </a:endParaRPr>
          </a:p>
        </p:txBody>
      </p:sp>
      <p:sp>
        <p:nvSpPr>
          <p:cNvPr id="372" name="Google Shape;372;p63"/>
          <p:cNvSpPr txBox="1">
            <a:spLocks noGrp="1"/>
          </p:cNvSpPr>
          <p:nvPr>
            <p:ph type="title"/>
          </p:nvPr>
        </p:nvSpPr>
        <p:spPr>
          <a:xfrm>
            <a:off x="311700" y="2285400"/>
            <a:ext cx="8520600" cy="572700"/>
          </a:xfrm>
          <a:prstGeom prst="rect">
            <a:avLst/>
          </a:prstGeom>
          <a:noFill/>
          <a:ln>
            <a:noFill/>
          </a:ln>
          <a:effectLst>
            <a:outerShdw blurRad="57150" dist="104775" dir="5640000" algn="bl" rotWithShape="0">
              <a:srgbClr val="000000">
                <a:alpha val="76000"/>
              </a:srgbClr>
            </a:outerShdw>
          </a:effectLst>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3300">
                <a:solidFill>
                  <a:srgbClr val="FFFFFF"/>
                </a:solidFill>
                <a:latin typeface="Montserrat"/>
                <a:ea typeface="Montserrat"/>
                <a:cs typeface="Montserrat"/>
                <a:sym typeface="Montserrat"/>
              </a:rPr>
              <a:t>REPORTING TO THE NODE</a:t>
            </a:r>
            <a:endParaRPr sz="3300">
              <a:solidFill>
                <a:srgbClr val="FFFFFF"/>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6"/>
        <p:cNvGrpSpPr/>
        <p:nvPr/>
      </p:nvGrpSpPr>
      <p:grpSpPr>
        <a:xfrm>
          <a:off x="0" y="0"/>
          <a:ext cx="0" cy="0"/>
          <a:chOff x="0" y="0"/>
          <a:chExt cx="0" cy="0"/>
        </a:xfrm>
      </p:grpSpPr>
      <p:sp>
        <p:nvSpPr>
          <p:cNvPr id="377" name="Google Shape;377;p64"/>
          <p:cNvSpPr txBox="1">
            <a:spLocks noGrp="1"/>
          </p:cNvSpPr>
          <p:nvPr>
            <p:ph type="title"/>
          </p:nvPr>
        </p:nvSpPr>
        <p:spPr>
          <a:xfrm>
            <a:off x="311700" y="197900"/>
            <a:ext cx="6579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REGISTERING WITH THE NODE</a:t>
            </a:r>
            <a:endParaRPr b="1">
              <a:solidFill>
                <a:srgbClr val="1E3566"/>
              </a:solidFill>
              <a:latin typeface="Montserrat"/>
              <a:ea typeface="Montserrat"/>
              <a:cs typeface="Montserrat"/>
              <a:sym typeface="Montserrat"/>
            </a:endParaRPr>
          </a:p>
        </p:txBody>
      </p:sp>
      <p:sp>
        <p:nvSpPr>
          <p:cNvPr id="378" name="Google Shape;378;p64"/>
          <p:cNvSpPr txBox="1">
            <a:spLocks noGrp="1"/>
          </p:cNvSpPr>
          <p:nvPr>
            <p:ph type="body" idx="1"/>
          </p:nvPr>
        </p:nvSpPr>
        <p:spPr>
          <a:xfrm>
            <a:off x="403200" y="1428550"/>
            <a:ext cx="5586300" cy="3225900"/>
          </a:xfrm>
          <a:prstGeom prst="rect">
            <a:avLst/>
          </a:prstGeom>
          <a:noFill/>
          <a:ln>
            <a:noFill/>
          </a:ln>
        </p:spPr>
        <p:txBody>
          <a:bodyPr spcFirstLastPara="1" wrap="square" lIns="91425" tIns="91425" rIns="91425" bIns="91425" anchor="t" anchorCtr="0">
            <a:noAutofit/>
          </a:bodyPr>
          <a:lstStyle/>
          <a:p>
            <a:pPr marL="457200" lvl="0" indent="-336550" algn="l" rtl="0">
              <a:lnSpc>
                <a:spcPct val="130000"/>
              </a:lnSpc>
              <a:spcBef>
                <a:spcPts val="0"/>
              </a:spcBef>
              <a:spcAft>
                <a:spcPts val="0"/>
              </a:spcAft>
              <a:buClr>
                <a:schemeClr val="dk1"/>
              </a:buClr>
              <a:buSzPts val="1700"/>
              <a:buFont typeface="Lato Light"/>
              <a:buChar char="●"/>
            </a:pPr>
            <a:r>
              <a:rPr lang="en" sz="1700">
                <a:solidFill>
                  <a:schemeClr val="dk1"/>
                </a:solidFill>
                <a:highlight>
                  <a:srgbClr val="FFFFFF"/>
                </a:highlight>
                <a:latin typeface="Lato Light"/>
                <a:ea typeface="Lato Light"/>
                <a:cs typeface="Lato Light"/>
                <a:sym typeface="Lato Light"/>
              </a:rPr>
              <a:t>P</a:t>
            </a:r>
            <a:r>
              <a:rPr lang="en">
                <a:solidFill>
                  <a:schemeClr val="dk1"/>
                </a:solidFill>
                <a:highlight>
                  <a:srgbClr val="FFFFFF"/>
                </a:highlight>
                <a:latin typeface="Lato Light"/>
                <a:ea typeface="Lato Light"/>
                <a:cs typeface="Lato Light"/>
                <a:sym typeface="Lato Light"/>
              </a:rPr>
              <a:t>roject metadata is required to set up your project</a:t>
            </a:r>
            <a:endParaRPr>
              <a:solidFill>
                <a:schemeClr val="dk1"/>
              </a:solidFill>
              <a:highlight>
                <a:srgbClr val="FFFFFF"/>
              </a:highlight>
              <a:latin typeface="Lato Light"/>
              <a:ea typeface="Lato Light"/>
              <a:cs typeface="Lato Light"/>
              <a:sym typeface="Lato Light"/>
            </a:endParaRPr>
          </a:p>
          <a:p>
            <a:pPr marL="914400" lvl="1"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Contact info, title, abstract, etc</a:t>
            </a:r>
            <a:endParaRPr>
              <a:solidFill>
                <a:schemeClr val="dk1"/>
              </a:solidFill>
              <a:highlight>
                <a:srgbClr val="FFFFFF"/>
              </a:highlight>
              <a:latin typeface="Lato Light"/>
              <a:ea typeface="Lato Light"/>
              <a:cs typeface="Lato Light"/>
              <a:sym typeface="Lato Light"/>
            </a:endParaRPr>
          </a:p>
          <a:p>
            <a:pPr marL="457200" lvl="0" indent="-342900" algn="l" rtl="0">
              <a:lnSpc>
                <a:spcPct val="130000"/>
              </a:lnSpc>
              <a:spcBef>
                <a:spcPts val="0"/>
              </a:spcBef>
              <a:spcAft>
                <a:spcPts val="0"/>
              </a:spcAft>
              <a:buClr>
                <a:schemeClr val="dk1"/>
              </a:buClr>
              <a:buSzPts val="1800"/>
              <a:buFont typeface="Lato Light"/>
              <a:buChar char="●"/>
            </a:pPr>
            <a:r>
              <a:rPr lang="en">
                <a:solidFill>
                  <a:schemeClr val="dk1"/>
                </a:solidFill>
                <a:highlight>
                  <a:srgbClr val="FFFFFF"/>
                </a:highlight>
                <a:latin typeface="Lato Light"/>
                <a:ea typeface="Lato Light"/>
                <a:cs typeface="Lato Light"/>
                <a:sym typeface="Lato Light"/>
              </a:rPr>
              <a:t>Used to create a private folder on our Data Portal website for you</a:t>
            </a:r>
            <a:endParaRPr>
              <a:solidFill>
                <a:schemeClr val="dk1"/>
              </a:solidFill>
              <a:highlight>
                <a:srgbClr val="FFFFFF"/>
              </a:highlight>
              <a:latin typeface="Lato Light"/>
              <a:ea typeface="Lato Light"/>
              <a:cs typeface="Lato Light"/>
              <a:sym typeface="Lato Light"/>
            </a:endParaRPr>
          </a:p>
          <a:p>
            <a:pPr marL="914400" lvl="1"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Used to set the permissions for who can view the dataset</a:t>
            </a:r>
            <a:endParaRPr>
              <a:solidFill>
                <a:schemeClr val="dk1"/>
              </a:solidFill>
              <a:highlight>
                <a:srgbClr val="FFFFFF"/>
              </a:highlight>
              <a:latin typeface="Lato Light"/>
              <a:ea typeface="Lato Light"/>
              <a:cs typeface="Lato Light"/>
              <a:sym typeface="Lato Light"/>
            </a:endParaRPr>
          </a:p>
          <a:p>
            <a:pPr marL="457200" lvl="0" indent="-342900" algn="l" rtl="0">
              <a:lnSpc>
                <a:spcPct val="130000"/>
              </a:lnSpc>
              <a:spcBef>
                <a:spcPts val="0"/>
              </a:spcBef>
              <a:spcAft>
                <a:spcPts val="0"/>
              </a:spcAft>
              <a:buClr>
                <a:schemeClr val="dk1"/>
              </a:buClr>
              <a:buSzPts val="1800"/>
              <a:buFont typeface="Lato Light"/>
              <a:buChar char="●"/>
            </a:pPr>
            <a:r>
              <a:rPr lang="en">
                <a:solidFill>
                  <a:schemeClr val="dk1"/>
                </a:solidFill>
                <a:highlight>
                  <a:srgbClr val="FFFFFF"/>
                </a:highlight>
                <a:latin typeface="Lato Light"/>
                <a:ea typeface="Lato Light"/>
                <a:cs typeface="Lato Light"/>
                <a:sym typeface="Lato Light"/>
              </a:rPr>
              <a:t>Will be used to create your Public Summary Page</a:t>
            </a:r>
            <a:endParaRPr>
              <a:solidFill>
                <a:schemeClr val="dk1"/>
              </a:solidFill>
              <a:highlight>
                <a:srgbClr val="FFFFFF"/>
              </a:highlight>
              <a:latin typeface="Lato Light"/>
              <a:ea typeface="Lato Light"/>
              <a:cs typeface="Lato Light"/>
              <a:sym typeface="Lato Light"/>
            </a:endParaRPr>
          </a:p>
          <a:p>
            <a:pPr marL="457200" lvl="0" indent="-342900" algn="l" rtl="0">
              <a:lnSpc>
                <a:spcPct val="130000"/>
              </a:lnSpc>
              <a:spcBef>
                <a:spcPts val="0"/>
              </a:spcBef>
              <a:spcAft>
                <a:spcPts val="0"/>
              </a:spcAft>
              <a:buClr>
                <a:schemeClr val="dk1"/>
              </a:buClr>
              <a:buSzPts val="1800"/>
              <a:buFont typeface="Lato Light"/>
              <a:buChar char="●"/>
            </a:pPr>
            <a:r>
              <a:rPr lang="en">
                <a:solidFill>
                  <a:schemeClr val="dk1"/>
                </a:solidFill>
                <a:highlight>
                  <a:srgbClr val="FFFFFF"/>
                </a:highlight>
                <a:latin typeface="Lato Light"/>
                <a:ea typeface="Lato Light"/>
                <a:cs typeface="Lato Light"/>
                <a:sym typeface="Lato Light"/>
              </a:rPr>
              <a:t>Can be edited at any time!</a:t>
            </a:r>
            <a:endParaRPr>
              <a:solidFill>
                <a:schemeClr val="dk1"/>
              </a:solidFill>
              <a:highlight>
                <a:srgbClr val="FFFFFF"/>
              </a:highlight>
              <a:latin typeface="Lato Light"/>
              <a:ea typeface="Lato Light"/>
              <a:cs typeface="Lato Light"/>
              <a:sym typeface="Lato Light"/>
            </a:endParaRPr>
          </a:p>
        </p:txBody>
      </p:sp>
      <p:sp>
        <p:nvSpPr>
          <p:cNvPr id="379" name="Google Shape;379;p64"/>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64"/>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12</a:t>
            </a:fld>
            <a:endParaRPr b="1">
              <a:solidFill>
                <a:srgbClr val="FFFFFF"/>
              </a:solidFill>
              <a:latin typeface="Raleway"/>
              <a:ea typeface="Raleway"/>
              <a:cs typeface="Raleway"/>
              <a:sym typeface="Raleway"/>
            </a:endParaRPr>
          </a:p>
        </p:txBody>
      </p:sp>
      <p:sp>
        <p:nvSpPr>
          <p:cNvPr id="381" name="Google Shape;381;p64"/>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382" name="Google Shape;382;p64"/>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383" name="Google Shape;383;p64"/>
          <p:cNvSpPr txBox="1"/>
          <p:nvPr/>
        </p:nvSpPr>
        <p:spPr>
          <a:xfrm>
            <a:off x="403200" y="808750"/>
            <a:ext cx="4121400" cy="53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1">
                <a:solidFill>
                  <a:srgbClr val="1FA8B7"/>
                </a:solidFill>
                <a:highlight>
                  <a:schemeClr val="lt1"/>
                </a:highlight>
                <a:latin typeface="Raleway"/>
                <a:ea typeface="Raleway"/>
                <a:cs typeface="Raleway"/>
                <a:sym typeface="Raleway"/>
              </a:rPr>
              <a:t>STEP 1 - tell us about your project </a:t>
            </a:r>
            <a:endParaRPr b="1">
              <a:solidFill>
                <a:srgbClr val="1FA8B7"/>
              </a:solidFill>
              <a:highlight>
                <a:schemeClr val="lt1"/>
              </a:highlight>
              <a:latin typeface="Raleway"/>
              <a:ea typeface="Raleway"/>
              <a:cs typeface="Raleway"/>
              <a:sym typeface="Raleway"/>
            </a:endParaRPr>
          </a:p>
          <a:p>
            <a:pPr marL="0" marR="0" lvl="0" indent="0" algn="l" rtl="0">
              <a:lnSpc>
                <a:spcPct val="100000"/>
              </a:lnSpc>
              <a:spcBef>
                <a:spcPts val="1600"/>
              </a:spcBef>
              <a:spcAft>
                <a:spcPts val="1600"/>
              </a:spcAft>
              <a:buClr>
                <a:srgbClr val="000000"/>
              </a:buClr>
              <a:buSzPts val="1400"/>
              <a:buFont typeface="Arial"/>
              <a:buNone/>
            </a:pPr>
            <a:endParaRPr b="1">
              <a:solidFill>
                <a:srgbClr val="1FA8B7"/>
              </a:solidFill>
              <a:highlight>
                <a:schemeClr val="lt1"/>
              </a:highlight>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7"/>
        <p:cNvGrpSpPr/>
        <p:nvPr/>
      </p:nvGrpSpPr>
      <p:grpSpPr>
        <a:xfrm>
          <a:off x="0" y="0"/>
          <a:ext cx="0" cy="0"/>
          <a:chOff x="0" y="0"/>
          <a:chExt cx="0" cy="0"/>
        </a:xfrm>
      </p:grpSpPr>
      <p:sp>
        <p:nvSpPr>
          <p:cNvPr id="388" name="Google Shape;388;p6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TYPES OF DATA</a:t>
            </a:r>
            <a:br>
              <a:rPr lang="en" b="1">
                <a:solidFill>
                  <a:srgbClr val="1E3566"/>
                </a:solidFill>
                <a:latin typeface="Montserrat"/>
                <a:ea typeface="Montserrat"/>
                <a:cs typeface="Montserrat"/>
                <a:sym typeface="Montserrat"/>
              </a:rPr>
            </a:br>
            <a:endParaRPr b="1">
              <a:solidFill>
                <a:srgbClr val="1E3566"/>
              </a:solidFill>
              <a:latin typeface="Montserrat"/>
              <a:ea typeface="Montserrat"/>
              <a:cs typeface="Montserrat"/>
              <a:sym typeface="Montserrat"/>
            </a:endParaRPr>
          </a:p>
        </p:txBody>
      </p:sp>
      <p:sp>
        <p:nvSpPr>
          <p:cNvPr id="389" name="Google Shape;389;p65"/>
          <p:cNvSpPr txBox="1">
            <a:spLocks noGrp="1"/>
          </p:cNvSpPr>
          <p:nvPr>
            <p:ph type="body" idx="1"/>
          </p:nvPr>
        </p:nvSpPr>
        <p:spPr>
          <a:xfrm>
            <a:off x="235500" y="1389600"/>
            <a:ext cx="4091700" cy="2469600"/>
          </a:xfrm>
          <a:prstGeom prst="rect">
            <a:avLst/>
          </a:prstGeom>
          <a:noFill/>
          <a:ln>
            <a:noFill/>
          </a:ln>
        </p:spPr>
        <p:txBody>
          <a:bodyPr spcFirstLastPara="1" wrap="square" lIns="91425" tIns="91425" rIns="91425" bIns="91425" anchor="t" anchorCtr="0">
            <a:noAutofit/>
          </a:bodyPr>
          <a:lstStyle/>
          <a:p>
            <a:pPr marL="457200" lvl="0" indent="-228600" algn="l" rtl="0">
              <a:lnSpc>
                <a:spcPct val="130000"/>
              </a:lnSpc>
              <a:spcBef>
                <a:spcPts val="0"/>
              </a:spcBef>
              <a:spcAft>
                <a:spcPts val="0"/>
              </a:spcAft>
              <a:buClr>
                <a:schemeClr val="dk1"/>
              </a:buClr>
              <a:buSzPts val="1400"/>
              <a:buFont typeface="Lato Light"/>
              <a:buNone/>
            </a:pPr>
            <a:endParaRPr sz="1400">
              <a:solidFill>
                <a:schemeClr val="dk1"/>
              </a:solidFill>
              <a:highlight>
                <a:srgbClr val="FFFFFF"/>
              </a:highlight>
              <a:latin typeface="Lato Light"/>
              <a:ea typeface="Lato Light"/>
              <a:cs typeface="Lato Light"/>
              <a:sym typeface="Lato Light"/>
            </a:endParaRPr>
          </a:p>
        </p:txBody>
      </p:sp>
      <p:sp>
        <p:nvSpPr>
          <p:cNvPr id="390" name="Google Shape;390;p65"/>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65"/>
          <p:cNvSpPr txBox="1">
            <a:spLocks noGrp="1"/>
          </p:cNvSpPr>
          <p:nvPr>
            <p:ph type="sldNum" idx="12"/>
          </p:nvPr>
        </p:nvSpPr>
        <p:spPr>
          <a:xfrm>
            <a:off x="-2501" y="4751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13</a:t>
            </a:fld>
            <a:endParaRPr/>
          </a:p>
        </p:txBody>
      </p:sp>
      <p:sp>
        <p:nvSpPr>
          <p:cNvPr id="392" name="Google Shape;392;p65"/>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393" name="Google Shape;393;p65"/>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394" name="Google Shape;394;p65"/>
          <p:cNvPicPr preferRelativeResize="0"/>
          <p:nvPr/>
        </p:nvPicPr>
        <p:blipFill rotWithShape="1">
          <a:blip r:embed="rId5">
            <a:alphaModFix/>
          </a:blip>
          <a:srcRect t="16063" b="10655"/>
          <a:stretch/>
        </p:blipFill>
        <p:spPr>
          <a:xfrm>
            <a:off x="4816802" y="0"/>
            <a:ext cx="4327195" cy="4763150"/>
          </a:xfrm>
          <a:prstGeom prst="rect">
            <a:avLst/>
          </a:prstGeom>
          <a:noFill/>
          <a:ln>
            <a:noFill/>
          </a:ln>
        </p:spPr>
      </p:pic>
      <p:sp>
        <p:nvSpPr>
          <p:cNvPr id="395" name="Google Shape;395;p65"/>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96" name="Google Shape;396;p65"/>
          <p:cNvGrpSpPr/>
          <p:nvPr/>
        </p:nvGrpSpPr>
        <p:grpSpPr>
          <a:xfrm>
            <a:off x="810092" y="1265960"/>
            <a:ext cx="3216990" cy="3165847"/>
            <a:chOff x="716824" y="1428"/>
            <a:chExt cx="3216990" cy="3165847"/>
          </a:xfrm>
        </p:grpSpPr>
        <p:sp>
          <p:nvSpPr>
            <p:cNvPr id="397" name="Google Shape;397;p65"/>
            <p:cNvSpPr/>
            <p:nvPr/>
          </p:nvSpPr>
          <p:spPr>
            <a:xfrm>
              <a:off x="948153" y="412975"/>
              <a:ext cx="2754300" cy="2754300"/>
            </a:xfrm>
            <a:prstGeom prst="blockArc">
              <a:avLst>
                <a:gd name="adj1" fmla="val 9000000"/>
                <a:gd name="adj2" fmla="val 16200000"/>
                <a:gd name="adj3" fmla="val 4637"/>
              </a:avLst>
            </a:prstGeom>
            <a:solidFill>
              <a:srgbClr val="70A1D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5"/>
            <p:cNvSpPr/>
            <p:nvPr/>
          </p:nvSpPr>
          <p:spPr>
            <a:xfrm>
              <a:off x="948153" y="412975"/>
              <a:ext cx="2754300" cy="2754300"/>
            </a:xfrm>
            <a:prstGeom prst="blockArc">
              <a:avLst>
                <a:gd name="adj1" fmla="val 1800000"/>
                <a:gd name="adj2" fmla="val 9000000"/>
                <a:gd name="adj3" fmla="val 4637"/>
              </a:avLst>
            </a:prstGeom>
            <a:solidFill>
              <a:srgbClr val="89D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5"/>
            <p:cNvSpPr/>
            <p:nvPr/>
          </p:nvSpPr>
          <p:spPr>
            <a:xfrm>
              <a:off x="948153" y="412975"/>
              <a:ext cx="2754300" cy="2754300"/>
            </a:xfrm>
            <a:prstGeom prst="blockArc">
              <a:avLst>
                <a:gd name="adj1" fmla="val 16200000"/>
                <a:gd name="adj2" fmla="val 1800000"/>
                <a:gd name="adj3" fmla="val 4637"/>
              </a:avLst>
            </a:prstGeom>
            <a:solidFill>
              <a:srgbClr val="23B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5"/>
            <p:cNvSpPr/>
            <p:nvPr/>
          </p:nvSpPr>
          <p:spPr>
            <a:xfrm>
              <a:off x="1691707" y="1156529"/>
              <a:ext cx="1267200" cy="1267200"/>
            </a:xfrm>
            <a:prstGeom prst="ellipse">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5"/>
            <p:cNvSpPr txBox="1"/>
            <p:nvPr/>
          </p:nvSpPr>
          <p:spPr>
            <a:xfrm>
              <a:off x="1877266" y="1342088"/>
              <a:ext cx="896100" cy="8961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Detection Event</a:t>
              </a:r>
              <a:endParaRPr/>
            </a:p>
          </p:txBody>
        </p:sp>
        <p:sp>
          <p:nvSpPr>
            <p:cNvPr id="402" name="Google Shape;402;p65"/>
            <p:cNvSpPr/>
            <p:nvPr/>
          </p:nvSpPr>
          <p:spPr>
            <a:xfrm>
              <a:off x="1881769" y="1428"/>
              <a:ext cx="887100" cy="887100"/>
            </a:xfrm>
            <a:prstGeom prst="ellipse">
              <a:avLst/>
            </a:prstGeom>
            <a:solidFill>
              <a:srgbClr val="00B0F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5"/>
            <p:cNvSpPr txBox="1"/>
            <p:nvPr/>
          </p:nvSpPr>
          <p:spPr>
            <a:xfrm>
              <a:off x="2011660" y="131319"/>
              <a:ext cx="627300" cy="6273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Detection Data</a:t>
              </a:r>
              <a:endParaRPr/>
            </a:p>
          </p:txBody>
        </p:sp>
        <p:sp>
          <p:nvSpPr>
            <p:cNvPr id="404" name="Google Shape;404;p65"/>
            <p:cNvSpPr/>
            <p:nvPr/>
          </p:nvSpPr>
          <p:spPr>
            <a:xfrm>
              <a:off x="3046714" y="2019172"/>
              <a:ext cx="887100" cy="887100"/>
            </a:xfrm>
            <a:prstGeom prst="ellipse">
              <a:avLst/>
            </a:prstGeom>
            <a:solidFill>
              <a:srgbClr val="00B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5"/>
            <p:cNvSpPr txBox="1"/>
            <p:nvPr/>
          </p:nvSpPr>
          <p:spPr>
            <a:xfrm>
              <a:off x="3176605" y="2149063"/>
              <a:ext cx="627300" cy="6273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Receiver Deployment</a:t>
              </a:r>
              <a:endParaRPr/>
            </a:p>
          </p:txBody>
        </p:sp>
        <p:sp>
          <p:nvSpPr>
            <p:cNvPr id="406" name="Google Shape;406;p65"/>
            <p:cNvSpPr/>
            <p:nvPr/>
          </p:nvSpPr>
          <p:spPr>
            <a:xfrm>
              <a:off x="716824" y="2019172"/>
              <a:ext cx="887100" cy="887100"/>
            </a:xfrm>
            <a:prstGeom prst="ellipse">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5"/>
            <p:cNvSpPr txBox="1"/>
            <p:nvPr/>
          </p:nvSpPr>
          <p:spPr>
            <a:xfrm>
              <a:off x="846715" y="2149063"/>
              <a:ext cx="627300" cy="6273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Tagging Activity</a:t>
              </a:r>
              <a:endParaRPr/>
            </a:p>
          </p:txBody>
        </p:sp>
      </p:grpSp>
      <p:pic>
        <p:nvPicPr>
          <p:cNvPr id="408" name="Google Shape;408;p65"/>
          <p:cNvPicPr preferRelativeResize="0"/>
          <p:nvPr/>
        </p:nvPicPr>
        <p:blipFill rotWithShape="1">
          <a:blip r:embed="rId6">
            <a:alphaModFix/>
          </a:blip>
          <a:srcRect/>
          <a:stretch/>
        </p:blipFill>
        <p:spPr>
          <a:xfrm>
            <a:off x="2850302" y="965314"/>
            <a:ext cx="403200" cy="1299187"/>
          </a:xfrm>
          <a:prstGeom prst="rect">
            <a:avLst/>
          </a:prstGeom>
          <a:noFill/>
          <a:ln>
            <a:noFill/>
          </a:ln>
        </p:spPr>
      </p:pic>
      <p:pic>
        <p:nvPicPr>
          <p:cNvPr id="409" name="Google Shape;409;p65"/>
          <p:cNvPicPr preferRelativeResize="0"/>
          <p:nvPr/>
        </p:nvPicPr>
        <p:blipFill rotWithShape="1">
          <a:blip r:embed="rId7">
            <a:alphaModFix/>
          </a:blip>
          <a:srcRect l="-1100" t="1840" r="1100" b="-1840"/>
          <a:stretch/>
        </p:blipFill>
        <p:spPr>
          <a:xfrm>
            <a:off x="400700" y="2662223"/>
            <a:ext cx="1097025" cy="786550"/>
          </a:xfrm>
          <a:prstGeom prst="rect">
            <a:avLst/>
          </a:prstGeom>
          <a:noFill/>
          <a:ln>
            <a:noFill/>
          </a:ln>
        </p:spPr>
      </p:pic>
      <p:pic>
        <p:nvPicPr>
          <p:cNvPr id="410" name="Google Shape;410;p65"/>
          <p:cNvPicPr preferRelativeResize="0"/>
          <p:nvPr/>
        </p:nvPicPr>
        <p:blipFill rotWithShape="1">
          <a:blip r:embed="rId8">
            <a:alphaModFix/>
          </a:blip>
          <a:srcRect l="49194" t="547" r="913" b="45257"/>
          <a:stretch/>
        </p:blipFill>
        <p:spPr>
          <a:xfrm>
            <a:off x="4027075" y="2974024"/>
            <a:ext cx="1152377" cy="16876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4"/>
        <p:cNvGrpSpPr/>
        <p:nvPr/>
      </p:nvGrpSpPr>
      <p:grpSpPr>
        <a:xfrm>
          <a:off x="0" y="0"/>
          <a:ext cx="0" cy="0"/>
          <a:chOff x="0" y="0"/>
          <a:chExt cx="0" cy="0"/>
        </a:xfrm>
      </p:grpSpPr>
      <p:sp>
        <p:nvSpPr>
          <p:cNvPr id="415" name="Google Shape;415;p6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TYPES OF DATA</a:t>
            </a:r>
            <a:endParaRPr b="1">
              <a:solidFill>
                <a:srgbClr val="1E3566"/>
              </a:solidFill>
              <a:latin typeface="Montserrat"/>
              <a:ea typeface="Montserrat"/>
              <a:cs typeface="Montserrat"/>
              <a:sym typeface="Montserrat"/>
            </a:endParaRPr>
          </a:p>
        </p:txBody>
      </p:sp>
      <p:sp>
        <p:nvSpPr>
          <p:cNvPr id="416" name="Google Shape;416;p66"/>
          <p:cNvSpPr txBox="1">
            <a:spLocks noGrp="1"/>
          </p:cNvSpPr>
          <p:nvPr>
            <p:ph type="body" idx="1"/>
          </p:nvPr>
        </p:nvSpPr>
        <p:spPr>
          <a:xfrm>
            <a:off x="4778700" y="1336950"/>
            <a:ext cx="4091700" cy="2469600"/>
          </a:xfrm>
          <a:prstGeom prst="rect">
            <a:avLst/>
          </a:prstGeom>
          <a:noFill/>
          <a:ln>
            <a:noFill/>
          </a:ln>
        </p:spPr>
        <p:txBody>
          <a:bodyPr spcFirstLastPara="1" wrap="square" lIns="91425" tIns="91425" rIns="91425" bIns="91425" anchor="t" anchorCtr="0">
            <a:noAutofit/>
          </a:bodyPr>
          <a:lstStyle/>
          <a:p>
            <a:pPr marL="457200" lvl="0" indent="-317500" algn="l" rtl="0">
              <a:lnSpc>
                <a:spcPct val="130000"/>
              </a:lnSpc>
              <a:spcBef>
                <a:spcPts val="0"/>
              </a:spcBef>
              <a:spcAft>
                <a:spcPts val="0"/>
              </a:spcAft>
              <a:buClr>
                <a:schemeClr val="dk1"/>
              </a:buClr>
              <a:buSzPts val="1400"/>
              <a:buFont typeface="Lato Light"/>
              <a:buChar char="●"/>
            </a:pPr>
            <a:r>
              <a:rPr lang="en" sz="1400" b="1">
                <a:solidFill>
                  <a:srgbClr val="00B050"/>
                </a:solidFill>
                <a:latin typeface="Lato Light"/>
                <a:ea typeface="Lato Light"/>
                <a:cs typeface="Lato Light"/>
                <a:sym typeface="Lato Light"/>
              </a:rPr>
              <a:t>Receiver metadata: </a:t>
            </a:r>
            <a:r>
              <a:rPr lang="en" sz="1400">
                <a:solidFill>
                  <a:schemeClr val="dk1"/>
                </a:solidFill>
                <a:latin typeface="Lato Light"/>
                <a:ea typeface="Lato Light"/>
                <a:cs typeface="Lato Light"/>
                <a:sym typeface="Lato Light"/>
              </a:rPr>
              <a:t>Which receivers are where and when. Provides </a:t>
            </a:r>
            <a:r>
              <a:rPr lang="en" sz="1400" u="sng">
                <a:solidFill>
                  <a:schemeClr val="dk1"/>
                </a:solidFill>
                <a:latin typeface="Lato Light"/>
                <a:ea typeface="Lato Light"/>
                <a:cs typeface="Lato Light"/>
                <a:sym typeface="Lato Light"/>
              </a:rPr>
              <a:t>location </a:t>
            </a:r>
            <a:r>
              <a:rPr lang="en" sz="1400">
                <a:solidFill>
                  <a:schemeClr val="dk1"/>
                </a:solidFill>
                <a:latin typeface="Lato Light"/>
                <a:ea typeface="Lato Light"/>
                <a:cs typeface="Lato Light"/>
                <a:sym typeface="Lato Light"/>
              </a:rPr>
              <a:t>context to detections.</a:t>
            </a:r>
            <a:endParaRPr/>
          </a:p>
          <a:p>
            <a:pPr marL="139700" lvl="0" indent="0" algn="l" rtl="0">
              <a:lnSpc>
                <a:spcPct val="130000"/>
              </a:lnSpc>
              <a:spcBef>
                <a:spcPts val="0"/>
              </a:spcBef>
              <a:spcAft>
                <a:spcPts val="0"/>
              </a:spcAft>
              <a:buClr>
                <a:schemeClr val="dk1"/>
              </a:buClr>
              <a:buSzPts val="1400"/>
              <a:buNone/>
            </a:pPr>
            <a:endParaRPr sz="1400">
              <a:solidFill>
                <a:schemeClr val="dk1"/>
              </a:solidFill>
              <a:latin typeface="Lato Light"/>
              <a:ea typeface="Lato Light"/>
              <a:cs typeface="Lato Light"/>
              <a:sym typeface="Lato Light"/>
            </a:endParaRPr>
          </a:p>
          <a:p>
            <a:pPr marL="457200" lvl="0" indent="-317500" algn="l" rtl="0">
              <a:lnSpc>
                <a:spcPct val="130000"/>
              </a:lnSpc>
              <a:spcBef>
                <a:spcPts val="0"/>
              </a:spcBef>
              <a:spcAft>
                <a:spcPts val="0"/>
              </a:spcAft>
              <a:buClr>
                <a:schemeClr val="dk1"/>
              </a:buClr>
              <a:buSzPts val="1400"/>
              <a:buFont typeface="Lato Light"/>
              <a:buChar char="●"/>
            </a:pPr>
            <a:r>
              <a:rPr lang="en" sz="1400" b="1">
                <a:solidFill>
                  <a:srgbClr val="00B0F0"/>
                </a:solidFill>
                <a:latin typeface="Lato Light"/>
                <a:ea typeface="Lato Light"/>
                <a:cs typeface="Lato Light"/>
                <a:sym typeface="Lato Light"/>
              </a:rPr>
              <a:t>Detection data: </a:t>
            </a:r>
            <a:r>
              <a:rPr lang="en" sz="1400">
                <a:solidFill>
                  <a:schemeClr val="dk1"/>
                </a:solidFill>
                <a:latin typeface="Lato Light"/>
                <a:ea typeface="Lato Light"/>
                <a:cs typeface="Lato Light"/>
                <a:sym typeface="Lato Light"/>
              </a:rPr>
              <a:t>Tag IDs and </a:t>
            </a:r>
            <a:r>
              <a:rPr lang="en" sz="1400" u="sng">
                <a:solidFill>
                  <a:schemeClr val="dk1"/>
                </a:solidFill>
                <a:latin typeface="Lato Light"/>
                <a:ea typeface="Lato Light"/>
                <a:cs typeface="Lato Light"/>
                <a:sym typeface="Lato Light"/>
              </a:rPr>
              <a:t>times </a:t>
            </a:r>
            <a:r>
              <a:rPr lang="en" sz="1400">
                <a:solidFill>
                  <a:schemeClr val="dk1"/>
                </a:solidFill>
                <a:latin typeface="Lato Light"/>
                <a:ea typeface="Lato Light"/>
                <a:cs typeface="Lato Light"/>
                <a:sym typeface="Lato Light"/>
              </a:rPr>
              <a:t>in .VRL format.</a:t>
            </a:r>
            <a:endParaRPr/>
          </a:p>
          <a:p>
            <a:pPr marL="139700" lvl="0" indent="0" algn="l" rtl="0">
              <a:lnSpc>
                <a:spcPct val="130000"/>
              </a:lnSpc>
              <a:spcBef>
                <a:spcPts val="0"/>
              </a:spcBef>
              <a:spcAft>
                <a:spcPts val="0"/>
              </a:spcAft>
              <a:buClr>
                <a:schemeClr val="dk1"/>
              </a:buClr>
              <a:buSzPts val="1400"/>
              <a:buNone/>
            </a:pPr>
            <a:endParaRPr sz="1400">
              <a:solidFill>
                <a:schemeClr val="dk1"/>
              </a:solidFill>
              <a:latin typeface="Lato Light"/>
              <a:ea typeface="Lato Light"/>
              <a:cs typeface="Lato Light"/>
              <a:sym typeface="Lato Light"/>
            </a:endParaRPr>
          </a:p>
          <a:p>
            <a:pPr marL="457200" lvl="0" indent="-317500" algn="l" rtl="0">
              <a:lnSpc>
                <a:spcPct val="130000"/>
              </a:lnSpc>
              <a:spcBef>
                <a:spcPts val="0"/>
              </a:spcBef>
              <a:spcAft>
                <a:spcPts val="0"/>
              </a:spcAft>
              <a:buClr>
                <a:schemeClr val="dk1"/>
              </a:buClr>
              <a:buSzPts val="1400"/>
              <a:buFont typeface="Lato Light"/>
              <a:buChar char="●"/>
            </a:pPr>
            <a:r>
              <a:rPr lang="en" sz="1400" b="1">
                <a:solidFill>
                  <a:srgbClr val="0070C0"/>
                </a:solidFill>
                <a:latin typeface="Lato Light"/>
                <a:ea typeface="Lato Light"/>
                <a:cs typeface="Lato Light"/>
                <a:sym typeface="Lato Light"/>
              </a:rPr>
              <a:t>Tagging metadata: </a:t>
            </a:r>
            <a:r>
              <a:rPr lang="en" sz="1400">
                <a:solidFill>
                  <a:schemeClr val="dk1"/>
                </a:solidFill>
                <a:latin typeface="Lato Light"/>
                <a:ea typeface="Lato Light"/>
                <a:cs typeface="Lato Light"/>
                <a:sym typeface="Lato Light"/>
              </a:rPr>
              <a:t>Which tags are in which animals including where and when.  Provides </a:t>
            </a:r>
            <a:r>
              <a:rPr lang="en" sz="1400" u="sng">
                <a:solidFill>
                  <a:schemeClr val="dk1"/>
                </a:solidFill>
                <a:latin typeface="Lato Light"/>
                <a:ea typeface="Lato Light"/>
                <a:cs typeface="Lato Light"/>
                <a:sym typeface="Lato Light"/>
              </a:rPr>
              <a:t>biological </a:t>
            </a:r>
            <a:r>
              <a:rPr lang="en" sz="1400">
                <a:solidFill>
                  <a:schemeClr val="dk1"/>
                </a:solidFill>
                <a:latin typeface="Lato Light"/>
                <a:ea typeface="Lato Light"/>
                <a:cs typeface="Lato Light"/>
                <a:sym typeface="Lato Light"/>
              </a:rPr>
              <a:t>context to detections.</a:t>
            </a:r>
            <a:endParaRPr/>
          </a:p>
          <a:p>
            <a:pPr marL="457200" lvl="0" indent="-228600" algn="l" rtl="0">
              <a:lnSpc>
                <a:spcPct val="130000"/>
              </a:lnSpc>
              <a:spcBef>
                <a:spcPts val="0"/>
              </a:spcBef>
              <a:spcAft>
                <a:spcPts val="0"/>
              </a:spcAft>
              <a:buClr>
                <a:schemeClr val="dk1"/>
              </a:buClr>
              <a:buSzPts val="1400"/>
              <a:buFont typeface="Lato Light"/>
              <a:buNone/>
            </a:pPr>
            <a:endParaRPr sz="1400">
              <a:solidFill>
                <a:schemeClr val="dk1"/>
              </a:solidFill>
              <a:highlight>
                <a:srgbClr val="FFFFFF"/>
              </a:highlight>
              <a:latin typeface="Lato Light"/>
              <a:ea typeface="Lato Light"/>
              <a:cs typeface="Lato Light"/>
              <a:sym typeface="Lato Light"/>
            </a:endParaRPr>
          </a:p>
        </p:txBody>
      </p:sp>
      <p:sp>
        <p:nvSpPr>
          <p:cNvPr id="417" name="Google Shape;417;p66"/>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66"/>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14</a:t>
            </a:fld>
            <a:endParaRPr b="1">
              <a:solidFill>
                <a:srgbClr val="FFFFFF"/>
              </a:solidFill>
              <a:latin typeface="Raleway"/>
              <a:ea typeface="Raleway"/>
              <a:cs typeface="Raleway"/>
              <a:sym typeface="Raleway"/>
            </a:endParaRPr>
          </a:p>
        </p:txBody>
      </p:sp>
      <p:sp>
        <p:nvSpPr>
          <p:cNvPr id="419" name="Google Shape;419;p66"/>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420" name="Google Shape;420;p66"/>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421" name="Google Shape;421;p66"/>
          <p:cNvSpPr txBox="1"/>
          <p:nvPr/>
        </p:nvSpPr>
        <p:spPr>
          <a:xfrm>
            <a:off x="5968093" y="4609157"/>
            <a:ext cx="486809" cy="5726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2" name="Google Shape;422;p66"/>
          <p:cNvGrpSpPr/>
          <p:nvPr/>
        </p:nvGrpSpPr>
        <p:grpSpPr>
          <a:xfrm>
            <a:off x="810092" y="1265960"/>
            <a:ext cx="3216844" cy="3165732"/>
            <a:chOff x="716824" y="1428"/>
            <a:chExt cx="3216844" cy="3165732"/>
          </a:xfrm>
        </p:grpSpPr>
        <p:sp>
          <p:nvSpPr>
            <p:cNvPr id="423" name="Google Shape;423;p66"/>
            <p:cNvSpPr/>
            <p:nvPr/>
          </p:nvSpPr>
          <p:spPr>
            <a:xfrm>
              <a:off x="948153" y="412975"/>
              <a:ext cx="2754185" cy="2754185"/>
            </a:xfrm>
            <a:prstGeom prst="blockArc">
              <a:avLst>
                <a:gd name="adj1" fmla="val 9000000"/>
                <a:gd name="adj2" fmla="val 16200000"/>
                <a:gd name="adj3" fmla="val 4637"/>
              </a:avLst>
            </a:prstGeom>
            <a:solidFill>
              <a:srgbClr val="70A1D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66"/>
            <p:cNvSpPr/>
            <p:nvPr/>
          </p:nvSpPr>
          <p:spPr>
            <a:xfrm>
              <a:off x="948153" y="412975"/>
              <a:ext cx="2754185" cy="2754185"/>
            </a:xfrm>
            <a:prstGeom prst="blockArc">
              <a:avLst>
                <a:gd name="adj1" fmla="val 1800000"/>
                <a:gd name="adj2" fmla="val 9000000"/>
                <a:gd name="adj3" fmla="val 4637"/>
              </a:avLst>
            </a:prstGeom>
            <a:solidFill>
              <a:srgbClr val="89D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66"/>
            <p:cNvSpPr/>
            <p:nvPr/>
          </p:nvSpPr>
          <p:spPr>
            <a:xfrm>
              <a:off x="948153" y="412975"/>
              <a:ext cx="2754185" cy="2754185"/>
            </a:xfrm>
            <a:prstGeom prst="blockArc">
              <a:avLst>
                <a:gd name="adj1" fmla="val 16200000"/>
                <a:gd name="adj2" fmla="val 1800000"/>
                <a:gd name="adj3" fmla="val 4637"/>
              </a:avLst>
            </a:prstGeom>
            <a:solidFill>
              <a:srgbClr val="23BF8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66"/>
            <p:cNvSpPr/>
            <p:nvPr/>
          </p:nvSpPr>
          <p:spPr>
            <a:xfrm>
              <a:off x="1691707" y="1156529"/>
              <a:ext cx="1267077" cy="1267077"/>
            </a:xfrm>
            <a:prstGeom prst="ellipse">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66"/>
            <p:cNvSpPr txBox="1"/>
            <p:nvPr/>
          </p:nvSpPr>
          <p:spPr>
            <a:xfrm>
              <a:off x="1877266" y="1342088"/>
              <a:ext cx="895959" cy="895959"/>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Detection Event</a:t>
              </a:r>
              <a:endParaRPr sz="1400" b="0" i="0" u="none" strike="noStrike" cap="none">
                <a:solidFill>
                  <a:srgbClr val="000000"/>
                </a:solidFill>
                <a:latin typeface="Arial"/>
                <a:ea typeface="Arial"/>
                <a:cs typeface="Arial"/>
                <a:sym typeface="Arial"/>
              </a:endParaRPr>
            </a:p>
          </p:txBody>
        </p:sp>
        <p:sp>
          <p:nvSpPr>
            <p:cNvPr id="428" name="Google Shape;428;p66"/>
            <p:cNvSpPr/>
            <p:nvPr/>
          </p:nvSpPr>
          <p:spPr>
            <a:xfrm>
              <a:off x="1881769" y="1428"/>
              <a:ext cx="886954" cy="886954"/>
            </a:xfrm>
            <a:prstGeom prst="ellipse">
              <a:avLst/>
            </a:prstGeom>
            <a:solidFill>
              <a:srgbClr val="00B0F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66"/>
            <p:cNvSpPr txBox="1"/>
            <p:nvPr/>
          </p:nvSpPr>
          <p:spPr>
            <a:xfrm>
              <a:off x="2011660" y="131319"/>
              <a:ext cx="627172" cy="627172"/>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Detection Data</a:t>
              </a:r>
              <a:endParaRPr sz="1400" b="0" i="0" u="none" strike="noStrike" cap="none">
                <a:solidFill>
                  <a:srgbClr val="000000"/>
                </a:solidFill>
                <a:latin typeface="Arial"/>
                <a:ea typeface="Arial"/>
                <a:cs typeface="Arial"/>
                <a:sym typeface="Arial"/>
              </a:endParaRPr>
            </a:p>
          </p:txBody>
        </p:sp>
        <p:sp>
          <p:nvSpPr>
            <p:cNvPr id="430" name="Google Shape;430;p66"/>
            <p:cNvSpPr/>
            <p:nvPr/>
          </p:nvSpPr>
          <p:spPr>
            <a:xfrm>
              <a:off x="3046714" y="2019172"/>
              <a:ext cx="886954" cy="886954"/>
            </a:xfrm>
            <a:prstGeom prst="ellipse">
              <a:avLst/>
            </a:prstGeom>
            <a:solidFill>
              <a:srgbClr val="00B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66"/>
            <p:cNvSpPr txBox="1"/>
            <p:nvPr/>
          </p:nvSpPr>
          <p:spPr>
            <a:xfrm>
              <a:off x="3176605" y="2149063"/>
              <a:ext cx="627172" cy="627172"/>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Receiver Deployment</a:t>
              </a:r>
              <a:endParaRPr sz="1400" b="0" i="0" u="none" strike="noStrike" cap="none">
                <a:solidFill>
                  <a:srgbClr val="000000"/>
                </a:solidFill>
                <a:latin typeface="Arial"/>
                <a:ea typeface="Arial"/>
                <a:cs typeface="Arial"/>
                <a:sym typeface="Arial"/>
              </a:endParaRPr>
            </a:p>
          </p:txBody>
        </p:sp>
        <p:sp>
          <p:nvSpPr>
            <p:cNvPr id="432" name="Google Shape;432;p66"/>
            <p:cNvSpPr/>
            <p:nvPr/>
          </p:nvSpPr>
          <p:spPr>
            <a:xfrm>
              <a:off x="716824" y="2019172"/>
              <a:ext cx="886954" cy="886954"/>
            </a:xfrm>
            <a:prstGeom prst="ellipse">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66"/>
            <p:cNvSpPr txBox="1"/>
            <p:nvPr/>
          </p:nvSpPr>
          <p:spPr>
            <a:xfrm>
              <a:off x="846715" y="2149063"/>
              <a:ext cx="627172" cy="627172"/>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Tagging Activity</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437"/>
        <p:cNvGrpSpPr/>
        <p:nvPr/>
      </p:nvGrpSpPr>
      <p:grpSpPr>
        <a:xfrm>
          <a:off x="0" y="0"/>
          <a:ext cx="0" cy="0"/>
          <a:chOff x="0" y="0"/>
          <a:chExt cx="0" cy="0"/>
        </a:xfrm>
      </p:grpSpPr>
      <p:sp>
        <p:nvSpPr>
          <p:cNvPr id="438" name="Google Shape;438;p67"/>
          <p:cNvSpPr txBox="1">
            <a:spLocks noGrp="1"/>
          </p:cNvSpPr>
          <p:nvPr>
            <p:ph type="title"/>
          </p:nvPr>
        </p:nvSpPr>
        <p:spPr>
          <a:xfrm>
            <a:off x="48768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RECORD KEEPING</a:t>
            </a:r>
            <a:endParaRPr b="1">
              <a:solidFill>
                <a:srgbClr val="1E3566"/>
              </a:solidFill>
              <a:latin typeface="Montserrat"/>
              <a:ea typeface="Montserrat"/>
              <a:cs typeface="Montserrat"/>
              <a:sym typeface="Montserrat"/>
            </a:endParaRPr>
          </a:p>
        </p:txBody>
      </p:sp>
      <p:sp>
        <p:nvSpPr>
          <p:cNvPr id="439" name="Google Shape;439;p67"/>
          <p:cNvSpPr txBox="1">
            <a:spLocks noGrp="1"/>
          </p:cNvSpPr>
          <p:nvPr>
            <p:ph type="body" idx="1"/>
          </p:nvPr>
        </p:nvSpPr>
        <p:spPr>
          <a:xfrm>
            <a:off x="4924400" y="1635675"/>
            <a:ext cx="4095600" cy="29463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SzPts val="1800"/>
              <a:buNone/>
            </a:pPr>
            <a:r>
              <a:rPr lang="en" sz="1400">
                <a:solidFill>
                  <a:srgbClr val="606569"/>
                </a:solidFill>
                <a:highlight>
                  <a:srgbClr val="FFFFFF"/>
                </a:highlight>
                <a:latin typeface="Lato Light"/>
                <a:ea typeface="Lato Light"/>
                <a:cs typeface="Lato Light"/>
                <a:sym typeface="Lato Light"/>
              </a:rPr>
              <a:t>As researchers you should f</a:t>
            </a:r>
            <a:r>
              <a:rPr lang="en" sz="1600">
                <a:solidFill>
                  <a:srgbClr val="606569"/>
                </a:solidFill>
                <a:highlight>
                  <a:srgbClr val="FFFFFF"/>
                </a:highlight>
                <a:latin typeface="Lato Light"/>
                <a:ea typeface="Lato Light"/>
                <a:cs typeface="Lato Light"/>
                <a:sym typeface="Lato Light"/>
              </a:rPr>
              <a:t>o</a:t>
            </a:r>
            <a:r>
              <a:rPr lang="en" sz="1400">
                <a:solidFill>
                  <a:srgbClr val="606569"/>
                </a:solidFill>
                <a:highlight>
                  <a:srgbClr val="FFFFFF"/>
                </a:highlight>
                <a:latin typeface="Lato Light"/>
                <a:ea typeface="Lato Light"/>
                <a:cs typeface="Lato Light"/>
                <a:sym typeface="Lato Light"/>
              </a:rPr>
              <a:t>llow  some key guidelines to ensure useful records are kept.</a:t>
            </a:r>
            <a:endParaRPr sz="1400">
              <a:solidFill>
                <a:srgbClr val="606569"/>
              </a:solidFill>
              <a:highlight>
                <a:srgbClr val="FFFFFF"/>
              </a:highlight>
              <a:latin typeface="Lato Light"/>
              <a:ea typeface="Lato Light"/>
              <a:cs typeface="Lato Light"/>
              <a:sym typeface="Lato Light"/>
            </a:endParaRPr>
          </a:p>
          <a:p>
            <a:pPr marL="0" lvl="0" indent="0" algn="l" rtl="0">
              <a:lnSpc>
                <a:spcPct val="130000"/>
              </a:lnSpc>
              <a:spcBef>
                <a:spcPts val="0"/>
              </a:spcBef>
              <a:spcAft>
                <a:spcPts val="0"/>
              </a:spcAft>
              <a:buSzPts val="1800"/>
              <a:buNone/>
            </a:pPr>
            <a:endParaRPr sz="1400">
              <a:solidFill>
                <a:srgbClr val="606569"/>
              </a:solidFill>
              <a:highlight>
                <a:srgbClr val="FFFFFF"/>
              </a:highlight>
              <a:latin typeface="Lato Light"/>
              <a:ea typeface="Lato Light"/>
              <a:cs typeface="Lato Light"/>
              <a:sym typeface="Lato Light"/>
            </a:endParaRPr>
          </a:p>
          <a:p>
            <a:pPr marL="0" lvl="0" indent="0" algn="l" rtl="0">
              <a:lnSpc>
                <a:spcPct val="130000"/>
              </a:lnSpc>
              <a:spcBef>
                <a:spcPts val="0"/>
              </a:spcBef>
              <a:spcAft>
                <a:spcPts val="0"/>
              </a:spcAft>
              <a:buSzPts val="1800"/>
              <a:buNone/>
            </a:pPr>
            <a:endParaRPr sz="1400">
              <a:solidFill>
                <a:srgbClr val="606569"/>
              </a:solidFill>
              <a:highlight>
                <a:srgbClr val="FFFFFF"/>
              </a:highlight>
              <a:latin typeface="Lato Light"/>
              <a:ea typeface="Lato Light"/>
              <a:cs typeface="Lato Light"/>
              <a:sym typeface="Lato Light"/>
            </a:endParaRPr>
          </a:p>
          <a:p>
            <a:pPr marL="0" lvl="0" indent="0" algn="l" rtl="0">
              <a:lnSpc>
                <a:spcPct val="130000"/>
              </a:lnSpc>
              <a:spcBef>
                <a:spcPts val="0"/>
              </a:spcBef>
              <a:spcAft>
                <a:spcPts val="0"/>
              </a:spcAft>
              <a:buSzPts val="1800"/>
              <a:buNone/>
            </a:pPr>
            <a:r>
              <a:rPr lang="en" sz="1400" u="sng">
                <a:solidFill>
                  <a:srgbClr val="606569"/>
                </a:solidFill>
                <a:highlight>
                  <a:srgbClr val="FFFFFF"/>
                </a:highlight>
                <a:latin typeface="Lato Light"/>
                <a:ea typeface="Lato Light"/>
                <a:cs typeface="Lato Light"/>
                <a:sym typeface="Lato Light"/>
              </a:rPr>
              <a:t>FAIR Data Principles </a:t>
            </a:r>
            <a:r>
              <a:rPr lang="en" sz="1400">
                <a:solidFill>
                  <a:srgbClr val="606569"/>
                </a:solidFill>
                <a:highlight>
                  <a:srgbClr val="FFFFFF"/>
                </a:highlight>
                <a:latin typeface="Lato Light"/>
                <a:ea typeface="Lato Light"/>
                <a:cs typeface="Lato Light"/>
                <a:sym typeface="Lato Light"/>
              </a:rPr>
              <a:t>— making data </a:t>
            </a:r>
            <a:r>
              <a:rPr lang="en" sz="1400" b="1">
                <a:solidFill>
                  <a:srgbClr val="606569"/>
                </a:solidFill>
                <a:highlight>
                  <a:srgbClr val="FFFFFF"/>
                </a:highlight>
                <a:latin typeface="Lato"/>
                <a:ea typeface="Lato"/>
                <a:cs typeface="Lato"/>
                <a:sym typeface="Lato"/>
              </a:rPr>
              <a:t>F</a:t>
            </a:r>
            <a:r>
              <a:rPr lang="en" sz="1400">
                <a:solidFill>
                  <a:srgbClr val="606569"/>
                </a:solidFill>
                <a:highlight>
                  <a:srgbClr val="FFFFFF"/>
                </a:highlight>
                <a:latin typeface="Lato Light"/>
                <a:ea typeface="Lato Light"/>
                <a:cs typeface="Lato Light"/>
                <a:sym typeface="Lato Light"/>
              </a:rPr>
              <a:t>indable, </a:t>
            </a:r>
            <a:r>
              <a:rPr lang="en" sz="1400" b="1">
                <a:solidFill>
                  <a:srgbClr val="606569"/>
                </a:solidFill>
                <a:highlight>
                  <a:srgbClr val="FFFFFF"/>
                </a:highlight>
                <a:latin typeface="Lato"/>
                <a:ea typeface="Lato"/>
                <a:cs typeface="Lato"/>
                <a:sym typeface="Lato"/>
              </a:rPr>
              <a:t>A</a:t>
            </a:r>
            <a:r>
              <a:rPr lang="en" sz="1400">
                <a:solidFill>
                  <a:srgbClr val="606569"/>
                </a:solidFill>
                <a:highlight>
                  <a:srgbClr val="FFFFFF"/>
                </a:highlight>
                <a:latin typeface="Lato Light"/>
                <a:ea typeface="Lato Light"/>
                <a:cs typeface="Lato Light"/>
                <a:sym typeface="Lato Light"/>
              </a:rPr>
              <a:t>ccessible, </a:t>
            </a:r>
            <a:r>
              <a:rPr lang="en" sz="1400" b="1">
                <a:solidFill>
                  <a:srgbClr val="606569"/>
                </a:solidFill>
                <a:highlight>
                  <a:srgbClr val="FFFFFF"/>
                </a:highlight>
                <a:latin typeface="Lato"/>
                <a:ea typeface="Lato"/>
                <a:cs typeface="Lato"/>
                <a:sym typeface="Lato"/>
              </a:rPr>
              <a:t>I</a:t>
            </a:r>
            <a:r>
              <a:rPr lang="en" sz="1400">
                <a:solidFill>
                  <a:srgbClr val="606569"/>
                </a:solidFill>
                <a:highlight>
                  <a:srgbClr val="FFFFFF"/>
                </a:highlight>
                <a:latin typeface="Lato Light"/>
                <a:ea typeface="Lato Light"/>
                <a:cs typeface="Lato Light"/>
                <a:sym typeface="Lato Light"/>
              </a:rPr>
              <a:t>nteroperable and </a:t>
            </a:r>
            <a:r>
              <a:rPr lang="en" sz="1400" b="1">
                <a:solidFill>
                  <a:srgbClr val="606569"/>
                </a:solidFill>
                <a:highlight>
                  <a:srgbClr val="FFFFFF"/>
                </a:highlight>
                <a:latin typeface="Lato"/>
                <a:ea typeface="Lato"/>
                <a:cs typeface="Lato"/>
                <a:sym typeface="Lato"/>
              </a:rPr>
              <a:t>R</a:t>
            </a:r>
            <a:r>
              <a:rPr lang="en" sz="1400">
                <a:solidFill>
                  <a:srgbClr val="606569"/>
                </a:solidFill>
                <a:highlight>
                  <a:srgbClr val="FFFFFF"/>
                </a:highlight>
                <a:latin typeface="Lato Light"/>
                <a:ea typeface="Lato Light"/>
                <a:cs typeface="Lato Light"/>
                <a:sym typeface="Lato Light"/>
              </a:rPr>
              <a:t>eusable. </a:t>
            </a:r>
            <a:endParaRPr sz="1400">
              <a:solidFill>
                <a:srgbClr val="606569"/>
              </a:solidFill>
              <a:highlight>
                <a:srgbClr val="FFFFFF"/>
              </a:highlight>
              <a:latin typeface="Lato Light"/>
              <a:ea typeface="Lato Light"/>
              <a:cs typeface="Lato Light"/>
              <a:sym typeface="Lato Light"/>
            </a:endParaRPr>
          </a:p>
          <a:p>
            <a:pPr marL="0" lvl="0" indent="0" algn="l" rtl="0">
              <a:lnSpc>
                <a:spcPct val="130000"/>
              </a:lnSpc>
              <a:spcBef>
                <a:spcPts val="0"/>
              </a:spcBef>
              <a:spcAft>
                <a:spcPts val="0"/>
              </a:spcAft>
              <a:buSzPts val="1800"/>
              <a:buNone/>
            </a:pPr>
            <a:endParaRPr sz="1400">
              <a:solidFill>
                <a:srgbClr val="606569"/>
              </a:solidFill>
              <a:highlight>
                <a:srgbClr val="FFFFFF"/>
              </a:highlight>
              <a:latin typeface="Lato Light"/>
              <a:ea typeface="Lato Light"/>
              <a:cs typeface="Lato Light"/>
              <a:sym typeface="Lato Light"/>
            </a:endParaRPr>
          </a:p>
          <a:p>
            <a:pPr marL="0" lvl="0" indent="0" algn="l" rtl="0">
              <a:lnSpc>
                <a:spcPct val="130000"/>
              </a:lnSpc>
              <a:spcBef>
                <a:spcPts val="0"/>
              </a:spcBef>
              <a:spcAft>
                <a:spcPts val="0"/>
              </a:spcAft>
              <a:buClr>
                <a:srgbClr val="000000"/>
              </a:buClr>
              <a:buSzPts val="1800"/>
              <a:buFont typeface="Arial"/>
              <a:buNone/>
            </a:pPr>
            <a:r>
              <a:rPr lang="en" sz="1400">
                <a:solidFill>
                  <a:srgbClr val="606569"/>
                </a:solidFill>
                <a:highlight>
                  <a:srgbClr val="FFFFFF"/>
                </a:highlight>
                <a:latin typeface="Lato Light"/>
                <a:ea typeface="Lato Light"/>
                <a:cs typeface="Lato Light"/>
                <a:sym typeface="Lato Light"/>
              </a:rPr>
              <a:t>Science is more believable when: how the data was collected is clear and trustworthy.</a:t>
            </a:r>
            <a:endParaRPr sz="1400">
              <a:solidFill>
                <a:srgbClr val="606569"/>
              </a:solidFill>
              <a:highlight>
                <a:srgbClr val="FFFFFF"/>
              </a:highlight>
              <a:latin typeface="Lato Light"/>
              <a:ea typeface="Lato Light"/>
              <a:cs typeface="Lato Light"/>
              <a:sym typeface="Lato Light"/>
            </a:endParaRPr>
          </a:p>
          <a:p>
            <a:pPr marL="0" lvl="0" indent="0" algn="l" rtl="0">
              <a:lnSpc>
                <a:spcPct val="130000"/>
              </a:lnSpc>
              <a:spcBef>
                <a:spcPts val="0"/>
              </a:spcBef>
              <a:spcAft>
                <a:spcPts val="0"/>
              </a:spcAft>
              <a:buSzPts val="1800"/>
              <a:buNone/>
            </a:pPr>
            <a:endParaRPr sz="1400">
              <a:solidFill>
                <a:schemeClr val="dk1"/>
              </a:solidFill>
              <a:latin typeface="Lato Light"/>
              <a:ea typeface="Lato Light"/>
              <a:cs typeface="Lato Light"/>
              <a:sym typeface="Lato Light"/>
            </a:endParaRPr>
          </a:p>
        </p:txBody>
      </p:sp>
      <p:sp>
        <p:nvSpPr>
          <p:cNvPr id="440" name="Google Shape;440;p67"/>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67"/>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rgbClr val="FFFFFF"/>
                </a:solidFill>
                <a:latin typeface="Raleway"/>
                <a:ea typeface="Raleway"/>
                <a:cs typeface="Raleway"/>
                <a:sym typeface="Raleway"/>
              </a:rPr>
              <a:t>15</a:t>
            </a:fld>
            <a:endParaRPr sz="1000" b="1" i="0" u="none" strike="noStrike" cap="none">
              <a:solidFill>
                <a:srgbClr val="FFFFFF"/>
              </a:solidFill>
              <a:latin typeface="Raleway"/>
              <a:ea typeface="Raleway"/>
              <a:cs typeface="Raleway"/>
              <a:sym typeface="Raleway"/>
            </a:endParaRPr>
          </a:p>
        </p:txBody>
      </p:sp>
      <p:sp>
        <p:nvSpPr>
          <p:cNvPr id="442" name="Google Shape;442;p67"/>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443" name="Google Shape;443;p67"/>
          <p:cNvSpPr txBox="1"/>
          <p:nvPr/>
        </p:nvSpPr>
        <p:spPr>
          <a:xfrm>
            <a:off x="4892100" y="1074975"/>
            <a:ext cx="37248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300"/>
              <a:buFont typeface="Arial"/>
              <a:buNone/>
            </a:pPr>
            <a:r>
              <a:rPr lang="en" sz="1600" b="1" i="0" u="none" strike="noStrike" cap="none">
                <a:solidFill>
                  <a:srgbClr val="1FA8B7"/>
                </a:solidFill>
                <a:highlight>
                  <a:srgbClr val="FFFFFF"/>
                </a:highlight>
                <a:latin typeface="Raleway"/>
                <a:ea typeface="Raleway"/>
                <a:cs typeface="Raleway"/>
                <a:sym typeface="Raleway"/>
              </a:rPr>
              <a:t>Metadata is really, really important!</a:t>
            </a:r>
            <a:endParaRPr sz="1600" b="1" i="0" u="none" strike="noStrike" cap="none">
              <a:solidFill>
                <a:srgbClr val="000000"/>
              </a:solidFill>
              <a:latin typeface="Arial"/>
              <a:ea typeface="Arial"/>
              <a:cs typeface="Arial"/>
              <a:sym typeface="Arial"/>
            </a:endParaRPr>
          </a:p>
        </p:txBody>
      </p:sp>
      <p:pic>
        <p:nvPicPr>
          <p:cNvPr id="444" name="Google Shape;444;p67"/>
          <p:cNvPicPr preferRelativeResize="0"/>
          <p:nvPr/>
        </p:nvPicPr>
        <p:blipFill rotWithShape="1">
          <a:blip r:embed="rId4">
            <a:alphaModFix/>
          </a:blip>
          <a:srcRect l="18006" r="17999"/>
          <a:stretch/>
        </p:blipFill>
        <p:spPr>
          <a:xfrm>
            <a:off x="0" y="0"/>
            <a:ext cx="4572000" cy="4763148"/>
          </a:xfrm>
          <a:prstGeom prst="rect">
            <a:avLst/>
          </a:prstGeom>
          <a:noFill/>
          <a:ln>
            <a:noFill/>
          </a:ln>
        </p:spPr>
      </p:pic>
      <p:pic>
        <p:nvPicPr>
          <p:cNvPr id="445" name="Google Shape;445;p67"/>
          <p:cNvPicPr preferRelativeResize="0"/>
          <p:nvPr/>
        </p:nvPicPr>
        <p:blipFill rotWithShape="1">
          <a:blip r:embed="rId5">
            <a:alphaModFix/>
          </a:blip>
          <a:srcRect/>
          <a:stretch/>
        </p:blipFill>
        <p:spPr>
          <a:xfrm>
            <a:off x="8616800" y="4821546"/>
            <a:ext cx="403200" cy="252804"/>
          </a:xfrm>
          <a:prstGeom prst="rect">
            <a:avLst/>
          </a:prstGeom>
          <a:noFill/>
          <a:ln>
            <a:noFill/>
          </a:ln>
        </p:spPr>
      </p:pic>
      <p:pic>
        <p:nvPicPr>
          <p:cNvPr id="446" name="Google Shape;446;p67" descr="Image result for adam savage the only difference between screwing around"/>
          <p:cNvPicPr preferRelativeResize="0"/>
          <p:nvPr/>
        </p:nvPicPr>
        <p:blipFill rotWithShape="1">
          <a:blip r:embed="rId6">
            <a:alphaModFix/>
          </a:blip>
          <a:srcRect/>
          <a:stretch/>
        </p:blipFill>
        <p:spPr>
          <a:xfrm>
            <a:off x="124000" y="103059"/>
            <a:ext cx="4404179" cy="43850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 calcmode="lin" valueType="num">
                                      <p:cBhvr additive="base">
                                        <p:cTn id="7" dur="500"/>
                                        <p:tgtEl>
                                          <p:spTgt spid="4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0"/>
        <p:cNvGrpSpPr/>
        <p:nvPr/>
      </p:nvGrpSpPr>
      <p:grpSpPr>
        <a:xfrm>
          <a:off x="0" y="0"/>
          <a:ext cx="0" cy="0"/>
          <a:chOff x="0" y="0"/>
          <a:chExt cx="0" cy="0"/>
        </a:xfrm>
      </p:grpSpPr>
      <p:sp>
        <p:nvSpPr>
          <p:cNvPr id="451" name="Google Shape;451;p68"/>
          <p:cNvSpPr txBox="1">
            <a:spLocks noGrp="1"/>
          </p:cNvSpPr>
          <p:nvPr>
            <p:ph type="title"/>
          </p:nvPr>
        </p:nvSpPr>
        <p:spPr>
          <a:xfrm>
            <a:off x="311700" y="445025"/>
            <a:ext cx="44481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DEPLOYMENT METADATA</a:t>
            </a:r>
            <a:endParaRPr b="1">
              <a:solidFill>
                <a:srgbClr val="1E3566"/>
              </a:solidFill>
              <a:latin typeface="Montserrat"/>
              <a:ea typeface="Montserrat"/>
              <a:cs typeface="Montserrat"/>
              <a:sym typeface="Montserrat"/>
            </a:endParaRPr>
          </a:p>
        </p:txBody>
      </p:sp>
      <p:sp>
        <p:nvSpPr>
          <p:cNvPr id="452" name="Google Shape;452;p68"/>
          <p:cNvSpPr txBox="1">
            <a:spLocks noGrp="1"/>
          </p:cNvSpPr>
          <p:nvPr>
            <p:ph type="body" idx="1"/>
          </p:nvPr>
        </p:nvSpPr>
        <p:spPr>
          <a:xfrm>
            <a:off x="166181" y="1368724"/>
            <a:ext cx="4240800" cy="24696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Excel spreadsheet with receiver deployment information, requires:</a:t>
            </a:r>
            <a:endParaRPr/>
          </a:p>
          <a:p>
            <a:pPr marL="914400" lvl="1" indent="-304800" algn="l" rtl="0">
              <a:lnSpc>
                <a:spcPct val="150000"/>
              </a:lnSpc>
              <a:spcBef>
                <a:spcPts val="0"/>
              </a:spcBef>
              <a:spcAft>
                <a:spcPts val="0"/>
              </a:spcAft>
              <a:buClr>
                <a:schemeClr val="dk1"/>
              </a:buClr>
              <a:buSzPts val="1200"/>
              <a:buFont typeface="Lato Light"/>
              <a:buChar char="●"/>
            </a:pPr>
            <a:r>
              <a:rPr lang="en" sz="1000">
                <a:solidFill>
                  <a:schemeClr val="dk1"/>
                </a:solidFill>
                <a:latin typeface="Lato Light"/>
                <a:ea typeface="Lato Light"/>
                <a:cs typeface="Lato Light"/>
                <a:sym typeface="Lato Light"/>
              </a:rPr>
              <a:t>Your project code, and receiver serial number</a:t>
            </a:r>
            <a:endParaRPr/>
          </a:p>
          <a:p>
            <a:pPr marL="914400" lvl="1" indent="-304800" algn="l" rtl="0">
              <a:lnSpc>
                <a:spcPct val="150000"/>
              </a:lnSpc>
              <a:spcBef>
                <a:spcPts val="0"/>
              </a:spcBef>
              <a:spcAft>
                <a:spcPts val="0"/>
              </a:spcAft>
              <a:buClr>
                <a:schemeClr val="dk1"/>
              </a:buClr>
              <a:buSzPts val="1200"/>
              <a:buFont typeface="Lato Light"/>
              <a:buChar char="●"/>
            </a:pPr>
            <a:r>
              <a:rPr lang="en" sz="1000">
                <a:solidFill>
                  <a:schemeClr val="dk1"/>
                </a:solidFill>
                <a:latin typeface="Lato Light"/>
                <a:ea typeface="Lato Light"/>
                <a:cs typeface="Lato Light"/>
                <a:sym typeface="Lato Light"/>
              </a:rPr>
              <a:t>Location and time of deployment of that receiver</a:t>
            </a:r>
            <a:endParaRPr/>
          </a:p>
          <a:p>
            <a:pPr marL="914400" lvl="1" indent="-304800" algn="l" rtl="0">
              <a:lnSpc>
                <a:spcPct val="150000"/>
              </a:lnSpc>
              <a:spcBef>
                <a:spcPts val="0"/>
              </a:spcBef>
              <a:spcAft>
                <a:spcPts val="0"/>
              </a:spcAft>
              <a:buClr>
                <a:schemeClr val="dk1"/>
              </a:buClr>
              <a:buSzPts val="1200"/>
              <a:buFont typeface="Lato Light"/>
              <a:buChar char="●"/>
            </a:pPr>
            <a:r>
              <a:rPr lang="en" sz="1000">
                <a:solidFill>
                  <a:schemeClr val="dk1"/>
                </a:solidFill>
                <a:latin typeface="Lato Light"/>
                <a:ea typeface="Lato Light"/>
                <a:cs typeface="Lato Light"/>
                <a:sym typeface="Lato Light"/>
              </a:rPr>
              <a:t>Location and time of recovery of that receiver</a:t>
            </a:r>
            <a:endParaRPr/>
          </a:p>
          <a:p>
            <a:pPr marL="457200" lvl="0" indent="-304800" algn="l" rtl="0">
              <a:lnSpc>
                <a:spcPct val="15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Optionally:</a:t>
            </a:r>
            <a:endParaRPr/>
          </a:p>
          <a:p>
            <a:pPr marL="914400" lvl="1" indent="-304800" algn="l" rtl="0">
              <a:lnSpc>
                <a:spcPct val="150000"/>
              </a:lnSpc>
              <a:spcBef>
                <a:spcPts val="0"/>
              </a:spcBef>
              <a:spcAft>
                <a:spcPts val="0"/>
              </a:spcAft>
              <a:buClr>
                <a:schemeClr val="dk1"/>
              </a:buClr>
              <a:buSzPts val="1200"/>
              <a:buFont typeface="Lato Light"/>
              <a:buChar char="●"/>
            </a:pPr>
            <a:r>
              <a:rPr lang="en" sz="1000">
                <a:solidFill>
                  <a:schemeClr val="dk1"/>
                </a:solidFill>
                <a:latin typeface="Lato Light"/>
                <a:ea typeface="Lato Light"/>
                <a:cs typeface="Lato Light"/>
                <a:sym typeface="Lato Light"/>
              </a:rPr>
              <a:t>When you downloaded the data, if it succeeded</a:t>
            </a:r>
            <a:endParaRPr/>
          </a:p>
          <a:p>
            <a:pPr marL="914400" lvl="1" indent="-304800" algn="l" rtl="0">
              <a:lnSpc>
                <a:spcPct val="150000"/>
              </a:lnSpc>
              <a:spcBef>
                <a:spcPts val="0"/>
              </a:spcBef>
              <a:spcAft>
                <a:spcPts val="0"/>
              </a:spcAft>
              <a:buClr>
                <a:schemeClr val="dk1"/>
              </a:buClr>
              <a:buSzPts val="1200"/>
              <a:buFont typeface="Lato Light"/>
              <a:buChar char="●"/>
            </a:pPr>
            <a:r>
              <a:rPr lang="en" sz="1000">
                <a:solidFill>
                  <a:schemeClr val="dk1"/>
                </a:solidFill>
                <a:latin typeface="Lato Light"/>
                <a:ea typeface="Lato Light"/>
                <a:cs typeface="Lato Light"/>
                <a:sym typeface="Lato Light"/>
              </a:rPr>
              <a:t>Station ‘name’, bottom depth, technicians on the job, output VRL filenames, comments on the station deployment/recovery</a:t>
            </a:r>
            <a:endParaRPr/>
          </a:p>
          <a:p>
            <a:pPr marL="457200" lvl="0" indent="-304800" algn="l" rtl="0">
              <a:lnSpc>
                <a:spcPct val="15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XLS sheet available on OTN Data Portal</a:t>
            </a:r>
            <a:endParaRPr sz="1400"/>
          </a:p>
        </p:txBody>
      </p:sp>
      <p:sp>
        <p:nvSpPr>
          <p:cNvPr id="453" name="Google Shape;453;p68"/>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68"/>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16</a:t>
            </a:fld>
            <a:endParaRPr b="1">
              <a:solidFill>
                <a:srgbClr val="FFFFFF"/>
              </a:solidFill>
              <a:latin typeface="Raleway"/>
              <a:ea typeface="Raleway"/>
              <a:cs typeface="Raleway"/>
              <a:sym typeface="Raleway"/>
            </a:endParaRPr>
          </a:p>
        </p:txBody>
      </p:sp>
      <p:sp>
        <p:nvSpPr>
          <p:cNvPr id="455" name="Google Shape;455;p68"/>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456" name="Google Shape;456;p68"/>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457" name="Google Shape;457;p68" descr="A small boat in a body of water&#10;&#10;Description automatically generated"/>
          <p:cNvPicPr preferRelativeResize="0"/>
          <p:nvPr/>
        </p:nvPicPr>
        <p:blipFill rotWithShape="1">
          <a:blip r:embed="rId5">
            <a:alphaModFix/>
          </a:blip>
          <a:srcRect l="9723" r="20262"/>
          <a:stretch/>
        </p:blipFill>
        <p:spPr>
          <a:xfrm>
            <a:off x="4695900" y="0"/>
            <a:ext cx="4448100" cy="4763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a:p>
        </p:txBody>
      </p:sp>
      <p:sp>
        <p:nvSpPr>
          <p:cNvPr id="463" name="Google Shape;463;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17</a:t>
            </a:fld>
            <a:endParaRPr/>
          </a:p>
        </p:txBody>
      </p:sp>
      <p:pic>
        <p:nvPicPr>
          <p:cNvPr id="464" name="Google Shape;464;p69"/>
          <p:cNvPicPr preferRelativeResize="0"/>
          <p:nvPr/>
        </p:nvPicPr>
        <p:blipFill rotWithShape="1">
          <a:blip r:embed="rId3">
            <a:alphaModFix/>
          </a:blip>
          <a:srcRect/>
          <a:stretch/>
        </p:blipFill>
        <p:spPr>
          <a:xfrm>
            <a:off x="0" y="0"/>
            <a:ext cx="9144000" cy="3037487"/>
          </a:xfrm>
          <a:prstGeom prst="rect">
            <a:avLst/>
          </a:prstGeom>
          <a:noFill/>
          <a:ln>
            <a:noFill/>
          </a:ln>
        </p:spPr>
      </p:pic>
      <p:sp>
        <p:nvSpPr>
          <p:cNvPr id="465" name="Google Shape;465;p69"/>
          <p:cNvSpPr txBox="1">
            <a:spLocks noGrp="1"/>
          </p:cNvSpPr>
          <p:nvPr>
            <p:ph type="body" idx="1"/>
          </p:nvPr>
        </p:nvSpPr>
        <p:spPr>
          <a:xfrm>
            <a:off x="261950" y="3192526"/>
            <a:ext cx="8521800" cy="16668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Always consult with the “Data Dictionary” tab to see</a:t>
            </a:r>
            <a:endParaRPr sz="1400">
              <a:solidFill>
                <a:schemeClr val="dk1"/>
              </a:solidFill>
              <a:latin typeface="Lato Light"/>
              <a:ea typeface="Lato Light"/>
              <a:cs typeface="Lato Light"/>
              <a:sym typeface="Lato Light"/>
            </a:endParaRPr>
          </a:p>
          <a:p>
            <a:pPr marL="457200" lvl="0" indent="0" algn="l" rtl="0">
              <a:lnSpc>
                <a:spcPct val="150000"/>
              </a:lnSpc>
              <a:spcBef>
                <a:spcPts val="0"/>
              </a:spcBef>
              <a:spcAft>
                <a:spcPts val="0"/>
              </a:spcAft>
              <a:buSzPts val="1800"/>
              <a:buNone/>
            </a:pPr>
            <a:r>
              <a:rPr lang="en" sz="1400">
                <a:solidFill>
                  <a:schemeClr val="dk1"/>
                </a:solidFill>
                <a:latin typeface="Lato Light"/>
                <a:ea typeface="Lato Light"/>
                <a:cs typeface="Lato Light"/>
                <a:sym typeface="Lato Light"/>
              </a:rPr>
              <a:t> the accepted format for each column!</a:t>
            </a:r>
            <a:endParaRPr/>
          </a:p>
          <a:p>
            <a:pPr marL="457200" lvl="0" indent="-304800" algn="l" rtl="0">
              <a:lnSpc>
                <a:spcPct val="15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We run coding scripts against this sheet to load into the database and the computer expects certain types of values</a:t>
            </a:r>
            <a:endParaRPr/>
          </a:p>
          <a:p>
            <a:pPr marL="457200" lvl="0" indent="-304800" algn="l" rtl="0">
              <a:lnSpc>
                <a:spcPct val="15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We have robust quality control tests to watch out for typos</a:t>
            </a:r>
            <a:endParaRPr sz="1400"/>
          </a:p>
        </p:txBody>
      </p:sp>
      <p:pic>
        <p:nvPicPr>
          <p:cNvPr id="466" name="Google Shape;466;p69"/>
          <p:cNvPicPr preferRelativeResize="0"/>
          <p:nvPr/>
        </p:nvPicPr>
        <p:blipFill rotWithShape="1">
          <a:blip r:embed="rId4">
            <a:alphaModFix/>
          </a:blip>
          <a:srcRect t="15114" r="57633" b="50001"/>
          <a:stretch/>
        </p:blipFill>
        <p:spPr>
          <a:xfrm>
            <a:off x="4901875" y="1017725"/>
            <a:ext cx="3570574" cy="2643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6"/>
                                        </p:tgtEl>
                                        <p:attrNameLst>
                                          <p:attrName>style.visibility</p:attrName>
                                        </p:attrNameLst>
                                      </p:cBhvr>
                                      <p:to>
                                        <p:strVal val="visible"/>
                                      </p:to>
                                    </p:set>
                                    <p:animEffect transition="in" filter="fade">
                                      <p:cBhvr>
                                        <p:cTn id="7" dur="1000"/>
                                        <p:tgtEl>
                                          <p:spTgt spid="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0"/>
        <p:cNvGrpSpPr/>
        <p:nvPr/>
      </p:nvGrpSpPr>
      <p:grpSpPr>
        <a:xfrm>
          <a:off x="0" y="0"/>
          <a:ext cx="0" cy="0"/>
          <a:chOff x="0" y="0"/>
          <a:chExt cx="0" cy="0"/>
        </a:xfrm>
      </p:grpSpPr>
      <p:sp>
        <p:nvSpPr>
          <p:cNvPr id="471" name="Google Shape;471;p70"/>
          <p:cNvSpPr txBox="1">
            <a:spLocks noGrp="1"/>
          </p:cNvSpPr>
          <p:nvPr>
            <p:ph type="title"/>
          </p:nvPr>
        </p:nvSpPr>
        <p:spPr>
          <a:xfrm>
            <a:off x="0" y="1066325"/>
            <a:ext cx="6430800" cy="1040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TAG RELEASE METADATA</a:t>
            </a:r>
            <a:endParaRPr b="1">
              <a:solidFill>
                <a:srgbClr val="1E3566"/>
              </a:solidFill>
              <a:latin typeface="Montserrat"/>
              <a:ea typeface="Montserrat"/>
              <a:cs typeface="Montserrat"/>
              <a:sym typeface="Montserrat"/>
            </a:endParaRPr>
          </a:p>
        </p:txBody>
      </p:sp>
      <p:sp>
        <p:nvSpPr>
          <p:cNvPr id="472" name="Google Shape;472;p70"/>
          <p:cNvSpPr txBox="1">
            <a:spLocks noGrp="1"/>
          </p:cNvSpPr>
          <p:nvPr>
            <p:ph type="body" idx="1"/>
          </p:nvPr>
        </p:nvSpPr>
        <p:spPr>
          <a:xfrm>
            <a:off x="-10825" y="1742475"/>
            <a:ext cx="4663800" cy="20958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Tag release information, requires:</a:t>
            </a:r>
            <a:endParaRPr/>
          </a:p>
          <a:p>
            <a:pPr marL="914400" lvl="1" indent="-304800" algn="l" rtl="0">
              <a:lnSpc>
                <a:spcPct val="150000"/>
              </a:lnSpc>
              <a:spcBef>
                <a:spcPts val="0"/>
              </a:spcBef>
              <a:spcAft>
                <a:spcPts val="0"/>
              </a:spcAft>
              <a:buClr>
                <a:schemeClr val="dk1"/>
              </a:buClr>
              <a:buSzPts val="1200"/>
              <a:buFont typeface="Lato Light"/>
              <a:buChar char="●"/>
            </a:pPr>
            <a:r>
              <a:rPr lang="en" sz="1000">
                <a:solidFill>
                  <a:schemeClr val="dk1"/>
                </a:solidFill>
                <a:latin typeface="Lato Light"/>
                <a:ea typeface="Lato Light"/>
                <a:cs typeface="Lato Light"/>
                <a:sym typeface="Lato Light"/>
              </a:rPr>
              <a:t>Vendor specifications</a:t>
            </a:r>
            <a:endParaRPr/>
          </a:p>
          <a:p>
            <a:pPr marL="914400" lvl="1" indent="-304800" algn="l" rtl="0">
              <a:lnSpc>
                <a:spcPct val="150000"/>
              </a:lnSpc>
              <a:spcBef>
                <a:spcPts val="0"/>
              </a:spcBef>
              <a:spcAft>
                <a:spcPts val="0"/>
              </a:spcAft>
              <a:buClr>
                <a:schemeClr val="dk1"/>
              </a:buClr>
              <a:buSzPts val="1200"/>
              <a:buFont typeface="Lato Light"/>
              <a:buChar char="●"/>
            </a:pPr>
            <a:r>
              <a:rPr lang="en" sz="1000">
                <a:solidFill>
                  <a:schemeClr val="dk1"/>
                </a:solidFill>
                <a:latin typeface="Lato Light"/>
                <a:ea typeface="Lato Light"/>
                <a:cs typeface="Lato Light"/>
                <a:sym typeface="Lato Light"/>
              </a:rPr>
              <a:t>Location and time of tag release</a:t>
            </a:r>
            <a:endParaRPr/>
          </a:p>
          <a:p>
            <a:pPr marL="914400" lvl="1" indent="-304800" algn="l" rtl="0">
              <a:lnSpc>
                <a:spcPct val="150000"/>
              </a:lnSpc>
              <a:spcBef>
                <a:spcPts val="0"/>
              </a:spcBef>
              <a:spcAft>
                <a:spcPts val="0"/>
              </a:spcAft>
              <a:buClr>
                <a:schemeClr val="dk1"/>
              </a:buClr>
              <a:buSzPts val="1200"/>
              <a:buFont typeface="Lato Light"/>
              <a:buChar char="●"/>
            </a:pPr>
            <a:r>
              <a:rPr lang="en" sz="1000">
                <a:solidFill>
                  <a:schemeClr val="dk1"/>
                </a:solidFill>
                <a:latin typeface="Lato Light"/>
                <a:ea typeface="Lato Light"/>
                <a:cs typeface="Lato Light"/>
                <a:sym typeface="Lato Light"/>
              </a:rPr>
              <a:t>Animal information (use animal id to join two tag records)</a:t>
            </a:r>
            <a:endParaRPr/>
          </a:p>
          <a:p>
            <a:pPr marL="457200" lvl="0" indent="-304800" algn="l" rtl="0">
              <a:lnSpc>
                <a:spcPct val="15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Optionally:</a:t>
            </a:r>
            <a:endParaRPr/>
          </a:p>
          <a:p>
            <a:pPr marL="914400" lvl="1" indent="-304800" algn="l" rtl="0">
              <a:lnSpc>
                <a:spcPct val="150000"/>
              </a:lnSpc>
              <a:spcBef>
                <a:spcPts val="0"/>
              </a:spcBef>
              <a:spcAft>
                <a:spcPts val="0"/>
              </a:spcAft>
              <a:buClr>
                <a:schemeClr val="dk1"/>
              </a:buClr>
              <a:buSzPts val="1200"/>
              <a:buFont typeface="Lato Light"/>
              <a:buChar char="●"/>
            </a:pPr>
            <a:r>
              <a:rPr lang="en" sz="1000">
                <a:solidFill>
                  <a:schemeClr val="dk1"/>
                </a:solidFill>
                <a:latin typeface="Lato Light"/>
                <a:ea typeface="Lato Light"/>
                <a:cs typeface="Lato Light"/>
                <a:sym typeface="Lato Light"/>
              </a:rPr>
              <a:t>Harvest Date: day and time tag was recovered.</a:t>
            </a:r>
            <a:endParaRPr sz="1000">
              <a:solidFill>
                <a:schemeClr val="dk1"/>
              </a:solidFill>
              <a:latin typeface="Lato Light"/>
              <a:ea typeface="Lato Light"/>
              <a:cs typeface="Lato Light"/>
              <a:sym typeface="Lato Light"/>
            </a:endParaRPr>
          </a:p>
          <a:p>
            <a:pPr marL="914400" lvl="1" indent="-292100" algn="l" rtl="0">
              <a:lnSpc>
                <a:spcPct val="150000"/>
              </a:lnSpc>
              <a:spcBef>
                <a:spcPts val="0"/>
              </a:spcBef>
              <a:spcAft>
                <a:spcPts val="0"/>
              </a:spcAft>
              <a:buClr>
                <a:schemeClr val="dk1"/>
              </a:buClr>
              <a:buSzPts val="1000"/>
              <a:buFont typeface="Lato Light"/>
              <a:buChar char="●"/>
            </a:pPr>
            <a:r>
              <a:rPr lang="en" sz="1000">
                <a:solidFill>
                  <a:schemeClr val="dk1"/>
                </a:solidFill>
                <a:latin typeface="Lato Light"/>
                <a:ea typeface="Lato Light"/>
                <a:cs typeface="Lato Light"/>
                <a:sym typeface="Lato Light"/>
              </a:rPr>
              <a:t>Capture and  Surgery information</a:t>
            </a:r>
            <a:endParaRPr sz="1000">
              <a:solidFill>
                <a:schemeClr val="dk1"/>
              </a:solidFill>
              <a:latin typeface="Lato Light"/>
              <a:ea typeface="Lato Light"/>
              <a:cs typeface="Lato Light"/>
              <a:sym typeface="Lato Light"/>
            </a:endParaRPr>
          </a:p>
          <a:p>
            <a:pPr marL="914400" lvl="1" indent="-292100" algn="l" rtl="0">
              <a:lnSpc>
                <a:spcPct val="150000"/>
              </a:lnSpc>
              <a:spcBef>
                <a:spcPts val="0"/>
              </a:spcBef>
              <a:spcAft>
                <a:spcPts val="0"/>
              </a:spcAft>
              <a:buClr>
                <a:schemeClr val="dk1"/>
              </a:buClr>
              <a:buSzPts val="1000"/>
              <a:buFont typeface="Lato Light"/>
              <a:buChar char="●"/>
            </a:pPr>
            <a:r>
              <a:rPr lang="en" sz="1000">
                <a:solidFill>
                  <a:schemeClr val="dk1"/>
                </a:solidFill>
                <a:latin typeface="Lato Light"/>
                <a:ea typeface="Lato Light"/>
                <a:cs typeface="Lato Light"/>
                <a:sym typeface="Lato Light"/>
              </a:rPr>
              <a:t>Able to add columns to include other relevant</a:t>
            </a:r>
            <a:endParaRPr sz="1000">
              <a:solidFill>
                <a:schemeClr val="dk1"/>
              </a:solidFill>
              <a:latin typeface="Lato Light"/>
              <a:ea typeface="Lato Light"/>
              <a:cs typeface="Lato Light"/>
              <a:sym typeface="Lato Light"/>
            </a:endParaRPr>
          </a:p>
          <a:p>
            <a:pPr marL="914400" lvl="0" indent="0" algn="l" rtl="0">
              <a:lnSpc>
                <a:spcPct val="150000"/>
              </a:lnSpc>
              <a:spcBef>
                <a:spcPts val="0"/>
              </a:spcBef>
              <a:spcAft>
                <a:spcPts val="0"/>
              </a:spcAft>
              <a:buSzPts val="1800"/>
              <a:buNone/>
            </a:pPr>
            <a:r>
              <a:rPr lang="en" sz="1000">
                <a:solidFill>
                  <a:schemeClr val="dk1"/>
                </a:solidFill>
                <a:latin typeface="Lato Light"/>
                <a:ea typeface="Lato Light"/>
                <a:cs typeface="Lato Light"/>
                <a:sym typeface="Lato Light"/>
              </a:rPr>
              <a:t>information</a:t>
            </a:r>
            <a:endParaRPr sz="1000">
              <a:solidFill>
                <a:schemeClr val="dk1"/>
              </a:solidFill>
              <a:latin typeface="Lato Light"/>
              <a:ea typeface="Lato Light"/>
              <a:cs typeface="Lato Light"/>
              <a:sym typeface="Lato Light"/>
            </a:endParaRPr>
          </a:p>
        </p:txBody>
      </p:sp>
      <p:sp>
        <p:nvSpPr>
          <p:cNvPr id="473" name="Google Shape;473;p70"/>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70"/>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18</a:t>
            </a:fld>
            <a:endParaRPr b="1">
              <a:solidFill>
                <a:srgbClr val="FFFFFF"/>
              </a:solidFill>
              <a:latin typeface="Raleway"/>
              <a:ea typeface="Raleway"/>
              <a:cs typeface="Raleway"/>
              <a:sym typeface="Raleway"/>
            </a:endParaRPr>
          </a:p>
        </p:txBody>
      </p:sp>
      <p:sp>
        <p:nvSpPr>
          <p:cNvPr id="475" name="Google Shape;475;p70"/>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476" name="Google Shape;476;p70"/>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477" name="Google Shape;477;p70"/>
          <p:cNvPicPr preferRelativeResize="0"/>
          <p:nvPr/>
        </p:nvPicPr>
        <p:blipFill rotWithShape="1">
          <a:blip r:embed="rId5">
            <a:alphaModFix/>
          </a:blip>
          <a:srcRect/>
          <a:stretch/>
        </p:blipFill>
        <p:spPr>
          <a:xfrm>
            <a:off x="0" y="-12"/>
            <a:ext cx="9143996" cy="1151524"/>
          </a:xfrm>
          <a:prstGeom prst="rect">
            <a:avLst/>
          </a:prstGeom>
          <a:noFill/>
          <a:ln>
            <a:noFill/>
          </a:ln>
        </p:spPr>
      </p:pic>
      <p:pic>
        <p:nvPicPr>
          <p:cNvPr id="478" name="Google Shape;478;p70"/>
          <p:cNvPicPr preferRelativeResize="0"/>
          <p:nvPr/>
        </p:nvPicPr>
        <p:blipFill rotWithShape="1">
          <a:blip r:embed="rId6">
            <a:alphaModFix/>
          </a:blip>
          <a:srcRect l="1176"/>
          <a:stretch/>
        </p:blipFill>
        <p:spPr>
          <a:xfrm>
            <a:off x="3878150" y="3659075"/>
            <a:ext cx="5265852" cy="1073675"/>
          </a:xfrm>
          <a:prstGeom prst="rect">
            <a:avLst/>
          </a:prstGeom>
          <a:noFill/>
          <a:ln>
            <a:noFill/>
          </a:ln>
        </p:spPr>
      </p:pic>
      <p:pic>
        <p:nvPicPr>
          <p:cNvPr id="479" name="Google Shape;479;p70"/>
          <p:cNvPicPr preferRelativeResize="0"/>
          <p:nvPr/>
        </p:nvPicPr>
        <p:blipFill rotWithShape="1">
          <a:blip r:embed="rId7">
            <a:alphaModFix/>
          </a:blip>
          <a:srcRect l="19270" t="33875"/>
          <a:stretch/>
        </p:blipFill>
        <p:spPr>
          <a:xfrm>
            <a:off x="5102500" y="1335696"/>
            <a:ext cx="3917499" cy="213919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483"/>
        <p:cNvGrpSpPr/>
        <p:nvPr/>
      </p:nvGrpSpPr>
      <p:grpSpPr>
        <a:xfrm>
          <a:off x="0" y="0"/>
          <a:ext cx="0" cy="0"/>
          <a:chOff x="0" y="0"/>
          <a:chExt cx="0" cy="0"/>
        </a:xfrm>
      </p:grpSpPr>
      <p:pic>
        <p:nvPicPr>
          <p:cNvPr id="484" name="Google Shape;484;p71"/>
          <p:cNvPicPr preferRelativeResize="0"/>
          <p:nvPr/>
        </p:nvPicPr>
        <p:blipFill rotWithShape="1">
          <a:blip r:embed="rId4">
            <a:alphaModFix/>
          </a:blip>
          <a:srcRect l="4725"/>
          <a:stretch/>
        </p:blipFill>
        <p:spPr>
          <a:xfrm>
            <a:off x="3589900" y="116325"/>
            <a:ext cx="5497177" cy="4062152"/>
          </a:xfrm>
          <a:prstGeom prst="rect">
            <a:avLst/>
          </a:prstGeom>
          <a:noFill/>
          <a:ln>
            <a:noFill/>
          </a:ln>
        </p:spPr>
      </p:pic>
      <p:sp>
        <p:nvSpPr>
          <p:cNvPr id="485" name="Google Shape;485;p71"/>
          <p:cNvSpPr txBox="1">
            <a:spLocks noGrp="1"/>
          </p:cNvSpPr>
          <p:nvPr>
            <p:ph type="title"/>
          </p:nvPr>
        </p:nvSpPr>
        <p:spPr>
          <a:xfrm>
            <a:off x="311700" y="197890"/>
            <a:ext cx="44481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COMMON SPREADSHEET ERRORS</a:t>
            </a:r>
            <a:endParaRPr b="1">
              <a:solidFill>
                <a:srgbClr val="1E3566"/>
              </a:solidFill>
              <a:latin typeface="Montserrat"/>
              <a:ea typeface="Montserrat"/>
              <a:cs typeface="Montserrat"/>
              <a:sym typeface="Montserrat"/>
            </a:endParaRPr>
          </a:p>
        </p:txBody>
      </p:sp>
      <p:sp>
        <p:nvSpPr>
          <p:cNvPr id="486" name="Google Shape;486;p71"/>
          <p:cNvSpPr txBox="1">
            <a:spLocks noGrp="1"/>
          </p:cNvSpPr>
          <p:nvPr>
            <p:ph type="body" idx="1"/>
          </p:nvPr>
        </p:nvSpPr>
        <p:spPr>
          <a:xfrm>
            <a:off x="311700" y="1974375"/>
            <a:ext cx="4091700" cy="2736000"/>
          </a:xfrm>
          <a:prstGeom prst="rect">
            <a:avLst/>
          </a:prstGeom>
          <a:noFill/>
          <a:ln>
            <a:noFill/>
          </a:ln>
        </p:spPr>
        <p:txBody>
          <a:bodyPr spcFirstLastPara="1" wrap="square" lIns="91425" tIns="91425" rIns="91425" bIns="91425" anchor="t" anchorCtr="0">
            <a:noAutofit/>
          </a:bodyPr>
          <a:lstStyle/>
          <a:p>
            <a:pPr marL="457200" lvl="0" indent="-317500" algn="l" rtl="0">
              <a:lnSpc>
                <a:spcPct val="130000"/>
              </a:lnSpc>
              <a:spcBef>
                <a:spcPts val="0"/>
              </a:spcBef>
              <a:spcAft>
                <a:spcPts val="0"/>
              </a:spcAft>
              <a:buClr>
                <a:schemeClr val="dk1"/>
              </a:buClr>
              <a:buSzPts val="1400"/>
              <a:buFont typeface="Lato Light"/>
              <a:buChar char="●"/>
            </a:pPr>
            <a:r>
              <a:rPr lang="en" sz="1400">
                <a:solidFill>
                  <a:schemeClr val="dk1"/>
                </a:solidFill>
                <a:highlight>
                  <a:srgbClr val="FFFFFF"/>
                </a:highlight>
                <a:latin typeface="Lato Light"/>
                <a:ea typeface="Lato Light"/>
                <a:cs typeface="Lato Light"/>
                <a:sym typeface="Lato Light"/>
              </a:rPr>
              <a:t>Null values vs. zeros</a:t>
            </a:r>
            <a:endParaRPr/>
          </a:p>
          <a:p>
            <a:pPr marL="457200" lvl="0" indent="-317500" algn="l" rtl="0">
              <a:lnSpc>
                <a:spcPct val="130000"/>
              </a:lnSpc>
              <a:spcBef>
                <a:spcPts val="0"/>
              </a:spcBef>
              <a:spcAft>
                <a:spcPts val="0"/>
              </a:spcAft>
              <a:buClr>
                <a:schemeClr val="dk1"/>
              </a:buClr>
              <a:buSzPts val="1400"/>
              <a:buFont typeface="Lato Light"/>
              <a:buChar char="●"/>
            </a:pPr>
            <a:r>
              <a:rPr lang="en" sz="1400">
                <a:solidFill>
                  <a:schemeClr val="dk1"/>
                </a:solidFill>
                <a:highlight>
                  <a:srgbClr val="FFFFFF"/>
                </a:highlight>
                <a:latin typeface="Lato Light"/>
                <a:ea typeface="Lato Light"/>
                <a:cs typeface="Lato Light"/>
                <a:sym typeface="Lato Light"/>
              </a:rPr>
              <a:t>Multiple data type per cell</a:t>
            </a:r>
            <a:endParaRPr/>
          </a:p>
          <a:p>
            <a:pPr marL="457200" lvl="0" indent="-317500" algn="l" rtl="0">
              <a:lnSpc>
                <a:spcPct val="130000"/>
              </a:lnSpc>
              <a:spcBef>
                <a:spcPts val="0"/>
              </a:spcBef>
              <a:spcAft>
                <a:spcPts val="0"/>
              </a:spcAft>
              <a:buClr>
                <a:schemeClr val="dk1"/>
              </a:buClr>
              <a:buSzPts val="1400"/>
              <a:buFont typeface="Lato Light"/>
              <a:buChar char="●"/>
            </a:pPr>
            <a:r>
              <a:rPr lang="en" sz="1400">
                <a:solidFill>
                  <a:schemeClr val="dk1"/>
                </a:solidFill>
                <a:highlight>
                  <a:srgbClr val="FFFFFF"/>
                </a:highlight>
                <a:latin typeface="Lato Light"/>
                <a:ea typeface="Lato Light"/>
                <a:cs typeface="Lato Light"/>
                <a:sym typeface="Lato Light"/>
              </a:rPr>
              <a:t>Datetime formatting</a:t>
            </a:r>
            <a:endParaRPr/>
          </a:p>
          <a:p>
            <a:pPr marL="914400" lvl="1" indent="-317500" algn="l" rtl="0">
              <a:lnSpc>
                <a:spcPct val="130000"/>
              </a:lnSpc>
              <a:spcBef>
                <a:spcPts val="0"/>
              </a:spcBef>
              <a:spcAft>
                <a:spcPts val="0"/>
              </a:spcAft>
              <a:buClr>
                <a:schemeClr val="dk1"/>
              </a:buClr>
              <a:buSzPts val="1400"/>
              <a:buFont typeface="Lato Light"/>
              <a:buChar char="●"/>
            </a:pPr>
            <a:r>
              <a:rPr lang="en" sz="1000">
                <a:solidFill>
                  <a:schemeClr val="dk1"/>
                </a:solidFill>
                <a:highlight>
                  <a:srgbClr val="FFFFFF"/>
                </a:highlight>
                <a:latin typeface="Lato Light"/>
                <a:ea typeface="Lato Light"/>
                <a:cs typeface="Lato Light"/>
                <a:sym typeface="Lato Light"/>
              </a:rPr>
              <a:t>Excel vs CSV editor</a:t>
            </a:r>
            <a:endParaRPr/>
          </a:p>
          <a:p>
            <a:pPr marL="914400" lvl="1" indent="-317500" algn="l" rtl="0">
              <a:lnSpc>
                <a:spcPct val="130000"/>
              </a:lnSpc>
              <a:spcBef>
                <a:spcPts val="0"/>
              </a:spcBef>
              <a:spcAft>
                <a:spcPts val="0"/>
              </a:spcAft>
              <a:buClr>
                <a:schemeClr val="dk1"/>
              </a:buClr>
              <a:buSzPts val="1400"/>
              <a:buFont typeface="Lato Light"/>
              <a:buChar char="●"/>
            </a:pPr>
            <a:r>
              <a:rPr lang="en" sz="1000">
                <a:solidFill>
                  <a:schemeClr val="dk1"/>
                </a:solidFill>
                <a:highlight>
                  <a:srgbClr val="FFFFFF"/>
                </a:highlight>
                <a:latin typeface="Lato Light"/>
                <a:ea typeface="Lato Light"/>
                <a:cs typeface="Lato Light"/>
                <a:sym typeface="Lato Light"/>
              </a:rPr>
              <a:t>Time zones</a:t>
            </a:r>
            <a:endParaRPr/>
          </a:p>
          <a:p>
            <a:pPr marL="457200" lvl="0" indent="-342900" algn="l" rtl="0">
              <a:lnSpc>
                <a:spcPct val="130000"/>
              </a:lnSpc>
              <a:spcBef>
                <a:spcPts val="0"/>
              </a:spcBef>
              <a:spcAft>
                <a:spcPts val="0"/>
              </a:spcAft>
              <a:buClr>
                <a:schemeClr val="dk1"/>
              </a:buClr>
              <a:buSzPts val="1800"/>
              <a:buFont typeface="Lato Light"/>
              <a:buChar char="●"/>
            </a:pPr>
            <a:r>
              <a:rPr lang="en" sz="1400">
                <a:solidFill>
                  <a:schemeClr val="dk1"/>
                </a:solidFill>
                <a:highlight>
                  <a:srgbClr val="FFFFFF"/>
                </a:highlight>
                <a:latin typeface="Lato Light"/>
                <a:ea typeface="Lato Light"/>
                <a:cs typeface="Lato Light"/>
                <a:sym typeface="Lato Light"/>
              </a:rPr>
              <a:t>“Pretty” formatting</a:t>
            </a:r>
            <a:endParaRPr/>
          </a:p>
          <a:p>
            <a:pPr marL="457200" lvl="0" indent="-342900" algn="l" rtl="0">
              <a:lnSpc>
                <a:spcPct val="130000"/>
              </a:lnSpc>
              <a:spcBef>
                <a:spcPts val="0"/>
              </a:spcBef>
              <a:spcAft>
                <a:spcPts val="0"/>
              </a:spcAft>
              <a:buClr>
                <a:schemeClr val="dk1"/>
              </a:buClr>
              <a:buSzPts val="1800"/>
              <a:buFont typeface="Lato Light"/>
              <a:buChar char="●"/>
            </a:pPr>
            <a:r>
              <a:rPr lang="en" sz="1400">
                <a:solidFill>
                  <a:schemeClr val="dk1"/>
                </a:solidFill>
                <a:highlight>
                  <a:srgbClr val="FFFFFF"/>
                </a:highlight>
                <a:latin typeface="Lato Light"/>
                <a:ea typeface="Lato Light"/>
                <a:cs typeface="Lato Light"/>
                <a:sym typeface="Lato Light"/>
              </a:rPr>
              <a:t>Column naming</a:t>
            </a:r>
            <a:endParaRPr sz="1400">
              <a:solidFill>
                <a:schemeClr val="dk1"/>
              </a:solidFill>
              <a:highlight>
                <a:srgbClr val="FFFFFF"/>
              </a:highlight>
              <a:latin typeface="Lato Light"/>
              <a:ea typeface="Lato Light"/>
              <a:cs typeface="Lato Light"/>
              <a:sym typeface="Lato Light"/>
            </a:endParaRPr>
          </a:p>
          <a:p>
            <a:pPr marL="457200" lvl="0" indent="-317500" algn="l" rtl="0">
              <a:lnSpc>
                <a:spcPct val="130000"/>
              </a:lnSpc>
              <a:spcBef>
                <a:spcPts val="0"/>
              </a:spcBef>
              <a:spcAft>
                <a:spcPts val="0"/>
              </a:spcAft>
              <a:buClr>
                <a:schemeClr val="dk1"/>
              </a:buClr>
              <a:buSzPts val="1400"/>
              <a:buFont typeface="Lato Light"/>
              <a:buChar char="●"/>
            </a:pPr>
            <a:r>
              <a:rPr lang="en" sz="1400">
                <a:solidFill>
                  <a:schemeClr val="dk1"/>
                </a:solidFill>
                <a:highlight>
                  <a:srgbClr val="FFFFFF"/>
                </a:highlight>
                <a:latin typeface="Lato Light"/>
                <a:ea typeface="Lato Light"/>
                <a:cs typeface="Lato Light"/>
                <a:sym typeface="Lato Light"/>
              </a:rPr>
              <a:t>Transcription, autofill and other errors</a:t>
            </a:r>
            <a:endParaRPr sz="1400">
              <a:solidFill>
                <a:schemeClr val="dk1"/>
              </a:solidFill>
              <a:highlight>
                <a:srgbClr val="FFFFFF"/>
              </a:highlight>
              <a:latin typeface="Lato Light"/>
              <a:ea typeface="Lato Light"/>
              <a:cs typeface="Lato Light"/>
              <a:sym typeface="Lato Light"/>
            </a:endParaRPr>
          </a:p>
          <a:p>
            <a:pPr marL="0" lvl="0" indent="0" algn="l" rtl="0">
              <a:lnSpc>
                <a:spcPct val="130000"/>
              </a:lnSpc>
              <a:spcBef>
                <a:spcPts val="0"/>
              </a:spcBef>
              <a:spcAft>
                <a:spcPts val="0"/>
              </a:spcAft>
              <a:buSzPts val="1800"/>
              <a:buNone/>
            </a:pPr>
            <a:endParaRPr sz="1400">
              <a:solidFill>
                <a:schemeClr val="dk1"/>
              </a:solidFill>
              <a:highlight>
                <a:srgbClr val="FFFFFF"/>
              </a:highlight>
              <a:latin typeface="Lato Light"/>
              <a:ea typeface="Lato Light"/>
              <a:cs typeface="Lato Light"/>
              <a:sym typeface="Lato Light"/>
            </a:endParaRPr>
          </a:p>
        </p:txBody>
      </p:sp>
      <p:sp>
        <p:nvSpPr>
          <p:cNvPr id="487" name="Google Shape;487;p71"/>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71"/>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19</a:t>
            </a:fld>
            <a:endParaRPr b="1">
              <a:solidFill>
                <a:srgbClr val="FFFFFF"/>
              </a:solidFill>
              <a:latin typeface="Raleway"/>
              <a:ea typeface="Raleway"/>
              <a:cs typeface="Raleway"/>
              <a:sym typeface="Raleway"/>
            </a:endParaRPr>
          </a:p>
        </p:txBody>
      </p:sp>
      <p:sp>
        <p:nvSpPr>
          <p:cNvPr id="489" name="Google Shape;489;p71"/>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490" name="Google Shape;490;p71"/>
          <p:cNvPicPr preferRelativeResize="0"/>
          <p:nvPr/>
        </p:nvPicPr>
        <p:blipFill rotWithShape="1">
          <a:blip r:embed="rId5">
            <a:alphaModFix/>
          </a:blip>
          <a:srcRect/>
          <a:stretch/>
        </p:blipFill>
        <p:spPr>
          <a:xfrm>
            <a:off x="8616800" y="4821546"/>
            <a:ext cx="403200" cy="252804"/>
          </a:xfrm>
          <a:prstGeom prst="rect">
            <a:avLst/>
          </a:prstGeom>
          <a:noFill/>
          <a:ln>
            <a:noFill/>
          </a:ln>
        </p:spPr>
      </p:pic>
      <p:sp>
        <p:nvSpPr>
          <p:cNvPr id="491" name="Google Shape;491;p71"/>
          <p:cNvSpPr txBox="1"/>
          <p:nvPr/>
        </p:nvSpPr>
        <p:spPr>
          <a:xfrm>
            <a:off x="166825" y="1546250"/>
            <a:ext cx="4121400" cy="53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FA8B7"/>
                </a:solidFill>
                <a:highlight>
                  <a:schemeClr val="lt1"/>
                </a:highlight>
                <a:latin typeface="Raleway"/>
                <a:ea typeface="Raleway"/>
                <a:cs typeface="Raleway"/>
                <a:sym typeface="Raleway"/>
              </a:rPr>
              <a:t>Computers are only so smart</a:t>
            </a:r>
            <a:r>
              <a:rPr lang="en" b="1">
                <a:solidFill>
                  <a:srgbClr val="1FA8B7"/>
                </a:solidFill>
                <a:highlight>
                  <a:schemeClr val="lt1"/>
                </a:highlight>
                <a:latin typeface="Raleway"/>
                <a:ea typeface="Raleway"/>
                <a:cs typeface="Raleway"/>
                <a:sym typeface="Raleway"/>
              </a:rPr>
              <a:t>..</a:t>
            </a:r>
            <a:endParaRPr b="1">
              <a:solidFill>
                <a:srgbClr val="1FA8B7"/>
              </a:solidFill>
              <a:highlight>
                <a:schemeClr val="lt1"/>
              </a:highlight>
              <a:latin typeface="Raleway"/>
              <a:ea typeface="Raleway"/>
              <a:cs typeface="Raleway"/>
              <a:sym typeface="Raleway"/>
            </a:endParaRPr>
          </a:p>
          <a:p>
            <a:pPr marL="0" marR="0" lvl="0" indent="0" algn="l" rtl="0">
              <a:lnSpc>
                <a:spcPct val="100000"/>
              </a:lnSpc>
              <a:spcBef>
                <a:spcPts val="1600"/>
              </a:spcBef>
              <a:spcAft>
                <a:spcPts val="1600"/>
              </a:spcAft>
              <a:buClr>
                <a:srgbClr val="000000"/>
              </a:buClr>
              <a:buSzPts val="1400"/>
              <a:buFont typeface="Arial"/>
              <a:buNone/>
            </a:pPr>
            <a:endParaRPr b="1">
              <a:solidFill>
                <a:srgbClr val="1FA8B7"/>
              </a:solidFill>
              <a:highlight>
                <a:schemeClr val="lt1"/>
              </a:highlight>
              <a:latin typeface="Raleway"/>
              <a:ea typeface="Raleway"/>
              <a:cs typeface="Raleway"/>
              <a:sym typeface="Raleway"/>
            </a:endParaRPr>
          </a:p>
        </p:txBody>
      </p:sp>
      <p:sp>
        <p:nvSpPr>
          <p:cNvPr id="492" name="Google Shape;492;p71"/>
          <p:cNvSpPr/>
          <p:nvPr/>
        </p:nvSpPr>
        <p:spPr>
          <a:xfrm>
            <a:off x="0" y="4451149"/>
            <a:ext cx="409170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sng" strike="noStrike" cap="none">
                <a:solidFill>
                  <a:schemeClr val="hlink"/>
                </a:solidFill>
                <a:latin typeface="Arial"/>
                <a:ea typeface="Arial"/>
                <a:cs typeface="Arial"/>
                <a:sym typeface="Arial"/>
                <a:hlinkClick r:id="rId6"/>
              </a:rPr>
              <a:t>https://datacarpentry.org/spreadsheet-ecology-lesson/</a:t>
            </a:r>
            <a:endParaRPr sz="1200" b="0" i="0" u="none" strike="noStrike" cap="none">
              <a:solidFill>
                <a:srgbClr val="000000"/>
              </a:solidFill>
              <a:latin typeface="Arial"/>
              <a:ea typeface="Arial"/>
              <a:cs typeface="Arial"/>
              <a:sym typeface="Arial"/>
            </a:endParaRPr>
          </a:p>
        </p:txBody>
      </p:sp>
      <p:pic>
        <p:nvPicPr>
          <p:cNvPr id="493" name="Google Shape;493;p71"/>
          <p:cNvPicPr preferRelativeResize="0"/>
          <p:nvPr/>
        </p:nvPicPr>
        <p:blipFill rotWithShape="1">
          <a:blip r:embed="rId7">
            <a:alphaModFix/>
          </a:blip>
          <a:srcRect/>
          <a:stretch/>
        </p:blipFill>
        <p:spPr>
          <a:xfrm>
            <a:off x="5806048" y="453350"/>
            <a:ext cx="3177600" cy="4236800"/>
          </a:xfrm>
          <a:prstGeom prst="rect">
            <a:avLst/>
          </a:prstGeom>
          <a:noFill/>
          <a:ln>
            <a:noFill/>
          </a:ln>
        </p:spPr>
      </p:pic>
      <p:pic>
        <p:nvPicPr>
          <p:cNvPr id="494" name="Google Shape;494;p71"/>
          <p:cNvPicPr preferRelativeResize="0"/>
          <p:nvPr/>
        </p:nvPicPr>
        <p:blipFill rotWithShape="1">
          <a:blip r:embed="rId8">
            <a:alphaModFix/>
          </a:blip>
          <a:srcRect r="57750"/>
          <a:stretch/>
        </p:blipFill>
        <p:spPr>
          <a:xfrm>
            <a:off x="3847400" y="116325"/>
            <a:ext cx="3349726" cy="4410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3"/>
                                        </p:tgtEl>
                                        <p:attrNameLst>
                                          <p:attrName>style.visibility</p:attrName>
                                        </p:attrNameLst>
                                      </p:cBhvr>
                                      <p:to>
                                        <p:strVal val="visible"/>
                                      </p:to>
                                    </p:set>
                                    <p:animEffect transition="in" filter="fade">
                                      <p:cBhvr>
                                        <p:cTn id="7" dur="1200"/>
                                        <p:tgtEl>
                                          <p:spTgt spid="4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4"/>
                                        </p:tgtEl>
                                        <p:attrNameLst>
                                          <p:attrName>style.visibility</p:attrName>
                                        </p:attrNameLst>
                                      </p:cBhvr>
                                      <p:to>
                                        <p:strVal val="visible"/>
                                      </p:to>
                                    </p:set>
                                    <p:animEffect transition="in" filter="fade">
                                      <p:cBhvr>
                                        <p:cTn id="12" dur="1000"/>
                                        <p:tgtEl>
                                          <p:spTgt spid="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5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98" name="Google Shape;198;p5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99" name="Google Shape;199;p51"/>
          <p:cNvPicPr preferRelativeResize="0"/>
          <p:nvPr/>
        </p:nvPicPr>
        <p:blipFill>
          <a:blip r:embed="rId3">
            <a:alphaModFix/>
          </a:blip>
          <a:stretch>
            <a:fillRect/>
          </a:stretch>
        </p:blipFill>
        <p:spPr>
          <a:xfrm>
            <a:off x="0" y="0"/>
            <a:ext cx="9144000" cy="5143500"/>
          </a:xfrm>
          <a:prstGeom prst="rect">
            <a:avLst/>
          </a:prstGeom>
          <a:noFill/>
          <a:ln>
            <a:noFill/>
          </a:ln>
        </p:spPr>
      </p:pic>
      <p:sp>
        <p:nvSpPr>
          <p:cNvPr id="200" name="Google Shape;200;p51"/>
          <p:cNvSpPr txBox="1">
            <a:spLocks noGrp="1"/>
          </p:cNvSpPr>
          <p:nvPr>
            <p:ph type="sldNum" idx="12"/>
          </p:nvPr>
        </p:nvSpPr>
        <p:spPr>
          <a:xfrm>
            <a:off x="-1" y="4749900"/>
            <a:ext cx="403200" cy="393600"/>
          </a:xfrm>
          <a:prstGeom prst="rect">
            <a:avLst/>
          </a:prstGeom>
          <a:solidFill>
            <a:srgbClr val="0070C0"/>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2</a:t>
            </a:fld>
            <a:endParaRPr b="1">
              <a:solidFill>
                <a:srgbClr val="FFFFFF"/>
              </a:solidFill>
              <a:latin typeface="Raleway"/>
              <a:ea typeface="Raleway"/>
              <a:cs typeface="Raleway"/>
              <a:sym typeface="Raleway"/>
            </a:endParaRPr>
          </a:p>
        </p:txBody>
      </p:sp>
      <p:pic>
        <p:nvPicPr>
          <p:cNvPr id="201" name="Google Shape;201;p51"/>
          <p:cNvPicPr preferRelativeResize="0"/>
          <p:nvPr/>
        </p:nvPicPr>
        <p:blipFill>
          <a:blip r:embed="rId4">
            <a:alphaModFix/>
          </a:blip>
          <a:stretch>
            <a:fillRect/>
          </a:stretch>
        </p:blipFill>
        <p:spPr>
          <a:xfrm>
            <a:off x="0" y="1792635"/>
            <a:ext cx="9144003" cy="155823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8"/>
        <p:cNvGrpSpPr/>
        <p:nvPr/>
      </p:nvGrpSpPr>
      <p:grpSpPr>
        <a:xfrm>
          <a:off x="0" y="0"/>
          <a:ext cx="0" cy="0"/>
          <a:chOff x="0" y="0"/>
          <a:chExt cx="0" cy="0"/>
        </a:xfrm>
      </p:grpSpPr>
      <p:sp>
        <p:nvSpPr>
          <p:cNvPr id="499" name="Google Shape;499;p72"/>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72"/>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20</a:t>
            </a:fld>
            <a:endParaRPr b="1">
              <a:solidFill>
                <a:srgbClr val="FFFFFF"/>
              </a:solidFill>
              <a:latin typeface="Raleway"/>
              <a:ea typeface="Raleway"/>
              <a:cs typeface="Raleway"/>
              <a:sym typeface="Raleway"/>
            </a:endParaRPr>
          </a:p>
        </p:txBody>
      </p:sp>
      <p:sp>
        <p:nvSpPr>
          <p:cNvPr id="501" name="Google Shape;501;p72"/>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502" name="Google Shape;502;p72"/>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503" name="Google Shape;503;p7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800"/>
              <a:buNone/>
            </a:pPr>
            <a:endParaRPr/>
          </a:p>
          <a:p>
            <a:pPr marL="457200" lvl="0" indent="-228600" algn="l" rtl="0">
              <a:lnSpc>
                <a:spcPct val="115000"/>
              </a:lnSpc>
              <a:spcBef>
                <a:spcPts val="0"/>
              </a:spcBef>
              <a:spcAft>
                <a:spcPts val="0"/>
              </a:spcAft>
              <a:buSzPts val="1800"/>
              <a:buNone/>
            </a:pPr>
            <a:endParaRPr/>
          </a:p>
          <a:p>
            <a:pPr marL="457200" lvl="0" indent="-228600" algn="l" rtl="0">
              <a:lnSpc>
                <a:spcPct val="115000"/>
              </a:lnSpc>
              <a:spcBef>
                <a:spcPts val="0"/>
              </a:spcBef>
              <a:spcAft>
                <a:spcPts val="0"/>
              </a:spcAft>
              <a:buSzPts val="1800"/>
              <a:buNone/>
            </a:pPr>
            <a:endParaRPr/>
          </a:p>
          <a:p>
            <a:pPr marL="457200" lvl="0" indent="-228600" algn="l" rtl="0">
              <a:lnSpc>
                <a:spcPct val="115000"/>
              </a:lnSpc>
              <a:spcBef>
                <a:spcPts val="0"/>
              </a:spcBef>
              <a:spcAft>
                <a:spcPts val="0"/>
              </a:spcAft>
              <a:buSzPts val="1800"/>
              <a:buNone/>
            </a:pPr>
            <a:endParaRPr/>
          </a:p>
          <a:p>
            <a:pPr marL="0" lvl="0" indent="0" algn="ctr" rtl="0">
              <a:lnSpc>
                <a:spcPct val="115000"/>
              </a:lnSpc>
              <a:spcBef>
                <a:spcPts val="0"/>
              </a:spcBef>
              <a:spcAft>
                <a:spcPts val="0"/>
              </a:spcAft>
              <a:buNone/>
            </a:pPr>
            <a:r>
              <a:rPr lang="en"/>
              <a:t>Time for a walkthrough of the metadata sheets! Available here: </a:t>
            </a:r>
            <a:r>
              <a:rPr lang="en" u="sng">
                <a:solidFill>
                  <a:schemeClr val="hlink"/>
                </a:solidFill>
                <a:hlinkClick r:id="rId5"/>
              </a:rPr>
              <a:t>https://members.oceantrack.org/data</a:t>
            </a:r>
            <a:r>
              <a:rPr lang="en"/>
              <a:t> </a:t>
            </a:r>
            <a:endParaRPr/>
          </a:p>
        </p:txBody>
      </p:sp>
      <p:sp>
        <p:nvSpPr>
          <p:cNvPr id="504" name="Google Shape;504;p7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800"/>
              <a:buFont typeface="Arial"/>
              <a:buNone/>
            </a:pPr>
            <a:r>
              <a:rPr lang="en" b="1">
                <a:solidFill>
                  <a:srgbClr val="1E3566"/>
                </a:solidFill>
                <a:latin typeface="Montserrat"/>
                <a:ea typeface="Montserrat"/>
                <a:cs typeface="Montserrat"/>
                <a:sym typeface="Montserrat"/>
              </a:rPr>
              <a:t>METADATA SCREEN-SHARING</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8"/>
        <p:cNvGrpSpPr/>
        <p:nvPr/>
      </p:nvGrpSpPr>
      <p:grpSpPr>
        <a:xfrm>
          <a:off x="0" y="0"/>
          <a:ext cx="0" cy="0"/>
          <a:chOff x="0" y="0"/>
          <a:chExt cx="0" cy="0"/>
        </a:xfrm>
      </p:grpSpPr>
      <p:sp>
        <p:nvSpPr>
          <p:cNvPr id="509" name="Google Shape;509;p73"/>
          <p:cNvSpPr txBox="1">
            <a:spLocks noGrp="1"/>
          </p:cNvSpPr>
          <p:nvPr>
            <p:ph type="title"/>
          </p:nvPr>
        </p:nvSpPr>
        <p:spPr>
          <a:xfrm>
            <a:off x="311700" y="445025"/>
            <a:ext cx="44481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WHEN TO REPORT</a:t>
            </a:r>
            <a:endParaRPr b="1">
              <a:solidFill>
                <a:srgbClr val="1E3566"/>
              </a:solidFill>
              <a:latin typeface="Montserrat"/>
              <a:ea typeface="Montserrat"/>
              <a:cs typeface="Montserrat"/>
              <a:sym typeface="Montserrat"/>
            </a:endParaRPr>
          </a:p>
        </p:txBody>
      </p:sp>
      <p:sp>
        <p:nvSpPr>
          <p:cNvPr id="510" name="Google Shape;510;p73"/>
          <p:cNvSpPr txBox="1">
            <a:spLocks noGrp="1"/>
          </p:cNvSpPr>
          <p:nvPr>
            <p:ph type="body" idx="1"/>
          </p:nvPr>
        </p:nvSpPr>
        <p:spPr>
          <a:xfrm>
            <a:off x="235500" y="1460241"/>
            <a:ext cx="4091700" cy="2803684"/>
          </a:xfrm>
          <a:prstGeom prst="rect">
            <a:avLst/>
          </a:prstGeom>
          <a:noFill/>
          <a:ln>
            <a:noFill/>
          </a:ln>
        </p:spPr>
        <p:txBody>
          <a:bodyPr spcFirstLastPara="1" wrap="square" lIns="91425" tIns="91425" rIns="91425" bIns="91425" anchor="t" anchorCtr="0">
            <a:noAutofit/>
          </a:bodyPr>
          <a:lstStyle/>
          <a:p>
            <a:pPr marL="457200" lvl="0"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Anytime the equipment is moved or downloaded</a:t>
            </a:r>
            <a:endParaRPr sz="2400"/>
          </a:p>
          <a:p>
            <a:pPr marL="139700" lvl="0" indent="0" algn="l" rtl="0">
              <a:lnSpc>
                <a:spcPct val="130000"/>
              </a:lnSpc>
              <a:spcBef>
                <a:spcPts val="0"/>
              </a:spcBef>
              <a:spcAft>
                <a:spcPts val="0"/>
              </a:spcAft>
              <a:buClr>
                <a:schemeClr val="dk1"/>
              </a:buClr>
              <a:buSzPts val="1400"/>
              <a:buNone/>
            </a:pPr>
            <a:endParaRPr>
              <a:solidFill>
                <a:schemeClr val="dk1"/>
              </a:solidFill>
              <a:highlight>
                <a:srgbClr val="FFFFFF"/>
              </a:highlight>
              <a:latin typeface="Lato Light"/>
              <a:ea typeface="Lato Light"/>
              <a:cs typeface="Lato Light"/>
              <a:sym typeface="Lato Light"/>
            </a:endParaRPr>
          </a:p>
          <a:p>
            <a:pPr marL="457200" lvl="0"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Important to know when it was out of the water</a:t>
            </a:r>
            <a:endParaRPr sz="2400"/>
          </a:p>
          <a:p>
            <a:pPr marL="914400" lvl="1"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For “observation effort” statistics</a:t>
            </a:r>
            <a:endParaRPr sz="1800"/>
          </a:p>
          <a:p>
            <a:pPr marL="914400" lvl="1"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To eliminate false/test detections while on land</a:t>
            </a:r>
            <a:endParaRPr sz="1800"/>
          </a:p>
          <a:p>
            <a:pPr marL="596900" lvl="1" indent="0" algn="l" rtl="0">
              <a:lnSpc>
                <a:spcPct val="130000"/>
              </a:lnSpc>
              <a:spcBef>
                <a:spcPts val="0"/>
              </a:spcBef>
              <a:spcAft>
                <a:spcPts val="0"/>
              </a:spcAft>
              <a:buClr>
                <a:schemeClr val="dk1"/>
              </a:buClr>
              <a:buSzPts val="1400"/>
              <a:buNone/>
            </a:pPr>
            <a:endParaRPr sz="1100">
              <a:solidFill>
                <a:schemeClr val="dk1"/>
              </a:solidFill>
              <a:highlight>
                <a:srgbClr val="FFFFFF"/>
              </a:highlight>
              <a:latin typeface="Lato Light"/>
              <a:ea typeface="Lato Light"/>
              <a:cs typeface="Lato Light"/>
              <a:sym typeface="Lato Light"/>
            </a:endParaRPr>
          </a:p>
          <a:p>
            <a:pPr marL="457200" lvl="0" indent="-228600" algn="l" rtl="0">
              <a:lnSpc>
                <a:spcPct val="130000"/>
              </a:lnSpc>
              <a:spcBef>
                <a:spcPts val="0"/>
              </a:spcBef>
              <a:spcAft>
                <a:spcPts val="0"/>
              </a:spcAft>
              <a:buClr>
                <a:schemeClr val="dk1"/>
              </a:buClr>
              <a:buSzPts val="1400"/>
              <a:buFont typeface="Lato Light"/>
              <a:buNone/>
            </a:pPr>
            <a:endParaRPr>
              <a:solidFill>
                <a:schemeClr val="dk1"/>
              </a:solidFill>
              <a:highlight>
                <a:srgbClr val="FFFFFF"/>
              </a:highlight>
              <a:latin typeface="Lato Light"/>
              <a:ea typeface="Lato Light"/>
              <a:cs typeface="Lato Light"/>
              <a:sym typeface="Lato Light"/>
            </a:endParaRPr>
          </a:p>
        </p:txBody>
      </p:sp>
      <p:sp>
        <p:nvSpPr>
          <p:cNvPr id="511" name="Google Shape;511;p73"/>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73"/>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rgbClr val="FFFFFF"/>
                </a:solidFill>
                <a:latin typeface="Raleway"/>
                <a:ea typeface="Raleway"/>
                <a:cs typeface="Raleway"/>
                <a:sym typeface="Raleway"/>
              </a:rPr>
              <a:t>21</a:t>
            </a:fld>
            <a:endParaRPr sz="1000" b="1" i="0" u="none" strike="noStrike" cap="none">
              <a:solidFill>
                <a:srgbClr val="FFFFFF"/>
              </a:solidFill>
              <a:latin typeface="Raleway"/>
              <a:ea typeface="Raleway"/>
              <a:cs typeface="Raleway"/>
              <a:sym typeface="Raleway"/>
            </a:endParaRPr>
          </a:p>
        </p:txBody>
      </p:sp>
      <p:sp>
        <p:nvSpPr>
          <p:cNvPr id="513" name="Google Shape;513;p73"/>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514" name="Google Shape;514;p73"/>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515" name="Google Shape;515;p73" descr="A picture containing outdoor, sky, sport, swimming&#10;&#10;Description generated with very high confidence"/>
          <p:cNvPicPr preferRelativeResize="0"/>
          <p:nvPr/>
        </p:nvPicPr>
        <p:blipFill rotWithShape="1">
          <a:blip r:embed="rId5">
            <a:alphaModFix/>
          </a:blip>
          <a:srcRect t="16243" b="10977"/>
          <a:stretch/>
        </p:blipFill>
        <p:spPr>
          <a:xfrm>
            <a:off x="4833601" y="1"/>
            <a:ext cx="4338669" cy="4763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9"/>
        <p:cNvGrpSpPr/>
        <p:nvPr/>
      </p:nvGrpSpPr>
      <p:grpSpPr>
        <a:xfrm>
          <a:off x="0" y="0"/>
          <a:ext cx="0" cy="0"/>
          <a:chOff x="0" y="0"/>
          <a:chExt cx="0" cy="0"/>
        </a:xfrm>
      </p:grpSpPr>
      <p:sp>
        <p:nvSpPr>
          <p:cNvPr id="520" name="Google Shape;520;p74"/>
          <p:cNvSpPr txBox="1">
            <a:spLocks noGrp="1"/>
          </p:cNvSpPr>
          <p:nvPr>
            <p:ph type="title"/>
          </p:nvPr>
        </p:nvSpPr>
        <p:spPr>
          <a:xfrm>
            <a:off x="4800600" y="121966"/>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QUALITY CONTROL</a:t>
            </a:r>
            <a:endParaRPr b="1">
              <a:solidFill>
                <a:srgbClr val="1E3566"/>
              </a:solidFill>
              <a:latin typeface="Montserrat"/>
              <a:ea typeface="Montserrat"/>
              <a:cs typeface="Montserrat"/>
              <a:sym typeface="Montserrat"/>
            </a:endParaRPr>
          </a:p>
        </p:txBody>
      </p:sp>
      <p:sp>
        <p:nvSpPr>
          <p:cNvPr id="521" name="Google Shape;521;p74"/>
          <p:cNvSpPr txBox="1">
            <a:spLocks noGrp="1"/>
          </p:cNvSpPr>
          <p:nvPr>
            <p:ph type="body" idx="1"/>
          </p:nvPr>
        </p:nvSpPr>
        <p:spPr>
          <a:xfrm>
            <a:off x="4800600" y="1038686"/>
            <a:ext cx="4343400" cy="3648723"/>
          </a:xfrm>
          <a:prstGeom prst="rect">
            <a:avLst/>
          </a:prstGeom>
          <a:noFill/>
          <a:ln>
            <a:noFill/>
          </a:ln>
        </p:spPr>
        <p:txBody>
          <a:bodyPr spcFirstLastPara="1" wrap="square" lIns="91425" tIns="91425" rIns="91425" bIns="91425" anchor="t" anchorCtr="0">
            <a:noAutofit/>
          </a:bodyPr>
          <a:lstStyle/>
          <a:p>
            <a:pPr marL="457200" lvl="0" indent="-304800" algn="l" rtl="0">
              <a:lnSpc>
                <a:spcPct val="13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Support and tools for node managers</a:t>
            </a:r>
            <a:endParaRPr/>
          </a:p>
          <a:p>
            <a:pPr marL="457200" lvl="0" indent="-304800" algn="l" rtl="0">
              <a:lnSpc>
                <a:spcPct val="13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Final verification done by OTN</a:t>
            </a:r>
            <a:endParaRPr/>
          </a:p>
          <a:p>
            <a:pPr marL="457200" lvl="0" indent="-304800" algn="l" rtl="0">
              <a:lnSpc>
                <a:spcPct val="13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Periodic, synchronous “data pushes”</a:t>
            </a:r>
            <a:endParaRPr/>
          </a:p>
          <a:p>
            <a:pPr marL="152400" lvl="0" indent="0" algn="l" rtl="0">
              <a:lnSpc>
                <a:spcPct val="130000"/>
              </a:lnSpc>
              <a:spcBef>
                <a:spcPts val="0"/>
              </a:spcBef>
              <a:spcAft>
                <a:spcPts val="0"/>
              </a:spcAft>
              <a:buClr>
                <a:schemeClr val="dk1"/>
              </a:buClr>
              <a:buSzPts val="1200"/>
              <a:buNone/>
            </a:pPr>
            <a:endParaRPr sz="1400">
              <a:solidFill>
                <a:schemeClr val="dk1"/>
              </a:solidFill>
              <a:latin typeface="Lato Light"/>
              <a:ea typeface="Lato Light"/>
              <a:cs typeface="Lato Light"/>
              <a:sym typeface="Lato Light"/>
            </a:endParaRPr>
          </a:p>
          <a:p>
            <a:pPr marL="152400" lvl="0" indent="0" algn="l" rtl="0">
              <a:lnSpc>
                <a:spcPct val="100000"/>
              </a:lnSpc>
              <a:spcBef>
                <a:spcPts val="0"/>
              </a:spcBef>
              <a:spcAft>
                <a:spcPts val="0"/>
              </a:spcAft>
              <a:buClr>
                <a:schemeClr val="dk1"/>
              </a:buClr>
              <a:buSzPts val="1200"/>
              <a:buNone/>
            </a:pPr>
            <a:r>
              <a:rPr lang="en" sz="1400">
                <a:solidFill>
                  <a:schemeClr val="dk1"/>
                </a:solidFill>
                <a:latin typeface="Lato Light"/>
                <a:ea typeface="Lato Light"/>
                <a:cs typeface="Lato Light"/>
                <a:sym typeface="Lato Light"/>
              </a:rPr>
              <a:t>Is each receiver deployed in exactly one place at one time?</a:t>
            </a:r>
            <a:endParaRPr/>
          </a:p>
          <a:p>
            <a:pPr marL="152400" lvl="0" indent="0" algn="l" rtl="0">
              <a:lnSpc>
                <a:spcPct val="100000"/>
              </a:lnSpc>
              <a:spcBef>
                <a:spcPts val="0"/>
              </a:spcBef>
              <a:spcAft>
                <a:spcPts val="0"/>
              </a:spcAft>
              <a:buClr>
                <a:schemeClr val="dk1"/>
              </a:buClr>
              <a:buSzPts val="1200"/>
              <a:buNone/>
            </a:pPr>
            <a:endParaRPr sz="1400">
              <a:solidFill>
                <a:schemeClr val="dk1"/>
              </a:solidFill>
              <a:latin typeface="Lato Light"/>
              <a:ea typeface="Lato Light"/>
              <a:cs typeface="Lato Light"/>
              <a:sym typeface="Lato Light"/>
            </a:endParaRPr>
          </a:p>
          <a:p>
            <a:pPr marL="152400" lvl="0" indent="0" algn="l" rtl="0">
              <a:lnSpc>
                <a:spcPct val="100000"/>
              </a:lnSpc>
              <a:spcBef>
                <a:spcPts val="0"/>
              </a:spcBef>
              <a:spcAft>
                <a:spcPts val="0"/>
              </a:spcAft>
              <a:buClr>
                <a:schemeClr val="dk1"/>
              </a:buClr>
              <a:buSzPts val="1200"/>
              <a:buNone/>
            </a:pPr>
            <a:r>
              <a:rPr lang="en" sz="1400">
                <a:solidFill>
                  <a:schemeClr val="dk1"/>
                </a:solidFill>
                <a:latin typeface="Lato Light"/>
                <a:ea typeface="Lato Light"/>
                <a:cs typeface="Lato Light"/>
                <a:sym typeface="Lato Light"/>
              </a:rPr>
              <a:t>Are detections from when receiver was actually wet?</a:t>
            </a:r>
            <a:endParaRPr/>
          </a:p>
          <a:p>
            <a:pPr marL="152400" lvl="0" indent="0" algn="l" rtl="0">
              <a:lnSpc>
                <a:spcPct val="100000"/>
              </a:lnSpc>
              <a:spcBef>
                <a:spcPts val="0"/>
              </a:spcBef>
              <a:spcAft>
                <a:spcPts val="0"/>
              </a:spcAft>
              <a:buClr>
                <a:schemeClr val="dk1"/>
              </a:buClr>
              <a:buSzPts val="1200"/>
              <a:buNone/>
            </a:pPr>
            <a:endParaRPr sz="1400">
              <a:solidFill>
                <a:schemeClr val="dk1"/>
              </a:solidFill>
              <a:latin typeface="Lato Light"/>
              <a:ea typeface="Lato Light"/>
              <a:cs typeface="Lato Light"/>
              <a:sym typeface="Lato Light"/>
            </a:endParaRPr>
          </a:p>
          <a:p>
            <a:pPr marL="152400" lvl="0" indent="0" algn="l" rtl="0">
              <a:lnSpc>
                <a:spcPct val="100000"/>
              </a:lnSpc>
              <a:spcBef>
                <a:spcPts val="0"/>
              </a:spcBef>
              <a:spcAft>
                <a:spcPts val="0"/>
              </a:spcAft>
              <a:buClr>
                <a:schemeClr val="dk1"/>
              </a:buClr>
              <a:buSzPts val="1200"/>
              <a:buNone/>
            </a:pPr>
            <a:r>
              <a:rPr lang="en" sz="1400">
                <a:solidFill>
                  <a:schemeClr val="dk1"/>
                </a:solidFill>
                <a:latin typeface="Lato Light"/>
                <a:ea typeface="Lato Light"/>
                <a:cs typeface="Lato Light"/>
                <a:sym typeface="Lato Light"/>
              </a:rPr>
              <a:t>Are tags in no more than 1 animal at a time?</a:t>
            </a:r>
            <a:endParaRPr/>
          </a:p>
          <a:p>
            <a:pPr marL="152400" lvl="0" indent="0" algn="l" rtl="0">
              <a:lnSpc>
                <a:spcPct val="100000"/>
              </a:lnSpc>
              <a:spcBef>
                <a:spcPts val="0"/>
              </a:spcBef>
              <a:spcAft>
                <a:spcPts val="0"/>
              </a:spcAft>
              <a:buClr>
                <a:schemeClr val="dk1"/>
              </a:buClr>
              <a:buSzPts val="1200"/>
              <a:buNone/>
            </a:pPr>
            <a:endParaRPr sz="2000"/>
          </a:p>
          <a:p>
            <a:pPr marL="152400" lvl="0" indent="0" algn="l" rtl="0">
              <a:lnSpc>
                <a:spcPct val="100000"/>
              </a:lnSpc>
              <a:spcBef>
                <a:spcPts val="0"/>
              </a:spcBef>
              <a:spcAft>
                <a:spcPts val="0"/>
              </a:spcAft>
              <a:buClr>
                <a:schemeClr val="dk1"/>
              </a:buClr>
              <a:buSzPts val="1200"/>
              <a:buNone/>
            </a:pPr>
            <a:r>
              <a:rPr lang="en" sz="1400">
                <a:solidFill>
                  <a:schemeClr val="dk1"/>
                </a:solidFill>
                <a:latin typeface="Lato Light"/>
                <a:ea typeface="Lato Light"/>
                <a:cs typeface="Lato Light"/>
                <a:sym typeface="Lato Light"/>
              </a:rPr>
              <a:t>Is the detection from after a tag was released, and before the tag battery died; was the tag still in the fish?</a:t>
            </a:r>
            <a:endParaRPr/>
          </a:p>
          <a:p>
            <a:pPr marL="152400" lvl="0" indent="0" algn="l" rtl="0">
              <a:lnSpc>
                <a:spcPct val="130000"/>
              </a:lnSpc>
              <a:spcBef>
                <a:spcPts val="0"/>
              </a:spcBef>
              <a:spcAft>
                <a:spcPts val="0"/>
              </a:spcAft>
              <a:buClr>
                <a:schemeClr val="dk1"/>
              </a:buClr>
              <a:buSzPts val="1200"/>
              <a:buNone/>
            </a:pPr>
            <a:endParaRPr sz="2000"/>
          </a:p>
          <a:p>
            <a:pPr marL="457200" lvl="0" indent="-228600" algn="l" rtl="0">
              <a:lnSpc>
                <a:spcPct val="130000"/>
              </a:lnSpc>
              <a:spcBef>
                <a:spcPts val="0"/>
              </a:spcBef>
              <a:spcAft>
                <a:spcPts val="0"/>
              </a:spcAft>
              <a:buClr>
                <a:schemeClr val="dk1"/>
              </a:buClr>
              <a:buSzPts val="1200"/>
              <a:buFont typeface="Lato Light"/>
              <a:buNone/>
            </a:pPr>
            <a:endParaRPr sz="1400">
              <a:solidFill>
                <a:schemeClr val="dk1"/>
              </a:solidFill>
              <a:latin typeface="Lato Light"/>
              <a:ea typeface="Lato Light"/>
              <a:cs typeface="Lato Light"/>
              <a:sym typeface="Lato Light"/>
            </a:endParaRPr>
          </a:p>
        </p:txBody>
      </p:sp>
      <p:sp>
        <p:nvSpPr>
          <p:cNvPr id="522" name="Google Shape;522;p74"/>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74"/>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22</a:t>
            </a:fld>
            <a:endParaRPr b="1">
              <a:solidFill>
                <a:srgbClr val="FFFFFF"/>
              </a:solidFill>
              <a:latin typeface="Raleway"/>
              <a:ea typeface="Raleway"/>
              <a:cs typeface="Raleway"/>
              <a:sym typeface="Raleway"/>
            </a:endParaRPr>
          </a:p>
        </p:txBody>
      </p:sp>
      <p:sp>
        <p:nvSpPr>
          <p:cNvPr id="524" name="Google Shape;524;p74"/>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525" name="Google Shape;525;p74"/>
          <p:cNvSpPr txBox="1"/>
          <p:nvPr/>
        </p:nvSpPr>
        <p:spPr>
          <a:xfrm>
            <a:off x="4903700" y="662101"/>
            <a:ext cx="39147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1" i="0" u="none" strike="noStrike" cap="none">
                <a:solidFill>
                  <a:srgbClr val="1FA8B7"/>
                </a:solidFill>
                <a:highlight>
                  <a:schemeClr val="lt1"/>
                </a:highlight>
                <a:latin typeface="Raleway"/>
                <a:ea typeface="Raleway"/>
                <a:cs typeface="Raleway"/>
                <a:sym typeface="Raleway"/>
              </a:rPr>
              <a:t>Computers are only so smart</a:t>
            </a:r>
            <a:endParaRPr sz="1400" b="1" i="0" u="none" strike="noStrike" cap="none">
              <a:solidFill>
                <a:srgbClr val="000000"/>
              </a:solidFill>
              <a:latin typeface="Arial"/>
              <a:ea typeface="Arial"/>
              <a:cs typeface="Arial"/>
              <a:sym typeface="Arial"/>
            </a:endParaRPr>
          </a:p>
        </p:txBody>
      </p:sp>
      <p:pic>
        <p:nvPicPr>
          <p:cNvPr id="526" name="Google Shape;526;p74"/>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527" name="Google Shape;527;p74"/>
          <p:cNvPicPr preferRelativeResize="0"/>
          <p:nvPr/>
        </p:nvPicPr>
        <p:blipFill rotWithShape="1">
          <a:blip r:embed="rId5">
            <a:alphaModFix/>
          </a:blip>
          <a:srcRect/>
          <a:stretch/>
        </p:blipFill>
        <p:spPr>
          <a:xfrm>
            <a:off x="-12" y="0"/>
            <a:ext cx="3411529" cy="476315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528" name="Google Shape;528;p74"/>
          <p:cNvPicPr preferRelativeResize="0"/>
          <p:nvPr/>
        </p:nvPicPr>
        <p:blipFill rotWithShape="1">
          <a:blip r:embed="rId6">
            <a:alphaModFix/>
          </a:blip>
          <a:srcRect/>
          <a:stretch/>
        </p:blipFill>
        <p:spPr>
          <a:xfrm>
            <a:off x="311755" y="1918125"/>
            <a:ext cx="4458000" cy="2685907"/>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2"/>
        <p:cNvGrpSpPr/>
        <p:nvPr/>
      </p:nvGrpSpPr>
      <p:grpSpPr>
        <a:xfrm>
          <a:off x="0" y="0"/>
          <a:ext cx="0" cy="0"/>
          <a:chOff x="0" y="0"/>
          <a:chExt cx="0" cy="0"/>
        </a:xfrm>
      </p:grpSpPr>
      <p:sp>
        <p:nvSpPr>
          <p:cNvPr id="533" name="Google Shape;533;p75"/>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75"/>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23</a:t>
            </a:fld>
            <a:endParaRPr b="1">
              <a:solidFill>
                <a:srgbClr val="FFFFFF"/>
              </a:solidFill>
              <a:latin typeface="Raleway"/>
              <a:ea typeface="Raleway"/>
              <a:cs typeface="Raleway"/>
              <a:sym typeface="Raleway"/>
            </a:endParaRPr>
          </a:p>
        </p:txBody>
      </p:sp>
      <p:sp>
        <p:nvSpPr>
          <p:cNvPr id="535" name="Google Shape;535;p75"/>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536" name="Google Shape;536;p75"/>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537" name="Google Shape;537;p7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800"/>
              <a:buNone/>
            </a:pPr>
            <a:endParaRPr/>
          </a:p>
        </p:txBody>
      </p:sp>
      <p:sp>
        <p:nvSpPr>
          <p:cNvPr id="538" name="Google Shape;538;p7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a:p>
        </p:txBody>
      </p:sp>
      <p:pic>
        <p:nvPicPr>
          <p:cNvPr id="539" name="Google Shape;539;p75"/>
          <p:cNvPicPr preferRelativeResize="0"/>
          <p:nvPr/>
        </p:nvPicPr>
        <p:blipFill rotWithShape="1">
          <a:blip r:embed="rId5">
            <a:alphaModFix/>
          </a:blip>
          <a:srcRect l="4725"/>
          <a:stretch/>
        </p:blipFill>
        <p:spPr>
          <a:xfrm>
            <a:off x="1560637" y="314988"/>
            <a:ext cx="5497177" cy="406215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3"/>
        <p:cNvGrpSpPr/>
        <p:nvPr/>
      </p:nvGrpSpPr>
      <p:grpSpPr>
        <a:xfrm>
          <a:off x="0" y="0"/>
          <a:ext cx="0" cy="0"/>
          <a:chOff x="0" y="0"/>
          <a:chExt cx="0" cy="0"/>
        </a:xfrm>
      </p:grpSpPr>
      <p:sp>
        <p:nvSpPr>
          <p:cNvPr id="544" name="Google Shape;544;p76"/>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76"/>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b="1">
                <a:solidFill>
                  <a:schemeClr val="lt1"/>
                </a:solidFill>
              </a:rPr>
              <a:t>24</a:t>
            </a:fld>
            <a:endParaRPr b="1">
              <a:solidFill>
                <a:schemeClr val="lt1"/>
              </a:solidFill>
            </a:endParaRPr>
          </a:p>
        </p:txBody>
      </p:sp>
      <p:sp>
        <p:nvSpPr>
          <p:cNvPr id="546" name="Google Shape;546;p76"/>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547" name="Google Shape;547;p76"/>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548" name="Google Shape;548;p76"/>
          <p:cNvSpPr txBox="1">
            <a:spLocks noGrp="1"/>
          </p:cNvSpPr>
          <p:nvPr>
            <p:ph type="title"/>
          </p:nvPr>
        </p:nvSpPr>
        <p:spPr>
          <a:xfrm>
            <a:off x="235500" y="1284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LESSONS LEARNED</a:t>
            </a:r>
            <a:br>
              <a:rPr lang="en" b="1">
                <a:solidFill>
                  <a:srgbClr val="1E3566"/>
                </a:solidFill>
                <a:latin typeface="Montserrat"/>
                <a:ea typeface="Montserrat"/>
                <a:cs typeface="Montserrat"/>
                <a:sym typeface="Montserrat"/>
              </a:rPr>
            </a:br>
            <a:endParaRPr b="1">
              <a:solidFill>
                <a:srgbClr val="1E3566"/>
              </a:solidFill>
              <a:latin typeface="Montserrat"/>
              <a:ea typeface="Montserrat"/>
              <a:cs typeface="Montserrat"/>
              <a:sym typeface="Montserrat"/>
            </a:endParaRPr>
          </a:p>
        </p:txBody>
      </p:sp>
      <p:sp>
        <p:nvSpPr>
          <p:cNvPr id="549" name="Google Shape;549;p76"/>
          <p:cNvSpPr txBox="1">
            <a:spLocks noGrp="1"/>
          </p:cNvSpPr>
          <p:nvPr>
            <p:ph type="body" idx="1"/>
          </p:nvPr>
        </p:nvSpPr>
        <p:spPr>
          <a:xfrm>
            <a:off x="4762625" y="1061975"/>
            <a:ext cx="4172100" cy="37011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chemeClr val="dk1"/>
              </a:buClr>
              <a:buSzPts val="1800"/>
              <a:buFont typeface="Lato Light"/>
              <a:buChar char="●"/>
            </a:pPr>
            <a:r>
              <a:rPr lang="en">
                <a:solidFill>
                  <a:schemeClr val="dk1"/>
                </a:solidFill>
                <a:latin typeface="Lato Light"/>
                <a:ea typeface="Lato Light"/>
                <a:cs typeface="Lato Light"/>
                <a:sym typeface="Lato Light"/>
              </a:rPr>
              <a:t>Sometimes the smallest miscommunication between partners is enough to cause major headaches!</a:t>
            </a:r>
            <a:endParaRPr>
              <a:solidFill>
                <a:schemeClr val="dk1"/>
              </a:solidFill>
              <a:latin typeface="Lato Light"/>
              <a:ea typeface="Lato Light"/>
              <a:cs typeface="Lato Light"/>
              <a:sym typeface="Lato Light"/>
            </a:endParaRPr>
          </a:p>
          <a:p>
            <a:pPr marL="457200" lvl="0" indent="0" algn="l" rtl="0">
              <a:lnSpc>
                <a:spcPct val="100000"/>
              </a:lnSpc>
              <a:spcBef>
                <a:spcPts val="0"/>
              </a:spcBef>
              <a:spcAft>
                <a:spcPts val="0"/>
              </a:spcAft>
              <a:buNone/>
            </a:pPr>
            <a:endParaRPr>
              <a:solidFill>
                <a:schemeClr val="dk1"/>
              </a:solidFill>
              <a:latin typeface="Lato Light"/>
              <a:ea typeface="Lato Light"/>
              <a:cs typeface="Lato Light"/>
              <a:sym typeface="Lato Light"/>
            </a:endParaRPr>
          </a:p>
          <a:p>
            <a:pPr marL="457200" lvl="0" indent="-342900" algn="l" rtl="0">
              <a:lnSpc>
                <a:spcPct val="100000"/>
              </a:lnSpc>
              <a:spcBef>
                <a:spcPts val="0"/>
              </a:spcBef>
              <a:spcAft>
                <a:spcPts val="0"/>
              </a:spcAft>
              <a:buClr>
                <a:schemeClr val="dk1"/>
              </a:buClr>
              <a:buSzPts val="1800"/>
              <a:buFont typeface="Lato Light"/>
              <a:buChar char="●"/>
            </a:pPr>
            <a:r>
              <a:rPr lang="en">
                <a:solidFill>
                  <a:schemeClr val="dk1"/>
                </a:solidFill>
                <a:latin typeface="Lato Light"/>
                <a:ea typeface="Lato Light"/>
                <a:cs typeface="Lato Light"/>
                <a:sym typeface="Lato Light"/>
              </a:rPr>
              <a:t>Standardized data formats are essential to ensure smooth data sharing</a:t>
            </a:r>
            <a:endParaRPr>
              <a:solidFill>
                <a:schemeClr val="dk1"/>
              </a:solidFill>
              <a:latin typeface="Lato Light"/>
              <a:ea typeface="Lato Light"/>
              <a:cs typeface="Lato Light"/>
              <a:sym typeface="Lato Light"/>
            </a:endParaRPr>
          </a:p>
          <a:p>
            <a:pPr marL="914400" lvl="1" indent="-317500" algn="l" rtl="0">
              <a:lnSpc>
                <a:spcPct val="100000"/>
              </a:lnSpc>
              <a:spcBef>
                <a:spcPts val="0"/>
              </a:spcBef>
              <a:spcAft>
                <a:spcPts val="0"/>
              </a:spcAft>
              <a:buClr>
                <a:schemeClr val="dk1"/>
              </a:buClr>
              <a:buSzPts val="1400"/>
              <a:buFont typeface="Lato Light"/>
              <a:buChar char="○"/>
            </a:pPr>
            <a:r>
              <a:rPr lang="en">
                <a:solidFill>
                  <a:schemeClr val="dk1"/>
                </a:solidFill>
                <a:latin typeface="Lato Light"/>
                <a:ea typeface="Lato Light"/>
                <a:cs typeface="Lato Light"/>
                <a:sym typeface="Lato Light"/>
              </a:rPr>
              <a:t>If you know the expected formats before completing field work, you can ensure you’re recording the information you need</a:t>
            </a:r>
            <a:endParaRPr>
              <a:solidFill>
                <a:schemeClr val="dk1"/>
              </a:solidFill>
              <a:latin typeface="Lato Light"/>
              <a:ea typeface="Lato Light"/>
              <a:cs typeface="Lato Light"/>
              <a:sym typeface="Lato Light"/>
            </a:endParaRPr>
          </a:p>
          <a:p>
            <a:pPr marL="914400" lvl="1" indent="-317500" algn="l" rtl="0">
              <a:lnSpc>
                <a:spcPct val="100000"/>
              </a:lnSpc>
              <a:spcBef>
                <a:spcPts val="0"/>
              </a:spcBef>
              <a:spcAft>
                <a:spcPts val="0"/>
              </a:spcAft>
              <a:buClr>
                <a:schemeClr val="dk1"/>
              </a:buClr>
              <a:buSzPts val="1400"/>
              <a:buFont typeface="Lato Light"/>
              <a:buChar char="○"/>
            </a:pPr>
            <a:r>
              <a:rPr lang="en" u="sng">
                <a:solidFill>
                  <a:schemeClr val="dk1"/>
                </a:solidFill>
                <a:latin typeface="Lato Light"/>
                <a:ea typeface="Lato Light"/>
                <a:cs typeface="Lato Light"/>
                <a:sym typeface="Lato Light"/>
              </a:rPr>
              <a:t>Darwin Core </a:t>
            </a:r>
            <a:r>
              <a:rPr lang="en">
                <a:solidFill>
                  <a:schemeClr val="dk1"/>
                </a:solidFill>
                <a:latin typeface="Lato Light"/>
                <a:ea typeface="Lato Light"/>
                <a:cs typeface="Lato Light"/>
                <a:sym typeface="Lato Light"/>
              </a:rPr>
              <a:t>vocabulary, international standard</a:t>
            </a:r>
            <a:endParaRPr>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None/>
            </a:pPr>
            <a:endParaRPr>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None/>
            </a:pPr>
            <a:endParaRPr>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None/>
            </a:pPr>
            <a:endParaRPr>
              <a:solidFill>
                <a:schemeClr val="dk1"/>
              </a:solidFill>
              <a:latin typeface="Lato Light"/>
              <a:ea typeface="Lato Light"/>
              <a:cs typeface="Lato Light"/>
              <a:sym typeface="Lato Light"/>
            </a:endParaRPr>
          </a:p>
        </p:txBody>
      </p:sp>
      <p:sp>
        <p:nvSpPr>
          <p:cNvPr id="550" name="Google Shape;550;p76"/>
          <p:cNvSpPr txBox="1"/>
          <p:nvPr/>
        </p:nvSpPr>
        <p:spPr>
          <a:xfrm>
            <a:off x="311750" y="602650"/>
            <a:ext cx="53862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300"/>
              <a:buFont typeface="Arial"/>
              <a:buNone/>
            </a:pPr>
            <a:r>
              <a:rPr lang="en" sz="1600" b="1">
                <a:solidFill>
                  <a:srgbClr val="1FA8B7"/>
                </a:solidFill>
                <a:highlight>
                  <a:srgbClr val="FFFFFF"/>
                </a:highlight>
                <a:latin typeface="Raleway"/>
                <a:ea typeface="Raleway"/>
                <a:cs typeface="Raleway"/>
                <a:sym typeface="Raleway"/>
              </a:rPr>
              <a:t>Clear reporting formats and expectations</a:t>
            </a:r>
            <a:endParaRPr sz="1600" b="1" i="0" u="none" strike="noStrike" cap="none">
              <a:solidFill>
                <a:srgbClr val="000000"/>
              </a:solidFill>
              <a:latin typeface="Arial"/>
              <a:ea typeface="Arial"/>
              <a:cs typeface="Arial"/>
              <a:sym typeface="Arial"/>
            </a:endParaRPr>
          </a:p>
        </p:txBody>
      </p:sp>
      <p:pic>
        <p:nvPicPr>
          <p:cNvPr id="551" name="Google Shape;551;p76"/>
          <p:cNvPicPr preferRelativeResize="0"/>
          <p:nvPr/>
        </p:nvPicPr>
        <p:blipFill rotWithShape="1">
          <a:blip r:embed="rId5">
            <a:alphaModFix/>
          </a:blip>
          <a:srcRect t="19061"/>
          <a:stretch/>
        </p:blipFill>
        <p:spPr>
          <a:xfrm>
            <a:off x="0" y="1061975"/>
            <a:ext cx="4572618" cy="3701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5"/>
        <p:cNvGrpSpPr/>
        <p:nvPr/>
      </p:nvGrpSpPr>
      <p:grpSpPr>
        <a:xfrm>
          <a:off x="0" y="0"/>
          <a:ext cx="0" cy="0"/>
          <a:chOff x="0" y="0"/>
          <a:chExt cx="0" cy="0"/>
        </a:xfrm>
      </p:grpSpPr>
      <p:sp>
        <p:nvSpPr>
          <p:cNvPr id="556" name="Google Shape;556;p77"/>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77"/>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25</a:t>
            </a:fld>
            <a:endParaRPr b="1">
              <a:solidFill>
                <a:schemeClr val="lt1"/>
              </a:solidFill>
            </a:endParaRPr>
          </a:p>
        </p:txBody>
      </p:sp>
      <p:sp>
        <p:nvSpPr>
          <p:cNvPr id="558" name="Google Shape;558;p77"/>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559" name="Google Shape;559;p77"/>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560" name="Google Shape;560;p77"/>
          <p:cNvSpPr txBox="1">
            <a:spLocks noGrp="1"/>
          </p:cNvSpPr>
          <p:nvPr>
            <p:ph type="title"/>
          </p:nvPr>
        </p:nvSpPr>
        <p:spPr>
          <a:xfrm>
            <a:off x="311700" y="2285400"/>
            <a:ext cx="8520600" cy="572700"/>
          </a:xfrm>
          <a:prstGeom prst="rect">
            <a:avLst/>
          </a:prstGeom>
          <a:noFill/>
          <a:ln>
            <a:noFill/>
          </a:ln>
          <a:effectLst>
            <a:outerShdw blurRad="57150" dist="104775" dir="5640000" algn="bl" rotWithShape="0">
              <a:srgbClr val="000000">
                <a:alpha val="76000"/>
              </a:srgbClr>
            </a:outerShdw>
          </a:effectLst>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3300">
                <a:solidFill>
                  <a:srgbClr val="FFFFFF"/>
                </a:solidFill>
                <a:latin typeface="Montserrat"/>
                <a:ea typeface="Montserrat"/>
                <a:cs typeface="Montserrat"/>
                <a:sym typeface="Montserrat"/>
              </a:rPr>
              <a:t>USING THE DATA PORTAL</a:t>
            </a:r>
            <a:endParaRPr sz="3300">
              <a:solidFill>
                <a:srgbClr val="FFFFFF"/>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4"/>
        <p:cNvGrpSpPr/>
        <p:nvPr/>
      </p:nvGrpSpPr>
      <p:grpSpPr>
        <a:xfrm>
          <a:off x="0" y="0"/>
          <a:ext cx="0" cy="0"/>
          <a:chOff x="0" y="0"/>
          <a:chExt cx="0" cy="0"/>
        </a:xfrm>
      </p:grpSpPr>
      <p:sp>
        <p:nvSpPr>
          <p:cNvPr id="565" name="Google Shape;565;p78"/>
          <p:cNvSpPr txBox="1">
            <a:spLocks noGrp="1"/>
          </p:cNvSpPr>
          <p:nvPr>
            <p:ph type="title"/>
          </p:nvPr>
        </p:nvSpPr>
        <p:spPr>
          <a:xfrm>
            <a:off x="48768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HOW TO REPORT</a:t>
            </a:r>
            <a:endParaRPr b="1">
              <a:solidFill>
                <a:srgbClr val="1E3566"/>
              </a:solidFill>
              <a:latin typeface="Montserrat"/>
              <a:ea typeface="Montserrat"/>
              <a:cs typeface="Montserrat"/>
              <a:sym typeface="Montserrat"/>
            </a:endParaRPr>
          </a:p>
        </p:txBody>
      </p:sp>
      <p:sp>
        <p:nvSpPr>
          <p:cNvPr id="566" name="Google Shape;566;p78"/>
          <p:cNvSpPr txBox="1">
            <a:spLocks noGrp="1"/>
          </p:cNvSpPr>
          <p:nvPr>
            <p:ph type="body" idx="1"/>
          </p:nvPr>
        </p:nvSpPr>
        <p:spPr>
          <a:xfrm>
            <a:off x="4800600" y="1586204"/>
            <a:ext cx="4095600" cy="2677721"/>
          </a:xfrm>
          <a:prstGeom prst="rect">
            <a:avLst/>
          </a:prstGeom>
          <a:noFill/>
          <a:ln>
            <a:noFill/>
          </a:ln>
        </p:spPr>
        <p:txBody>
          <a:bodyPr spcFirstLastPara="1" wrap="square" lIns="91425" tIns="91425" rIns="91425" bIns="91425" anchor="t" anchorCtr="0">
            <a:noAutofit/>
          </a:bodyPr>
          <a:lstStyle/>
          <a:p>
            <a:pPr marL="152400" lvl="0" indent="0" algn="l" rtl="0">
              <a:lnSpc>
                <a:spcPct val="130000"/>
              </a:lnSpc>
              <a:spcBef>
                <a:spcPts val="0"/>
              </a:spcBef>
              <a:spcAft>
                <a:spcPts val="0"/>
              </a:spcAft>
              <a:buClr>
                <a:schemeClr val="dk1"/>
              </a:buClr>
              <a:buSzPts val="1200"/>
              <a:buNone/>
            </a:pPr>
            <a:endParaRPr sz="1050" dirty="0">
              <a:solidFill>
                <a:schemeClr val="dk1"/>
              </a:solidFill>
              <a:latin typeface="Lato Light"/>
              <a:ea typeface="Lato Light"/>
              <a:cs typeface="Lato Light"/>
              <a:sym typeface="Lato Light"/>
            </a:endParaRPr>
          </a:p>
          <a:p>
            <a:pPr marL="152400" lvl="0" indent="0" algn="l" rtl="0">
              <a:lnSpc>
                <a:spcPct val="130000"/>
              </a:lnSpc>
              <a:spcBef>
                <a:spcPts val="0"/>
              </a:spcBef>
              <a:spcAft>
                <a:spcPts val="0"/>
              </a:spcAft>
              <a:buClr>
                <a:schemeClr val="dk1"/>
              </a:buClr>
              <a:buSzPts val="1200"/>
              <a:buNone/>
            </a:pPr>
            <a:r>
              <a:rPr lang="en" sz="1600" dirty="0">
                <a:solidFill>
                  <a:schemeClr val="dk1"/>
                </a:solidFill>
                <a:latin typeface="Lato Light"/>
                <a:ea typeface="Lato Light"/>
                <a:cs typeface="Lato Light"/>
                <a:sym typeface="Lato Light"/>
              </a:rPr>
              <a:t>1. Upload to Data Portal</a:t>
            </a:r>
            <a:endParaRPr sz="2000" dirty="0"/>
          </a:p>
          <a:p>
            <a:pPr marL="914400" lvl="1" indent="-304800" algn="l" rtl="0">
              <a:lnSpc>
                <a:spcPct val="130000"/>
              </a:lnSpc>
              <a:spcBef>
                <a:spcPts val="0"/>
              </a:spcBef>
              <a:spcAft>
                <a:spcPts val="0"/>
              </a:spcAft>
              <a:buClr>
                <a:schemeClr val="dk1"/>
              </a:buClr>
              <a:buSzPts val="1200"/>
              <a:buFont typeface="Lato Light"/>
              <a:buChar char="●"/>
            </a:pPr>
            <a:r>
              <a:rPr lang="en" sz="1200" dirty="0">
                <a:solidFill>
                  <a:schemeClr val="dk1"/>
                </a:solidFill>
                <a:latin typeface="Lato Light"/>
                <a:ea typeface="Lato Light"/>
                <a:cs typeface="Lato Light"/>
                <a:sym typeface="Lato Light"/>
              </a:rPr>
              <a:t>You have a secure document repository folder</a:t>
            </a:r>
            <a:endParaRPr sz="1600" dirty="0"/>
          </a:p>
          <a:p>
            <a:pPr marL="152400" lvl="0" indent="0" algn="l" rtl="0">
              <a:lnSpc>
                <a:spcPct val="130000"/>
              </a:lnSpc>
              <a:spcBef>
                <a:spcPts val="0"/>
              </a:spcBef>
              <a:spcAft>
                <a:spcPts val="0"/>
              </a:spcAft>
              <a:buClr>
                <a:schemeClr val="dk1"/>
              </a:buClr>
              <a:buSzPts val="1200"/>
              <a:buNone/>
            </a:pPr>
            <a:r>
              <a:rPr lang="en" sz="1600" dirty="0">
                <a:solidFill>
                  <a:schemeClr val="dk1"/>
                </a:solidFill>
                <a:latin typeface="Lato Light"/>
                <a:ea typeface="Lato Light"/>
                <a:cs typeface="Lato Light"/>
                <a:sym typeface="Lato Light"/>
              </a:rPr>
              <a:t>2. Email to OTNDC or Regional Manager</a:t>
            </a:r>
            <a:endParaRPr sz="2000" dirty="0"/>
          </a:p>
          <a:p>
            <a:pPr marL="152400" lvl="0" indent="0" algn="l" rtl="0">
              <a:lnSpc>
                <a:spcPct val="130000"/>
              </a:lnSpc>
              <a:spcBef>
                <a:spcPts val="0"/>
              </a:spcBef>
              <a:spcAft>
                <a:spcPts val="0"/>
              </a:spcAft>
              <a:buClr>
                <a:schemeClr val="dk1"/>
              </a:buClr>
              <a:buSzPts val="1200"/>
              <a:buNone/>
            </a:pPr>
            <a:endParaRPr sz="2000" dirty="0">
              <a:solidFill>
                <a:schemeClr val="dk1"/>
              </a:solidFill>
              <a:latin typeface="Lato Light"/>
              <a:ea typeface="Lato Light"/>
              <a:cs typeface="Lato Light"/>
              <a:sym typeface="Lato Light"/>
            </a:endParaRPr>
          </a:p>
          <a:p>
            <a:pPr marL="152400" lvl="0" indent="0" algn="l" rtl="0">
              <a:lnSpc>
                <a:spcPct val="130000"/>
              </a:lnSpc>
              <a:spcBef>
                <a:spcPts val="0"/>
              </a:spcBef>
              <a:spcAft>
                <a:spcPts val="0"/>
              </a:spcAft>
              <a:buClr>
                <a:schemeClr val="dk1"/>
              </a:buClr>
              <a:buSzPts val="1200"/>
              <a:buNone/>
            </a:pPr>
            <a:r>
              <a:rPr lang="en" sz="1600" dirty="0">
                <a:solidFill>
                  <a:schemeClr val="dk1"/>
                </a:solidFill>
                <a:latin typeface="Lato Light"/>
                <a:ea typeface="Lato Light"/>
                <a:cs typeface="Lato Light"/>
                <a:sym typeface="Lato Light"/>
              </a:rPr>
              <a:t>Three things are needed:</a:t>
            </a:r>
            <a:endParaRPr sz="2000" dirty="0"/>
          </a:p>
          <a:p>
            <a:pPr marL="838200" lvl="1" indent="-228600" algn="l" rtl="0">
              <a:lnSpc>
                <a:spcPct val="130000"/>
              </a:lnSpc>
              <a:spcBef>
                <a:spcPts val="0"/>
              </a:spcBef>
              <a:spcAft>
                <a:spcPts val="0"/>
              </a:spcAft>
              <a:buClr>
                <a:schemeClr val="dk1"/>
              </a:buClr>
              <a:buSzPts val="1200"/>
              <a:buFont typeface="Arial"/>
              <a:buAutoNum type="arabicPeriod"/>
            </a:pPr>
            <a:r>
              <a:rPr lang="en" sz="1200" dirty="0">
                <a:solidFill>
                  <a:schemeClr val="dk1"/>
                </a:solidFill>
                <a:latin typeface="Lato Light"/>
                <a:ea typeface="Lato Light"/>
                <a:cs typeface="Lato Light"/>
                <a:sym typeface="Lato Light"/>
              </a:rPr>
              <a:t>Updated deployment metadata</a:t>
            </a:r>
            <a:endParaRPr sz="1600" dirty="0"/>
          </a:p>
          <a:p>
            <a:pPr marL="838200" lvl="1" indent="-228600" algn="l" rtl="0">
              <a:lnSpc>
                <a:spcPct val="130000"/>
              </a:lnSpc>
              <a:spcBef>
                <a:spcPts val="0"/>
              </a:spcBef>
              <a:spcAft>
                <a:spcPts val="0"/>
              </a:spcAft>
              <a:buClr>
                <a:schemeClr val="dk1"/>
              </a:buClr>
              <a:buSzPts val="1200"/>
              <a:buFont typeface="Arial"/>
              <a:buAutoNum type="arabicPeriod"/>
            </a:pPr>
            <a:r>
              <a:rPr lang="en" sz="1200" dirty="0">
                <a:solidFill>
                  <a:schemeClr val="dk1"/>
                </a:solidFill>
                <a:latin typeface="Lato Light"/>
                <a:ea typeface="Lato Light"/>
                <a:cs typeface="Lato Light"/>
                <a:sym typeface="Lato Light"/>
              </a:rPr>
              <a:t>ZIP folder with all VRLs</a:t>
            </a:r>
            <a:endParaRPr dirty="0"/>
          </a:p>
          <a:p>
            <a:pPr marL="838200" lvl="1" indent="-228600" algn="l" rtl="0">
              <a:lnSpc>
                <a:spcPct val="130000"/>
              </a:lnSpc>
              <a:spcBef>
                <a:spcPts val="0"/>
              </a:spcBef>
              <a:spcAft>
                <a:spcPts val="0"/>
              </a:spcAft>
              <a:buClr>
                <a:schemeClr val="dk1"/>
              </a:buClr>
              <a:buSzPts val="1200"/>
              <a:buFont typeface="Arial"/>
              <a:buAutoNum type="arabicPeriod"/>
            </a:pPr>
            <a:r>
              <a:rPr lang="en" sz="1200" dirty="0">
                <a:solidFill>
                  <a:schemeClr val="dk1"/>
                </a:solidFill>
                <a:latin typeface="Lato Light"/>
                <a:ea typeface="Lato Light"/>
                <a:cs typeface="Lato Light"/>
                <a:sym typeface="Lato Light"/>
              </a:rPr>
              <a:t>Updated tagging metadata</a:t>
            </a:r>
            <a:endParaRPr sz="1600" dirty="0"/>
          </a:p>
          <a:p>
            <a:pPr marL="152400" lvl="0" indent="0" algn="l" rtl="0">
              <a:lnSpc>
                <a:spcPct val="130000"/>
              </a:lnSpc>
              <a:spcBef>
                <a:spcPts val="0"/>
              </a:spcBef>
              <a:spcAft>
                <a:spcPts val="0"/>
              </a:spcAft>
              <a:buClr>
                <a:schemeClr val="dk1"/>
              </a:buClr>
              <a:buSzPts val="1200"/>
              <a:buNone/>
            </a:pPr>
            <a:endParaRPr sz="2000" dirty="0">
              <a:solidFill>
                <a:schemeClr val="dk1"/>
              </a:solidFill>
              <a:latin typeface="Lato Light"/>
              <a:ea typeface="Lato Light"/>
              <a:cs typeface="Lato Light"/>
              <a:sym typeface="Lato Light"/>
            </a:endParaRPr>
          </a:p>
        </p:txBody>
      </p:sp>
      <p:sp>
        <p:nvSpPr>
          <p:cNvPr id="567" name="Google Shape;567;p78"/>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78"/>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rgbClr val="FFFFFF"/>
                </a:solidFill>
                <a:latin typeface="Raleway"/>
                <a:ea typeface="Raleway"/>
                <a:cs typeface="Raleway"/>
                <a:sym typeface="Raleway"/>
              </a:rPr>
              <a:t>26</a:t>
            </a:fld>
            <a:endParaRPr sz="1000" b="1" i="0" u="none" strike="noStrike" cap="none">
              <a:solidFill>
                <a:srgbClr val="FFFFFF"/>
              </a:solidFill>
              <a:latin typeface="Raleway"/>
              <a:ea typeface="Raleway"/>
              <a:cs typeface="Raleway"/>
              <a:sym typeface="Raleway"/>
            </a:endParaRPr>
          </a:p>
        </p:txBody>
      </p:sp>
      <p:sp>
        <p:nvSpPr>
          <p:cNvPr id="569" name="Google Shape;569;p78"/>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570" name="Google Shape;570;p78"/>
          <p:cNvSpPr txBox="1"/>
          <p:nvPr/>
        </p:nvSpPr>
        <p:spPr>
          <a:xfrm>
            <a:off x="4892100" y="1074975"/>
            <a:ext cx="39147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1" i="0" u="none" strike="noStrike" cap="none">
                <a:solidFill>
                  <a:srgbClr val="1FA8B7"/>
                </a:solidFill>
                <a:highlight>
                  <a:srgbClr val="FFFFFF"/>
                </a:highlight>
                <a:latin typeface="Raleway"/>
                <a:ea typeface="Raleway"/>
                <a:cs typeface="Raleway"/>
                <a:sym typeface="Raleway"/>
              </a:rPr>
              <a:t>Contact </a:t>
            </a:r>
            <a:r>
              <a:rPr lang="en" sz="1400" b="1" i="0" u="sng" strike="noStrike" cap="none">
                <a:solidFill>
                  <a:schemeClr val="hlink"/>
                </a:solidFill>
                <a:highlight>
                  <a:srgbClr val="FFFFFF"/>
                </a:highlight>
                <a:latin typeface="Raleway"/>
                <a:ea typeface="Raleway"/>
                <a:cs typeface="Raleway"/>
                <a:sym typeface="Raleway"/>
                <a:hlinkClick r:id="rId4"/>
              </a:rPr>
              <a:t>OTNDC@DAL.CA</a:t>
            </a:r>
            <a:r>
              <a:rPr lang="en" sz="1400" b="1" i="0" u="none" strike="noStrike" cap="none">
                <a:solidFill>
                  <a:srgbClr val="1FA8B7"/>
                </a:solidFill>
                <a:highlight>
                  <a:srgbClr val="FFFFFF"/>
                </a:highlight>
                <a:latin typeface="Raleway"/>
                <a:ea typeface="Raleway"/>
                <a:cs typeface="Raleway"/>
                <a:sym typeface="Raleway"/>
              </a:rPr>
              <a:t> for help</a:t>
            </a:r>
            <a:endParaRPr sz="1400" b="1" i="0" u="none" strike="noStrike" cap="none">
              <a:solidFill>
                <a:srgbClr val="000000"/>
              </a:solidFill>
              <a:latin typeface="Arial"/>
              <a:ea typeface="Arial"/>
              <a:cs typeface="Arial"/>
              <a:sym typeface="Arial"/>
            </a:endParaRPr>
          </a:p>
        </p:txBody>
      </p:sp>
      <p:pic>
        <p:nvPicPr>
          <p:cNvPr id="571" name="Google Shape;571;p78"/>
          <p:cNvPicPr preferRelativeResize="0"/>
          <p:nvPr/>
        </p:nvPicPr>
        <p:blipFill rotWithShape="1">
          <a:blip r:embed="rId5">
            <a:alphaModFix/>
          </a:blip>
          <a:srcRect l="17869" r="17875"/>
          <a:stretch/>
        </p:blipFill>
        <p:spPr>
          <a:xfrm>
            <a:off x="0" y="0"/>
            <a:ext cx="4572000" cy="4763143"/>
          </a:xfrm>
          <a:prstGeom prst="rect">
            <a:avLst/>
          </a:prstGeom>
          <a:noFill/>
          <a:ln>
            <a:noFill/>
          </a:ln>
        </p:spPr>
      </p:pic>
      <p:pic>
        <p:nvPicPr>
          <p:cNvPr id="572" name="Google Shape;572;p78"/>
          <p:cNvPicPr preferRelativeResize="0"/>
          <p:nvPr/>
        </p:nvPicPr>
        <p:blipFill rotWithShape="1">
          <a:blip r:embed="rId6">
            <a:alphaModFix/>
          </a:blip>
          <a:srcRect/>
          <a:stretch/>
        </p:blipFill>
        <p:spPr>
          <a:xfrm>
            <a:off x="8616800" y="4821546"/>
            <a:ext cx="403200" cy="252804"/>
          </a:xfrm>
          <a:prstGeom prst="rect">
            <a:avLst/>
          </a:prstGeom>
          <a:noFill/>
          <a:ln>
            <a:noFill/>
          </a:ln>
        </p:spPr>
      </p:pic>
      <p:pic>
        <p:nvPicPr>
          <p:cNvPr id="573" name="Google Shape;573;p78"/>
          <p:cNvPicPr preferRelativeResize="0"/>
          <p:nvPr/>
        </p:nvPicPr>
        <p:blipFill rotWithShape="1">
          <a:blip r:embed="rId7">
            <a:alphaModFix/>
          </a:blip>
          <a:srcRect l="7995" t="2462" r="18966" b="10450"/>
          <a:stretch/>
        </p:blipFill>
        <p:spPr>
          <a:xfrm>
            <a:off x="-743857" y="-7"/>
            <a:ext cx="5315857" cy="4763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7"/>
        <p:cNvGrpSpPr/>
        <p:nvPr/>
      </p:nvGrpSpPr>
      <p:grpSpPr>
        <a:xfrm>
          <a:off x="0" y="0"/>
          <a:ext cx="0" cy="0"/>
          <a:chOff x="0" y="0"/>
          <a:chExt cx="0" cy="0"/>
        </a:xfrm>
      </p:grpSpPr>
      <p:sp>
        <p:nvSpPr>
          <p:cNvPr id="578" name="Google Shape;578;p79"/>
          <p:cNvSpPr txBox="1">
            <a:spLocks noGrp="1"/>
          </p:cNvSpPr>
          <p:nvPr>
            <p:ph type="title"/>
          </p:nvPr>
        </p:nvSpPr>
        <p:spPr>
          <a:xfrm>
            <a:off x="4049825" y="36675"/>
            <a:ext cx="5094300" cy="91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USING THE DATA PORTAL WEBSITE</a:t>
            </a:r>
            <a:endParaRPr b="1">
              <a:solidFill>
                <a:srgbClr val="1E3566"/>
              </a:solidFill>
              <a:latin typeface="Montserrat"/>
              <a:ea typeface="Montserrat"/>
              <a:cs typeface="Montserrat"/>
              <a:sym typeface="Montserrat"/>
            </a:endParaRPr>
          </a:p>
        </p:txBody>
      </p:sp>
      <p:sp>
        <p:nvSpPr>
          <p:cNvPr id="579" name="Google Shape;579;p79"/>
          <p:cNvSpPr txBox="1">
            <a:spLocks noGrp="1"/>
          </p:cNvSpPr>
          <p:nvPr>
            <p:ph type="body" idx="1"/>
          </p:nvPr>
        </p:nvSpPr>
        <p:spPr>
          <a:xfrm>
            <a:off x="4131875" y="1197700"/>
            <a:ext cx="5094300" cy="3469200"/>
          </a:xfrm>
          <a:prstGeom prst="rect">
            <a:avLst/>
          </a:prstGeom>
          <a:noFill/>
          <a:ln>
            <a:noFill/>
          </a:ln>
        </p:spPr>
        <p:txBody>
          <a:bodyPr spcFirstLastPara="1" wrap="square" lIns="91425" tIns="91425" rIns="91425" bIns="91425" anchor="t" anchorCtr="0">
            <a:noAutofit/>
          </a:bodyPr>
          <a:lstStyle/>
          <a:p>
            <a:pPr marL="457200" lvl="0" indent="-342900" algn="l" rtl="0">
              <a:lnSpc>
                <a:spcPct val="130000"/>
              </a:lnSpc>
              <a:spcBef>
                <a:spcPts val="0"/>
              </a:spcBef>
              <a:spcAft>
                <a:spcPts val="0"/>
              </a:spcAft>
              <a:buClr>
                <a:schemeClr val="dk1"/>
              </a:buClr>
              <a:buSzPts val="1800"/>
              <a:buChar char="●"/>
            </a:pPr>
            <a:r>
              <a:rPr lang="en">
                <a:solidFill>
                  <a:schemeClr val="dk1"/>
                </a:solidFill>
              </a:rPr>
              <a:t>The data portal is a lot like Dropbox or Google Drive</a:t>
            </a:r>
            <a:endParaRPr>
              <a:solidFill>
                <a:schemeClr val="dk1"/>
              </a:solidFill>
            </a:endParaRPr>
          </a:p>
          <a:p>
            <a:pPr marL="914400" lvl="1" indent="-317500" algn="l" rtl="0">
              <a:lnSpc>
                <a:spcPct val="130000"/>
              </a:lnSpc>
              <a:spcBef>
                <a:spcPts val="0"/>
              </a:spcBef>
              <a:spcAft>
                <a:spcPts val="0"/>
              </a:spcAft>
              <a:buClr>
                <a:schemeClr val="dk1"/>
              </a:buClr>
              <a:buSzPts val="1400"/>
              <a:buChar char="○"/>
            </a:pPr>
            <a:r>
              <a:rPr lang="en">
                <a:solidFill>
                  <a:schemeClr val="dk1"/>
                </a:solidFill>
              </a:rPr>
              <a:t>Sharing settings on every folder</a:t>
            </a:r>
            <a:endParaRPr>
              <a:solidFill>
                <a:schemeClr val="dk1"/>
              </a:solidFill>
            </a:endParaRPr>
          </a:p>
          <a:p>
            <a:pPr marL="914400" lvl="1" indent="-317500" algn="l" rtl="0">
              <a:lnSpc>
                <a:spcPct val="130000"/>
              </a:lnSpc>
              <a:spcBef>
                <a:spcPts val="0"/>
              </a:spcBef>
              <a:spcAft>
                <a:spcPts val="0"/>
              </a:spcAft>
              <a:buClr>
                <a:schemeClr val="dk1"/>
              </a:buClr>
              <a:buSzPts val="1400"/>
              <a:buChar char="○"/>
            </a:pPr>
            <a:r>
              <a:rPr lang="en">
                <a:solidFill>
                  <a:schemeClr val="dk1"/>
                </a:solidFill>
              </a:rPr>
              <a:t>Private document sharing/organization</a:t>
            </a:r>
            <a:endParaRPr>
              <a:solidFill>
                <a:schemeClr val="dk1"/>
              </a:solidFill>
            </a:endParaRPr>
          </a:p>
          <a:p>
            <a:pPr marL="457200" lvl="0" indent="-342900" algn="l" rtl="0">
              <a:lnSpc>
                <a:spcPct val="130000"/>
              </a:lnSpc>
              <a:spcBef>
                <a:spcPts val="0"/>
              </a:spcBef>
              <a:spcAft>
                <a:spcPts val="0"/>
              </a:spcAft>
              <a:buClr>
                <a:schemeClr val="dk1"/>
              </a:buClr>
              <a:buSzPts val="1800"/>
              <a:buChar char="●"/>
            </a:pPr>
            <a:r>
              <a:rPr lang="en">
                <a:solidFill>
                  <a:schemeClr val="dk1"/>
                </a:solidFill>
              </a:rPr>
              <a:t>Where researchers post metadata/data files</a:t>
            </a:r>
            <a:endParaRPr>
              <a:solidFill>
                <a:schemeClr val="dk1"/>
              </a:solidFill>
            </a:endParaRPr>
          </a:p>
          <a:p>
            <a:pPr marL="914400" lvl="1" indent="-317500" algn="l" rtl="0">
              <a:lnSpc>
                <a:spcPct val="130000"/>
              </a:lnSpc>
              <a:spcBef>
                <a:spcPts val="0"/>
              </a:spcBef>
              <a:spcAft>
                <a:spcPts val="0"/>
              </a:spcAft>
              <a:buClr>
                <a:schemeClr val="dk1"/>
              </a:buClr>
              <a:buSzPts val="1400"/>
              <a:buChar char="○"/>
            </a:pPr>
            <a:r>
              <a:rPr lang="en">
                <a:solidFill>
                  <a:schemeClr val="dk1"/>
                </a:solidFill>
              </a:rPr>
              <a:t>Share with your lab-mates and collaborators</a:t>
            </a:r>
            <a:endParaRPr>
              <a:solidFill>
                <a:schemeClr val="dk1"/>
              </a:solidFill>
            </a:endParaRPr>
          </a:p>
          <a:p>
            <a:pPr marL="914400" lvl="1" indent="-317500" algn="l" rtl="0">
              <a:lnSpc>
                <a:spcPct val="130000"/>
              </a:lnSpc>
              <a:spcBef>
                <a:spcPts val="0"/>
              </a:spcBef>
              <a:spcAft>
                <a:spcPts val="0"/>
              </a:spcAft>
              <a:buClr>
                <a:schemeClr val="dk1"/>
              </a:buClr>
              <a:buSzPts val="1400"/>
              <a:buChar char="○"/>
            </a:pPr>
            <a:r>
              <a:rPr lang="en">
                <a:solidFill>
                  <a:schemeClr val="dk1"/>
                </a:solidFill>
              </a:rPr>
              <a:t>Email notifications to the Data Manager when data is submitted</a:t>
            </a:r>
            <a:endParaRPr>
              <a:solidFill>
                <a:schemeClr val="dk1"/>
              </a:solidFill>
            </a:endParaRPr>
          </a:p>
          <a:p>
            <a:pPr marL="457200" lvl="0" indent="-342900" algn="l" rtl="0">
              <a:lnSpc>
                <a:spcPct val="130000"/>
              </a:lnSpc>
              <a:spcBef>
                <a:spcPts val="0"/>
              </a:spcBef>
              <a:spcAft>
                <a:spcPts val="0"/>
              </a:spcAft>
              <a:buClr>
                <a:schemeClr val="dk1"/>
              </a:buClr>
              <a:buSzPts val="1800"/>
              <a:buChar char="●"/>
            </a:pPr>
            <a:r>
              <a:rPr lang="en">
                <a:solidFill>
                  <a:schemeClr val="dk1"/>
                </a:solidFill>
              </a:rPr>
              <a:t>Where the Data Manager will post your tag-matches</a:t>
            </a:r>
            <a:endParaRPr>
              <a:solidFill>
                <a:schemeClr val="dk1"/>
              </a:solidFill>
            </a:endParaRPr>
          </a:p>
          <a:p>
            <a:pPr marL="596900" lvl="1" indent="0" algn="l" rtl="0">
              <a:lnSpc>
                <a:spcPct val="130000"/>
              </a:lnSpc>
              <a:spcBef>
                <a:spcPts val="0"/>
              </a:spcBef>
              <a:spcAft>
                <a:spcPts val="0"/>
              </a:spcAft>
              <a:buClr>
                <a:schemeClr val="dk1"/>
              </a:buClr>
              <a:buSzPts val="1400"/>
              <a:buNone/>
            </a:pPr>
            <a:endParaRPr sz="1100">
              <a:solidFill>
                <a:schemeClr val="dk1"/>
              </a:solidFill>
              <a:highlight>
                <a:srgbClr val="FFFFFF"/>
              </a:highlight>
              <a:latin typeface="Lato Light"/>
              <a:ea typeface="Lato Light"/>
              <a:cs typeface="Lato Light"/>
              <a:sym typeface="Lato Light"/>
            </a:endParaRPr>
          </a:p>
          <a:p>
            <a:pPr marL="457200" lvl="0" indent="-228600" algn="l" rtl="0">
              <a:lnSpc>
                <a:spcPct val="130000"/>
              </a:lnSpc>
              <a:spcBef>
                <a:spcPts val="0"/>
              </a:spcBef>
              <a:spcAft>
                <a:spcPts val="0"/>
              </a:spcAft>
              <a:buClr>
                <a:schemeClr val="dk1"/>
              </a:buClr>
              <a:buSzPts val="1400"/>
              <a:buFont typeface="Lato Light"/>
              <a:buNone/>
            </a:pPr>
            <a:endParaRPr>
              <a:solidFill>
                <a:schemeClr val="dk1"/>
              </a:solidFill>
              <a:highlight>
                <a:srgbClr val="FFFFFF"/>
              </a:highlight>
              <a:latin typeface="Lato Light"/>
              <a:ea typeface="Lato Light"/>
              <a:cs typeface="Lato Light"/>
              <a:sym typeface="Lato Light"/>
            </a:endParaRPr>
          </a:p>
        </p:txBody>
      </p:sp>
      <p:sp>
        <p:nvSpPr>
          <p:cNvPr id="580" name="Google Shape;580;p79"/>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79"/>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rgbClr val="FFFFFF"/>
                </a:solidFill>
                <a:latin typeface="Raleway"/>
                <a:ea typeface="Raleway"/>
                <a:cs typeface="Raleway"/>
                <a:sym typeface="Raleway"/>
              </a:rPr>
              <a:t>27</a:t>
            </a:fld>
            <a:endParaRPr sz="1000" b="1" i="0" u="none" strike="noStrike" cap="none">
              <a:solidFill>
                <a:srgbClr val="FFFFFF"/>
              </a:solidFill>
              <a:latin typeface="Raleway"/>
              <a:ea typeface="Raleway"/>
              <a:cs typeface="Raleway"/>
              <a:sym typeface="Raleway"/>
            </a:endParaRPr>
          </a:p>
        </p:txBody>
      </p:sp>
      <p:sp>
        <p:nvSpPr>
          <p:cNvPr id="582" name="Google Shape;582;p79"/>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583" name="Google Shape;583;p79"/>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584" name="Google Shape;584;p79"/>
          <p:cNvPicPr preferRelativeResize="0"/>
          <p:nvPr/>
        </p:nvPicPr>
        <p:blipFill rotWithShape="1">
          <a:blip r:embed="rId5">
            <a:alphaModFix/>
          </a:blip>
          <a:srcRect l="16643" t="7398" r="31971"/>
          <a:stretch/>
        </p:blipFill>
        <p:spPr>
          <a:xfrm>
            <a:off x="0" y="0"/>
            <a:ext cx="3964626" cy="47631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a:p>
        </p:txBody>
      </p:sp>
      <p:sp>
        <p:nvSpPr>
          <p:cNvPr id="590" name="Google Shape;590;p8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800"/>
              <a:buNone/>
            </a:pPr>
            <a:endParaRPr/>
          </a:p>
        </p:txBody>
      </p:sp>
      <p:sp>
        <p:nvSpPr>
          <p:cNvPr id="591" name="Google Shape;591;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28</a:t>
            </a:fld>
            <a:endParaRPr/>
          </a:p>
        </p:txBody>
      </p:sp>
      <p:grpSp>
        <p:nvGrpSpPr>
          <p:cNvPr id="592" name="Google Shape;592;p80"/>
          <p:cNvGrpSpPr/>
          <p:nvPr/>
        </p:nvGrpSpPr>
        <p:grpSpPr>
          <a:xfrm>
            <a:off x="-58542" y="469580"/>
            <a:ext cx="9202542" cy="4338341"/>
            <a:chOff x="-86084" y="1179200"/>
            <a:chExt cx="9202542" cy="4338341"/>
          </a:xfrm>
        </p:grpSpPr>
        <p:pic>
          <p:nvPicPr>
            <p:cNvPr id="593" name="Google Shape;593;p80"/>
            <p:cNvPicPr preferRelativeResize="0"/>
            <p:nvPr/>
          </p:nvPicPr>
          <p:blipFill rotWithShape="1">
            <a:blip r:embed="rId3">
              <a:alphaModFix/>
            </a:blip>
            <a:srcRect/>
            <a:stretch/>
          </p:blipFill>
          <p:spPr>
            <a:xfrm>
              <a:off x="-27542" y="1179200"/>
              <a:ext cx="9144000" cy="4338341"/>
            </a:xfrm>
            <a:prstGeom prst="rect">
              <a:avLst/>
            </a:prstGeom>
            <a:noFill/>
            <a:ln>
              <a:noFill/>
            </a:ln>
          </p:spPr>
        </p:pic>
        <p:sp>
          <p:nvSpPr>
            <p:cNvPr id="594" name="Google Shape;594;p80"/>
            <p:cNvSpPr/>
            <p:nvPr/>
          </p:nvSpPr>
          <p:spPr>
            <a:xfrm>
              <a:off x="4862945" y="2323814"/>
              <a:ext cx="886691" cy="278432"/>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5" name="Google Shape;595;p80"/>
            <p:cNvSpPr/>
            <p:nvPr/>
          </p:nvSpPr>
          <p:spPr>
            <a:xfrm>
              <a:off x="-86084" y="2365364"/>
              <a:ext cx="886691" cy="278432"/>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596" name="Google Shape;596;p80"/>
          <p:cNvSpPr/>
          <p:nvPr/>
        </p:nvSpPr>
        <p:spPr>
          <a:xfrm>
            <a:off x="861442" y="593124"/>
            <a:ext cx="1468689" cy="72181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97" name="Google Shape;597;p80" descr="A picture containing drawing&#10;&#10;Description automatically generated"/>
          <p:cNvPicPr preferRelativeResize="0"/>
          <p:nvPr/>
        </p:nvPicPr>
        <p:blipFill rotWithShape="1">
          <a:blip r:embed="rId4">
            <a:alphaModFix/>
          </a:blip>
          <a:srcRect/>
          <a:stretch/>
        </p:blipFill>
        <p:spPr>
          <a:xfrm>
            <a:off x="793653" y="416102"/>
            <a:ext cx="2104890" cy="84195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1"/>
        <p:cNvGrpSpPr/>
        <p:nvPr/>
      </p:nvGrpSpPr>
      <p:grpSpPr>
        <a:xfrm>
          <a:off x="0" y="0"/>
          <a:ext cx="0" cy="0"/>
          <a:chOff x="0" y="0"/>
          <a:chExt cx="0" cy="0"/>
        </a:xfrm>
      </p:grpSpPr>
      <p:sp>
        <p:nvSpPr>
          <p:cNvPr id="602" name="Google Shape;602;p81"/>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81"/>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chemeClr val="lt1"/>
                </a:solidFill>
                <a:latin typeface="Arial"/>
                <a:ea typeface="Arial"/>
                <a:cs typeface="Arial"/>
                <a:sym typeface="Arial"/>
              </a:rPr>
              <a:t>29</a:t>
            </a:fld>
            <a:endParaRPr sz="1000" b="1" i="0" u="none" strike="noStrike" cap="none">
              <a:solidFill>
                <a:schemeClr val="lt1"/>
              </a:solidFill>
              <a:latin typeface="Arial"/>
              <a:ea typeface="Arial"/>
              <a:cs typeface="Arial"/>
              <a:sym typeface="Arial"/>
            </a:endParaRPr>
          </a:p>
        </p:txBody>
      </p:sp>
      <p:sp>
        <p:nvSpPr>
          <p:cNvPr id="604" name="Google Shape;604;p81"/>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605" name="Google Shape;605;p81"/>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606" name="Google Shape;606;p81"/>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7" name="Google Shape;607;p81"/>
          <p:cNvPicPr preferRelativeResize="0"/>
          <p:nvPr/>
        </p:nvPicPr>
        <p:blipFill>
          <a:blip r:embed="rId5">
            <a:alphaModFix/>
          </a:blip>
          <a:stretch>
            <a:fillRect/>
          </a:stretch>
        </p:blipFill>
        <p:spPr>
          <a:xfrm>
            <a:off x="1665200" y="161575"/>
            <a:ext cx="6267065" cy="43043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6" name="Google Shape;206;p52"/>
          <p:cNvSpPr txBox="1">
            <a:spLocks noGrp="1"/>
          </p:cNvSpPr>
          <p:nvPr>
            <p:ph type="title"/>
          </p:nvPr>
        </p:nvSpPr>
        <p:spPr>
          <a:xfrm>
            <a:off x="311700" y="2285400"/>
            <a:ext cx="8520600" cy="572700"/>
          </a:xfrm>
          <a:prstGeom prst="rect">
            <a:avLst/>
          </a:prstGeom>
          <a:noFill/>
          <a:ln>
            <a:noFill/>
          </a:ln>
          <a:effectLst>
            <a:outerShdw blurRad="57150" dist="104775" dir="5640000" algn="bl" rotWithShape="0">
              <a:srgbClr val="000000">
                <a:alpha val="76000"/>
              </a:srgbClr>
            </a:outerShdw>
          </a:effectLst>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3300">
                <a:solidFill>
                  <a:srgbClr val="FFFFFF"/>
                </a:solidFill>
                <a:latin typeface="Montserrat"/>
                <a:ea typeface="Montserrat"/>
                <a:cs typeface="Montserrat"/>
                <a:sym typeface="Montserrat"/>
              </a:rPr>
              <a:t>INTRODUCTION TO OTN</a:t>
            </a:r>
            <a:endParaRPr sz="3300">
              <a:solidFill>
                <a:srgbClr val="FFFFFF"/>
              </a:solidFill>
              <a:latin typeface="Montserrat"/>
              <a:ea typeface="Montserrat"/>
              <a:cs typeface="Montserrat"/>
              <a:sym typeface="Montserrat"/>
            </a:endParaRPr>
          </a:p>
        </p:txBody>
      </p:sp>
      <p:sp>
        <p:nvSpPr>
          <p:cNvPr id="207" name="Google Shape;207;p52"/>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52"/>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3</a:t>
            </a:fld>
            <a:endParaRPr b="1">
              <a:solidFill>
                <a:schemeClr val="lt1"/>
              </a:solidFill>
            </a:endParaRPr>
          </a:p>
        </p:txBody>
      </p:sp>
      <p:sp>
        <p:nvSpPr>
          <p:cNvPr id="209" name="Google Shape;209;p52"/>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210" name="Google Shape;210;p52"/>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211" name="Google Shape;211;p52"/>
          <p:cNvSpPr txBox="1">
            <a:spLocks noGrp="1"/>
          </p:cNvSpPr>
          <p:nvPr>
            <p:ph type="sldNum" idx="12"/>
          </p:nvPr>
        </p:nvSpPr>
        <p:spPr>
          <a:xfrm>
            <a:off x="-1" y="4749900"/>
            <a:ext cx="403200" cy="393600"/>
          </a:xfrm>
          <a:prstGeom prst="rect">
            <a:avLst/>
          </a:prstGeom>
          <a:solidFill>
            <a:srgbClr val="0070C0"/>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3</a:t>
            </a:fld>
            <a:endParaRPr b="1">
              <a:solidFill>
                <a:srgbClr val="FFFFFF"/>
              </a:solidFill>
              <a:latin typeface="Raleway"/>
              <a:ea typeface="Raleway"/>
              <a:cs typeface="Raleway"/>
              <a:sym typeface="Raleway"/>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1"/>
        <p:cNvGrpSpPr/>
        <p:nvPr/>
      </p:nvGrpSpPr>
      <p:grpSpPr>
        <a:xfrm>
          <a:off x="0" y="0"/>
          <a:ext cx="0" cy="0"/>
          <a:chOff x="0" y="0"/>
          <a:chExt cx="0" cy="0"/>
        </a:xfrm>
      </p:grpSpPr>
      <p:sp>
        <p:nvSpPr>
          <p:cNvPr id="612" name="Google Shape;612;p82"/>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82"/>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chemeClr val="lt1"/>
                </a:solidFill>
                <a:latin typeface="Arial"/>
                <a:ea typeface="Arial"/>
                <a:cs typeface="Arial"/>
                <a:sym typeface="Arial"/>
              </a:rPr>
              <a:t>30</a:t>
            </a:fld>
            <a:endParaRPr sz="1000" b="1" i="0" u="none" strike="noStrike" cap="none">
              <a:solidFill>
                <a:schemeClr val="lt1"/>
              </a:solidFill>
              <a:latin typeface="Arial"/>
              <a:ea typeface="Arial"/>
              <a:cs typeface="Arial"/>
              <a:sym typeface="Arial"/>
            </a:endParaRPr>
          </a:p>
        </p:txBody>
      </p:sp>
      <p:sp>
        <p:nvSpPr>
          <p:cNvPr id="614" name="Google Shape;614;p82"/>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615" name="Google Shape;615;p82"/>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616" name="Google Shape;616;p82"/>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7" name="Google Shape;617;p82"/>
          <p:cNvPicPr preferRelativeResize="0"/>
          <p:nvPr/>
        </p:nvPicPr>
        <p:blipFill>
          <a:blip r:embed="rId5">
            <a:alphaModFix/>
          </a:blip>
          <a:stretch>
            <a:fillRect/>
          </a:stretch>
        </p:blipFill>
        <p:spPr>
          <a:xfrm>
            <a:off x="152400" y="152400"/>
            <a:ext cx="6102002" cy="430435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1"/>
        <p:cNvGrpSpPr/>
        <p:nvPr/>
      </p:nvGrpSpPr>
      <p:grpSpPr>
        <a:xfrm>
          <a:off x="0" y="0"/>
          <a:ext cx="0" cy="0"/>
          <a:chOff x="0" y="0"/>
          <a:chExt cx="0" cy="0"/>
        </a:xfrm>
      </p:grpSpPr>
      <p:sp>
        <p:nvSpPr>
          <p:cNvPr id="622" name="Google Shape;622;p83"/>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83"/>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chemeClr val="lt1"/>
                </a:solidFill>
                <a:latin typeface="Arial"/>
                <a:ea typeface="Arial"/>
                <a:cs typeface="Arial"/>
                <a:sym typeface="Arial"/>
              </a:rPr>
              <a:t>31</a:t>
            </a:fld>
            <a:endParaRPr sz="1000" b="1" i="0" u="none" strike="noStrike" cap="none">
              <a:solidFill>
                <a:schemeClr val="lt1"/>
              </a:solidFill>
              <a:latin typeface="Arial"/>
              <a:ea typeface="Arial"/>
              <a:cs typeface="Arial"/>
              <a:sym typeface="Arial"/>
            </a:endParaRPr>
          </a:p>
        </p:txBody>
      </p:sp>
      <p:sp>
        <p:nvSpPr>
          <p:cNvPr id="624" name="Google Shape;624;p83"/>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625" name="Google Shape;625;p83"/>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626" name="Google Shape;626;p83"/>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83"/>
          <p:cNvSpPr txBox="1">
            <a:spLocks noGrp="1"/>
          </p:cNvSpPr>
          <p:nvPr>
            <p:ph type="title"/>
          </p:nvPr>
        </p:nvSpPr>
        <p:spPr>
          <a:xfrm>
            <a:off x="311700" y="1057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SUMMARY STATISTICS</a:t>
            </a:r>
            <a:endParaRPr b="1">
              <a:solidFill>
                <a:srgbClr val="1E3566"/>
              </a:solidFill>
              <a:latin typeface="Montserrat"/>
              <a:ea typeface="Montserrat"/>
              <a:cs typeface="Montserrat"/>
              <a:sym typeface="Montserrat"/>
            </a:endParaRPr>
          </a:p>
        </p:txBody>
      </p:sp>
      <p:pic>
        <p:nvPicPr>
          <p:cNvPr id="628" name="Google Shape;628;p83"/>
          <p:cNvPicPr preferRelativeResize="0"/>
          <p:nvPr/>
        </p:nvPicPr>
        <p:blipFill>
          <a:blip r:embed="rId5">
            <a:alphaModFix/>
          </a:blip>
          <a:stretch>
            <a:fillRect/>
          </a:stretch>
        </p:blipFill>
        <p:spPr>
          <a:xfrm>
            <a:off x="152400" y="830875"/>
            <a:ext cx="6901616" cy="3625882"/>
          </a:xfrm>
          <a:prstGeom prst="rect">
            <a:avLst/>
          </a:prstGeom>
          <a:noFill/>
          <a:ln>
            <a:noFill/>
          </a:ln>
        </p:spPr>
      </p:pic>
      <p:pic>
        <p:nvPicPr>
          <p:cNvPr id="629" name="Google Shape;629;p83"/>
          <p:cNvPicPr preferRelativeResize="0"/>
          <p:nvPr/>
        </p:nvPicPr>
        <p:blipFill>
          <a:blip r:embed="rId6">
            <a:alphaModFix/>
          </a:blip>
          <a:stretch>
            <a:fillRect/>
          </a:stretch>
        </p:blipFill>
        <p:spPr>
          <a:xfrm>
            <a:off x="40775" y="791741"/>
            <a:ext cx="9143999" cy="3858144"/>
          </a:xfrm>
          <a:prstGeom prst="rect">
            <a:avLst/>
          </a:prstGeom>
          <a:noFill/>
          <a:ln>
            <a:noFill/>
          </a:ln>
        </p:spPr>
      </p:pic>
      <p:pic>
        <p:nvPicPr>
          <p:cNvPr id="630" name="Google Shape;630;p83"/>
          <p:cNvPicPr preferRelativeResize="0"/>
          <p:nvPr/>
        </p:nvPicPr>
        <p:blipFill>
          <a:blip r:embed="rId7">
            <a:alphaModFix/>
          </a:blip>
          <a:stretch>
            <a:fillRect/>
          </a:stretch>
        </p:blipFill>
        <p:spPr>
          <a:xfrm>
            <a:off x="776691" y="0"/>
            <a:ext cx="7672172" cy="51435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4"/>
        <p:cNvGrpSpPr/>
        <p:nvPr/>
      </p:nvGrpSpPr>
      <p:grpSpPr>
        <a:xfrm>
          <a:off x="0" y="0"/>
          <a:ext cx="0" cy="0"/>
          <a:chOff x="0" y="0"/>
          <a:chExt cx="0" cy="0"/>
        </a:xfrm>
      </p:grpSpPr>
      <p:sp>
        <p:nvSpPr>
          <p:cNvPr id="635" name="Google Shape;635;p84"/>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84"/>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chemeClr val="lt1"/>
                </a:solidFill>
                <a:latin typeface="Arial"/>
                <a:ea typeface="Arial"/>
                <a:cs typeface="Arial"/>
                <a:sym typeface="Arial"/>
              </a:rPr>
              <a:t>32</a:t>
            </a:fld>
            <a:endParaRPr sz="1000" b="1" i="0" u="none" strike="noStrike" cap="none">
              <a:solidFill>
                <a:schemeClr val="lt1"/>
              </a:solidFill>
              <a:latin typeface="Arial"/>
              <a:ea typeface="Arial"/>
              <a:cs typeface="Arial"/>
              <a:sym typeface="Arial"/>
            </a:endParaRPr>
          </a:p>
        </p:txBody>
      </p:sp>
      <p:sp>
        <p:nvSpPr>
          <p:cNvPr id="637" name="Google Shape;637;p84"/>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638" name="Google Shape;638;p84"/>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639" name="Google Shape;639;p84"/>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84"/>
          <p:cNvSpPr txBox="1">
            <a:spLocks noGrp="1"/>
          </p:cNvSpPr>
          <p:nvPr>
            <p:ph type="title"/>
          </p:nvPr>
        </p:nvSpPr>
        <p:spPr>
          <a:xfrm>
            <a:off x="311700" y="1057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MYSTERY TAG TOOL</a:t>
            </a:r>
            <a:endParaRPr b="1">
              <a:solidFill>
                <a:srgbClr val="1E3566"/>
              </a:solidFill>
              <a:latin typeface="Montserrat"/>
              <a:ea typeface="Montserrat"/>
              <a:cs typeface="Montserrat"/>
              <a:sym typeface="Montserrat"/>
            </a:endParaRPr>
          </a:p>
        </p:txBody>
      </p:sp>
      <p:pic>
        <p:nvPicPr>
          <p:cNvPr id="641" name="Google Shape;641;p84"/>
          <p:cNvPicPr preferRelativeResize="0"/>
          <p:nvPr/>
        </p:nvPicPr>
        <p:blipFill>
          <a:blip r:embed="rId5">
            <a:alphaModFix/>
          </a:blip>
          <a:stretch>
            <a:fillRect/>
          </a:stretch>
        </p:blipFill>
        <p:spPr>
          <a:xfrm>
            <a:off x="988113" y="678475"/>
            <a:ext cx="7167770" cy="362588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5"/>
        <p:cNvGrpSpPr/>
        <p:nvPr/>
      </p:nvGrpSpPr>
      <p:grpSpPr>
        <a:xfrm>
          <a:off x="0" y="0"/>
          <a:ext cx="0" cy="0"/>
          <a:chOff x="0" y="0"/>
          <a:chExt cx="0" cy="0"/>
        </a:xfrm>
      </p:grpSpPr>
      <p:sp>
        <p:nvSpPr>
          <p:cNvPr id="646" name="Google Shape;646;p85"/>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85"/>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chemeClr val="lt1"/>
                </a:solidFill>
                <a:latin typeface="Arial"/>
                <a:ea typeface="Arial"/>
                <a:cs typeface="Arial"/>
                <a:sym typeface="Arial"/>
              </a:rPr>
              <a:t>33</a:t>
            </a:fld>
            <a:endParaRPr sz="1000" b="1" i="0" u="none" strike="noStrike" cap="none">
              <a:solidFill>
                <a:schemeClr val="lt1"/>
              </a:solidFill>
              <a:latin typeface="Arial"/>
              <a:ea typeface="Arial"/>
              <a:cs typeface="Arial"/>
              <a:sym typeface="Arial"/>
            </a:endParaRPr>
          </a:p>
        </p:txBody>
      </p:sp>
      <p:sp>
        <p:nvSpPr>
          <p:cNvPr id="648" name="Google Shape;648;p85"/>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649" name="Google Shape;649;p85"/>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650" name="Google Shape;650;p85"/>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85"/>
          <p:cNvSpPr txBox="1">
            <a:spLocks noGrp="1"/>
          </p:cNvSpPr>
          <p:nvPr>
            <p:ph type="title"/>
          </p:nvPr>
        </p:nvSpPr>
        <p:spPr>
          <a:xfrm>
            <a:off x="311700" y="1057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HELPFUL INFO</a:t>
            </a:r>
            <a:endParaRPr b="1">
              <a:solidFill>
                <a:srgbClr val="1E3566"/>
              </a:solidFill>
              <a:latin typeface="Montserrat"/>
              <a:ea typeface="Montserrat"/>
              <a:cs typeface="Montserrat"/>
              <a:sym typeface="Montserrat"/>
            </a:endParaRPr>
          </a:p>
        </p:txBody>
      </p:sp>
      <p:pic>
        <p:nvPicPr>
          <p:cNvPr id="652" name="Google Shape;652;p85"/>
          <p:cNvPicPr preferRelativeResize="0"/>
          <p:nvPr/>
        </p:nvPicPr>
        <p:blipFill>
          <a:blip r:embed="rId5">
            <a:alphaModFix/>
          </a:blip>
          <a:stretch>
            <a:fillRect/>
          </a:stretch>
        </p:blipFill>
        <p:spPr>
          <a:xfrm>
            <a:off x="234700" y="916825"/>
            <a:ext cx="3416200" cy="3172600"/>
          </a:xfrm>
          <a:prstGeom prst="rect">
            <a:avLst/>
          </a:prstGeom>
          <a:noFill/>
          <a:ln>
            <a:noFill/>
          </a:ln>
        </p:spPr>
      </p:pic>
      <p:pic>
        <p:nvPicPr>
          <p:cNvPr id="653" name="Google Shape;653;p85"/>
          <p:cNvPicPr preferRelativeResize="0"/>
          <p:nvPr/>
        </p:nvPicPr>
        <p:blipFill>
          <a:blip r:embed="rId6">
            <a:alphaModFix/>
          </a:blip>
          <a:stretch>
            <a:fillRect/>
          </a:stretch>
        </p:blipFill>
        <p:spPr>
          <a:xfrm>
            <a:off x="4130425" y="830875"/>
            <a:ext cx="4701879" cy="362588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7"/>
        <p:cNvGrpSpPr/>
        <p:nvPr/>
      </p:nvGrpSpPr>
      <p:grpSpPr>
        <a:xfrm>
          <a:off x="0" y="0"/>
          <a:ext cx="0" cy="0"/>
          <a:chOff x="0" y="0"/>
          <a:chExt cx="0" cy="0"/>
        </a:xfrm>
      </p:grpSpPr>
      <p:sp>
        <p:nvSpPr>
          <p:cNvPr id="658" name="Google Shape;658;p86"/>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86"/>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34</a:t>
            </a:fld>
            <a:endParaRPr b="1">
              <a:solidFill>
                <a:srgbClr val="FFFFFF"/>
              </a:solidFill>
              <a:latin typeface="Raleway"/>
              <a:ea typeface="Raleway"/>
              <a:cs typeface="Raleway"/>
              <a:sym typeface="Raleway"/>
            </a:endParaRPr>
          </a:p>
        </p:txBody>
      </p:sp>
      <p:sp>
        <p:nvSpPr>
          <p:cNvPr id="660" name="Google Shape;660;p86"/>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661" name="Google Shape;661;p86"/>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662" name="Google Shape;662;p8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228600" algn="l" rtl="0">
              <a:spcBef>
                <a:spcPts val="0"/>
              </a:spcBef>
              <a:spcAft>
                <a:spcPts val="0"/>
              </a:spcAft>
              <a:buClr>
                <a:schemeClr val="dk1"/>
              </a:buClr>
              <a:buSzPts val="1800"/>
              <a:buFont typeface="Arial"/>
              <a:buNone/>
            </a:pPr>
            <a:endParaRPr/>
          </a:p>
          <a:p>
            <a:pPr marL="0" lvl="0" indent="0" algn="ctr" rtl="0">
              <a:spcBef>
                <a:spcPts val="0"/>
              </a:spcBef>
              <a:spcAft>
                <a:spcPts val="0"/>
              </a:spcAft>
              <a:buSzPts val="1100"/>
              <a:buNone/>
            </a:pPr>
            <a:endParaRPr/>
          </a:p>
          <a:p>
            <a:pPr marL="0" lvl="0" indent="0" algn="ctr" rtl="0">
              <a:spcBef>
                <a:spcPts val="0"/>
              </a:spcBef>
              <a:spcAft>
                <a:spcPts val="0"/>
              </a:spcAft>
              <a:buSzPts val="1100"/>
              <a:buNone/>
            </a:pPr>
            <a:endParaRPr/>
          </a:p>
          <a:p>
            <a:pPr marL="0" lvl="0" indent="0" algn="ctr" rtl="0">
              <a:spcBef>
                <a:spcPts val="0"/>
              </a:spcBef>
              <a:spcAft>
                <a:spcPts val="0"/>
              </a:spcAft>
              <a:buSzPts val="1100"/>
              <a:buNone/>
            </a:pPr>
            <a:endParaRPr/>
          </a:p>
          <a:p>
            <a:pPr marL="0" lvl="0" indent="0" algn="ctr" rtl="0">
              <a:spcBef>
                <a:spcPts val="0"/>
              </a:spcBef>
              <a:spcAft>
                <a:spcPts val="0"/>
              </a:spcAft>
              <a:buClr>
                <a:schemeClr val="dk1"/>
              </a:buClr>
              <a:buSzPts val="1100"/>
              <a:buFont typeface="Arial"/>
              <a:buNone/>
            </a:pPr>
            <a:r>
              <a:rPr lang="en"/>
              <a:t>Time for a walkthrough of the Data Portal! Available here: </a:t>
            </a:r>
            <a:r>
              <a:rPr lang="en" u="sng">
                <a:solidFill>
                  <a:schemeClr val="accent5"/>
                </a:solidFill>
                <a:hlinkClick r:id="rId5">
                  <a:extLst>
                    <a:ext uri="{A12FA001-AC4F-418D-AE19-62706E023703}">
                      <ahyp:hlinkClr xmlns:ahyp="http://schemas.microsoft.com/office/drawing/2018/hyperlinkcolor" val="tx"/>
                    </a:ext>
                  </a:extLst>
                </a:hlinkClick>
              </a:rPr>
              <a:t>https://members.oceantrack.org/</a:t>
            </a:r>
            <a:endParaRPr/>
          </a:p>
        </p:txBody>
      </p:sp>
      <p:sp>
        <p:nvSpPr>
          <p:cNvPr id="663" name="Google Shape;663;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800"/>
              <a:buNone/>
            </a:pPr>
            <a:r>
              <a:rPr lang="en" b="1">
                <a:solidFill>
                  <a:srgbClr val="1E3566"/>
                </a:solidFill>
                <a:latin typeface="Montserrat"/>
                <a:ea typeface="Montserrat"/>
                <a:cs typeface="Montserrat"/>
                <a:sym typeface="Montserrat"/>
              </a:rPr>
              <a:t>WEBSITE SCREEN-SHARING</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7"/>
        <p:cNvGrpSpPr/>
        <p:nvPr/>
      </p:nvGrpSpPr>
      <p:grpSpPr>
        <a:xfrm>
          <a:off x="0" y="0"/>
          <a:ext cx="0" cy="0"/>
          <a:chOff x="0" y="0"/>
          <a:chExt cx="0" cy="0"/>
        </a:xfrm>
      </p:grpSpPr>
      <p:sp>
        <p:nvSpPr>
          <p:cNvPr id="668" name="Google Shape;668;p87"/>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87"/>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35</a:t>
            </a:fld>
            <a:endParaRPr b="1">
              <a:solidFill>
                <a:schemeClr val="lt1"/>
              </a:solidFill>
            </a:endParaRPr>
          </a:p>
        </p:txBody>
      </p:sp>
      <p:sp>
        <p:nvSpPr>
          <p:cNvPr id="670" name="Google Shape;670;p87"/>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671" name="Google Shape;671;p87"/>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672" name="Google Shape;672;p87"/>
          <p:cNvSpPr txBox="1"/>
          <p:nvPr/>
        </p:nvSpPr>
        <p:spPr>
          <a:xfrm>
            <a:off x="897150" y="1474250"/>
            <a:ext cx="7349700" cy="337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1"/>
              </a:solidFill>
            </a:endParaRPr>
          </a:p>
        </p:txBody>
      </p:sp>
      <p:sp>
        <p:nvSpPr>
          <p:cNvPr id="673" name="Google Shape;673;p87"/>
          <p:cNvSpPr txBox="1">
            <a:spLocks noGrp="1"/>
          </p:cNvSpPr>
          <p:nvPr>
            <p:ph type="title"/>
          </p:nvPr>
        </p:nvSpPr>
        <p:spPr>
          <a:xfrm>
            <a:off x="311700" y="2285400"/>
            <a:ext cx="8520600" cy="572700"/>
          </a:xfrm>
          <a:prstGeom prst="rect">
            <a:avLst/>
          </a:prstGeom>
          <a:noFill/>
          <a:ln>
            <a:noFill/>
          </a:ln>
          <a:effectLst>
            <a:outerShdw blurRad="57150" dist="104775" dir="5640000" algn="bl" rotWithShape="0">
              <a:srgbClr val="000000">
                <a:alpha val="76000"/>
              </a:srgbClr>
            </a:outerShdw>
          </a:effectLst>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3300">
                <a:solidFill>
                  <a:srgbClr val="FFFFFF"/>
                </a:solidFill>
                <a:latin typeface="Montserrat"/>
                <a:ea typeface="Montserrat"/>
                <a:cs typeface="Montserrat"/>
                <a:sym typeface="Montserrat"/>
              </a:rPr>
              <a:t>DATA OUTPUTS AND ANALYSIS</a:t>
            </a:r>
            <a:endParaRPr sz="3300">
              <a:solidFill>
                <a:srgbClr val="FFFFFF"/>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7"/>
        <p:cNvGrpSpPr/>
        <p:nvPr/>
      </p:nvGrpSpPr>
      <p:grpSpPr>
        <a:xfrm>
          <a:off x="0" y="0"/>
          <a:ext cx="0" cy="0"/>
          <a:chOff x="0" y="0"/>
          <a:chExt cx="0" cy="0"/>
        </a:xfrm>
      </p:grpSpPr>
      <p:sp>
        <p:nvSpPr>
          <p:cNvPr id="678" name="Google Shape;678;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ANALYSIS PLANNING</a:t>
            </a:r>
            <a:br>
              <a:rPr lang="en" b="1">
                <a:solidFill>
                  <a:srgbClr val="1E3566"/>
                </a:solidFill>
                <a:latin typeface="Montserrat"/>
                <a:ea typeface="Montserrat"/>
                <a:cs typeface="Montserrat"/>
                <a:sym typeface="Montserrat"/>
              </a:rPr>
            </a:br>
            <a:endParaRPr b="1">
              <a:solidFill>
                <a:srgbClr val="1E3566"/>
              </a:solidFill>
              <a:latin typeface="Montserrat"/>
              <a:ea typeface="Montserrat"/>
              <a:cs typeface="Montserrat"/>
              <a:sym typeface="Montserrat"/>
            </a:endParaRPr>
          </a:p>
        </p:txBody>
      </p:sp>
      <p:sp>
        <p:nvSpPr>
          <p:cNvPr id="679" name="Google Shape;679;p88"/>
          <p:cNvSpPr txBox="1">
            <a:spLocks noGrp="1"/>
          </p:cNvSpPr>
          <p:nvPr>
            <p:ph type="body" idx="1"/>
          </p:nvPr>
        </p:nvSpPr>
        <p:spPr>
          <a:xfrm>
            <a:off x="86450" y="1113700"/>
            <a:ext cx="5190600" cy="35823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Clr>
                <a:schemeClr val="dk1"/>
              </a:buClr>
              <a:buSzPts val="1600"/>
              <a:buFont typeface="Lato Light"/>
              <a:buChar char="●"/>
            </a:pPr>
            <a:r>
              <a:rPr lang="en" sz="1600">
                <a:solidFill>
                  <a:schemeClr val="dk1"/>
                </a:solidFill>
                <a:highlight>
                  <a:srgbClr val="FFFFFF"/>
                </a:highlight>
                <a:latin typeface="Lato Light"/>
                <a:ea typeface="Lato Light"/>
                <a:cs typeface="Lato Light"/>
                <a:sym typeface="Lato Light"/>
              </a:rPr>
              <a:t>Data sets are large and complex</a:t>
            </a:r>
            <a:endParaRPr/>
          </a:p>
          <a:p>
            <a:pPr marL="914400" lvl="1" indent="-298450" algn="l" rtl="0">
              <a:lnSpc>
                <a:spcPct val="150000"/>
              </a:lnSpc>
              <a:spcBef>
                <a:spcPts val="0"/>
              </a:spcBef>
              <a:spcAft>
                <a:spcPts val="0"/>
              </a:spcAft>
              <a:buClr>
                <a:schemeClr val="dk1"/>
              </a:buClr>
              <a:buSzPts val="1100"/>
              <a:buFont typeface="Lato Light"/>
              <a:buChar char="○"/>
            </a:pPr>
            <a:r>
              <a:rPr lang="en" sz="1100">
                <a:solidFill>
                  <a:schemeClr val="dk1"/>
                </a:solidFill>
                <a:highlight>
                  <a:srgbClr val="FFFFFF"/>
                </a:highlight>
                <a:latin typeface="Lato Light"/>
                <a:ea typeface="Lato Light"/>
                <a:cs typeface="Lato Light"/>
                <a:sym typeface="Lato Light"/>
              </a:rPr>
              <a:t>Plan to take GREAT field notes</a:t>
            </a:r>
            <a:endParaRPr sz="1100">
              <a:solidFill>
                <a:schemeClr val="dk1"/>
              </a:solidFill>
              <a:highlight>
                <a:srgbClr val="FFFFFF"/>
              </a:highlight>
              <a:latin typeface="Lato Light"/>
              <a:ea typeface="Lato Light"/>
              <a:cs typeface="Lato Light"/>
              <a:sym typeface="Lato Light"/>
            </a:endParaRPr>
          </a:p>
          <a:p>
            <a:pPr marL="914400" lvl="1" indent="-298450" algn="l" rtl="0">
              <a:lnSpc>
                <a:spcPct val="150000"/>
              </a:lnSpc>
              <a:spcBef>
                <a:spcPts val="0"/>
              </a:spcBef>
              <a:spcAft>
                <a:spcPts val="0"/>
              </a:spcAft>
              <a:buClr>
                <a:schemeClr val="dk1"/>
              </a:buClr>
              <a:buSzPts val="1100"/>
              <a:buFont typeface="Lato Light"/>
              <a:buChar char="○"/>
            </a:pPr>
            <a:r>
              <a:rPr lang="en" sz="1100">
                <a:solidFill>
                  <a:schemeClr val="dk1"/>
                </a:solidFill>
                <a:highlight>
                  <a:srgbClr val="FFFFFF"/>
                </a:highlight>
                <a:latin typeface="Lato Light"/>
                <a:ea typeface="Lato Light"/>
                <a:cs typeface="Lato Light"/>
                <a:sym typeface="Lato Light"/>
              </a:rPr>
              <a:t>Plan to use something other than MS Excel</a:t>
            </a:r>
            <a:endParaRPr sz="1100">
              <a:solidFill>
                <a:schemeClr val="dk1"/>
              </a:solidFill>
              <a:highlight>
                <a:srgbClr val="FFFFFF"/>
              </a:highlight>
              <a:latin typeface="Lato Light"/>
              <a:ea typeface="Lato Light"/>
              <a:cs typeface="Lato Light"/>
              <a:sym typeface="Lato Light"/>
            </a:endParaRPr>
          </a:p>
          <a:p>
            <a:pPr marL="914400" lvl="1" indent="-298450" algn="l" rtl="0">
              <a:lnSpc>
                <a:spcPct val="150000"/>
              </a:lnSpc>
              <a:spcBef>
                <a:spcPts val="0"/>
              </a:spcBef>
              <a:spcAft>
                <a:spcPts val="0"/>
              </a:spcAft>
              <a:buClr>
                <a:schemeClr val="dk1"/>
              </a:buClr>
              <a:buSzPts val="1100"/>
              <a:buFont typeface="Lato Light"/>
              <a:buChar char="○"/>
            </a:pPr>
            <a:r>
              <a:rPr lang="en" sz="1100">
                <a:solidFill>
                  <a:schemeClr val="dk1"/>
                </a:solidFill>
                <a:highlight>
                  <a:srgbClr val="FFFFFF"/>
                </a:highlight>
                <a:latin typeface="Lato Light"/>
                <a:ea typeface="Lato Light"/>
                <a:cs typeface="Lato Light"/>
                <a:sym typeface="Lato Light"/>
              </a:rPr>
              <a:t>Expect redundancy in your detections: multiple detections of one fish at one location</a:t>
            </a:r>
            <a:endParaRPr sz="1100">
              <a:solidFill>
                <a:schemeClr val="dk1"/>
              </a:solidFill>
              <a:highlight>
                <a:srgbClr val="FFFFFF"/>
              </a:highlight>
              <a:latin typeface="Lato Light"/>
              <a:ea typeface="Lato Light"/>
              <a:cs typeface="Lato Light"/>
              <a:sym typeface="Lato Light"/>
            </a:endParaRPr>
          </a:p>
          <a:p>
            <a:pPr marL="457200" lvl="0" indent="-330200" algn="l" rtl="0">
              <a:lnSpc>
                <a:spcPct val="150000"/>
              </a:lnSpc>
              <a:spcBef>
                <a:spcPts val="0"/>
              </a:spcBef>
              <a:spcAft>
                <a:spcPts val="0"/>
              </a:spcAft>
              <a:buClr>
                <a:schemeClr val="dk1"/>
              </a:buClr>
              <a:buSzPts val="1600"/>
              <a:buFont typeface="Lato Light"/>
              <a:buChar char="●"/>
            </a:pPr>
            <a:r>
              <a:rPr lang="en" sz="1600">
                <a:solidFill>
                  <a:schemeClr val="dk1"/>
                </a:solidFill>
                <a:highlight>
                  <a:srgbClr val="FFFFFF"/>
                </a:highlight>
                <a:latin typeface="Lato Light"/>
                <a:ea typeface="Lato Light"/>
                <a:cs typeface="Lato Light"/>
                <a:sym typeface="Lato Light"/>
              </a:rPr>
              <a:t>Develop specific questions you hope to answer, and plan the analysis pathway</a:t>
            </a:r>
            <a:endParaRPr/>
          </a:p>
          <a:p>
            <a:pPr marL="457200" lvl="0" indent="-330200" algn="l" rtl="0">
              <a:lnSpc>
                <a:spcPct val="150000"/>
              </a:lnSpc>
              <a:spcBef>
                <a:spcPts val="0"/>
              </a:spcBef>
              <a:spcAft>
                <a:spcPts val="0"/>
              </a:spcAft>
              <a:buClr>
                <a:schemeClr val="dk1"/>
              </a:buClr>
              <a:buSzPts val="1600"/>
              <a:buFont typeface="Lato Light"/>
              <a:buChar char="●"/>
            </a:pPr>
            <a:r>
              <a:rPr lang="en" sz="1600">
                <a:solidFill>
                  <a:schemeClr val="dk1"/>
                </a:solidFill>
                <a:highlight>
                  <a:srgbClr val="FFFFFF"/>
                </a:highlight>
                <a:latin typeface="Lato Light"/>
                <a:ea typeface="Lato Light"/>
                <a:cs typeface="Lato Light"/>
                <a:sym typeface="Lato Light"/>
              </a:rPr>
              <a:t>Identify individuals that are responsible for</a:t>
            </a:r>
            <a:endParaRPr sz="1600">
              <a:solidFill>
                <a:schemeClr val="dk1"/>
              </a:solidFill>
              <a:highlight>
                <a:srgbClr val="FFFFFF"/>
              </a:highlight>
              <a:latin typeface="Lato Light"/>
              <a:ea typeface="Lato Light"/>
              <a:cs typeface="Lato Light"/>
              <a:sym typeface="Lato Light"/>
            </a:endParaRPr>
          </a:p>
          <a:p>
            <a:pPr marL="914400" lvl="1" indent="-298450" algn="l" rtl="0">
              <a:lnSpc>
                <a:spcPct val="150000"/>
              </a:lnSpc>
              <a:spcBef>
                <a:spcPts val="0"/>
              </a:spcBef>
              <a:spcAft>
                <a:spcPts val="0"/>
              </a:spcAft>
              <a:buClr>
                <a:schemeClr val="dk1"/>
              </a:buClr>
              <a:buSzPts val="1100"/>
              <a:buFont typeface="Lato Light"/>
              <a:buChar char="○"/>
            </a:pPr>
            <a:r>
              <a:rPr lang="en" sz="1100">
                <a:solidFill>
                  <a:schemeClr val="dk1"/>
                </a:solidFill>
                <a:highlight>
                  <a:srgbClr val="FFFFFF"/>
                </a:highlight>
                <a:latin typeface="Lato Light"/>
                <a:ea typeface="Lato Light"/>
                <a:cs typeface="Lato Light"/>
                <a:sym typeface="Lato Light"/>
              </a:rPr>
              <a:t>1) Field work and metadata</a:t>
            </a:r>
            <a:endParaRPr sz="1100">
              <a:solidFill>
                <a:schemeClr val="dk1"/>
              </a:solidFill>
              <a:highlight>
                <a:srgbClr val="FFFFFF"/>
              </a:highlight>
              <a:latin typeface="Lato Light"/>
              <a:ea typeface="Lato Light"/>
              <a:cs typeface="Lato Light"/>
              <a:sym typeface="Lato Light"/>
            </a:endParaRPr>
          </a:p>
          <a:p>
            <a:pPr marL="914400" lvl="1" indent="-298450" algn="l" rtl="0">
              <a:lnSpc>
                <a:spcPct val="150000"/>
              </a:lnSpc>
              <a:spcBef>
                <a:spcPts val="0"/>
              </a:spcBef>
              <a:spcAft>
                <a:spcPts val="0"/>
              </a:spcAft>
              <a:buClr>
                <a:schemeClr val="dk1"/>
              </a:buClr>
              <a:buSzPts val="1100"/>
              <a:buFont typeface="Lato Light"/>
              <a:buChar char="○"/>
            </a:pPr>
            <a:r>
              <a:rPr lang="en" sz="1100">
                <a:solidFill>
                  <a:schemeClr val="dk1"/>
                </a:solidFill>
                <a:highlight>
                  <a:srgbClr val="FFFFFF"/>
                </a:highlight>
                <a:latin typeface="Lato Light"/>
                <a:ea typeface="Lato Light"/>
                <a:cs typeface="Lato Light"/>
                <a:sym typeface="Lato Light"/>
              </a:rPr>
              <a:t>2) Analyzing (and writing up) data </a:t>
            </a:r>
            <a:endParaRPr sz="1100">
              <a:solidFill>
                <a:schemeClr val="dk1"/>
              </a:solidFill>
              <a:highlight>
                <a:srgbClr val="FFFFFF"/>
              </a:highlight>
              <a:latin typeface="Lato Light"/>
              <a:ea typeface="Lato Light"/>
              <a:cs typeface="Lato Light"/>
              <a:sym typeface="Lato Light"/>
            </a:endParaRPr>
          </a:p>
          <a:p>
            <a:pPr marL="914400" lvl="1" indent="-298450" algn="l" rtl="0">
              <a:lnSpc>
                <a:spcPct val="150000"/>
              </a:lnSpc>
              <a:spcBef>
                <a:spcPts val="0"/>
              </a:spcBef>
              <a:spcAft>
                <a:spcPts val="0"/>
              </a:spcAft>
              <a:buClr>
                <a:schemeClr val="dk1"/>
              </a:buClr>
              <a:buSzPts val="1100"/>
              <a:buFont typeface="Lato Light"/>
              <a:buChar char="○"/>
            </a:pPr>
            <a:r>
              <a:rPr lang="en" sz="1100">
                <a:solidFill>
                  <a:schemeClr val="dk1"/>
                </a:solidFill>
                <a:highlight>
                  <a:srgbClr val="FFFFFF"/>
                </a:highlight>
                <a:latin typeface="Lato Light"/>
                <a:ea typeface="Lato Light"/>
                <a:cs typeface="Lato Light"/>
                <a:sym typeface="Lato Light"/>
              </a:rPr>
              <a:t>Can require a significant portion of a researcher’s time depending on scale of the study, and help eliminate confusion to assign roles</a:t>
            </a:r>
            <a:endParaRPr sz="1100">
              <a:solidFill>
                <a:schemeClr val="dk1"/>
              </a:solidFill>
              <a:highlight>
                <a:srgbClr val="FFFFFF"/>
              </a:highlight>
              <a:latin typeface="Lato Light"/>
              <a:ea typeface="Lato Light"/>
              <a:cs typeface="Lato Light"/>
              <a:sym typeface="Lato Light"/>
            </a:endParaRPr>
          </a:p>
          <a:p>
            <a:pPr marL="0" lvl="0" indent="0" algn="l" rtl="0">
              <a:lnSpc>
                <a:spcPct val="100000"/>
              </a:lnSpc>
              <a:spcBef>
                <a:spcPts val="1600"/>
              </a:spcBef>
              <a:spcAft>
                <a:spcPts val="0"/>
              </a:spcAft>
              <a:buNone/>
            </a:pPr>
            <a:endParaRPr sz="1100">
              <a:solidFill>
                <a:schemeClr val="dk1"/>
              </a:solidFill>
              <a:highlight>
                <a:srgbClr val="FFFFFF"/>
              </a:highlight>
              <a:latin typeface="Lato Light"/>
              <a:ea typeface="Lato Light"/>
              <a:cs typeface="Lato Light"/>
              <a:sym typeface="Lato Light"/>
            </a:endParaRPr>
          </a:p>
        </p:txBody>
      </p:sp>
      <p:sp>
        <p:nvSpPr>
          <p:cNvPr id="680" name="Google Shape;680;p88"/>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88"/>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36</a:t>
            </a:fld>
            <a:endParaRPr b="1">
              <a:solidFill>
                <a:srgbClr val="FFFFFF"/>
              </a:solidFill>
              <a:latin typeface="Raleway"/>
              <a:ea typeface="Raleway"/>
              <a:cs typeface="Raleway"/>
              <a:sym typeface="Raleway"/>
            </a:endParaRPr>
          </a:p>
        </p:txBody>
      </p:sp>
      <p:sp>
        <p:nvSpPr>
          <p:cNvPr id="682" name="Google Shape;682;p88"/>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683" name="Google Shape;683;p88"/>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684" name="Google Shape;684;p88"/>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5" name="Google Shape;685;p88"/>
          <p:cNvPicPr preferRelativeResize="0"/>
          <p:nvPr/>
        </p:nvPicPr>
        <p:blipFill rotWithShape="1">
          <a:blip r:embed="rId5">
            <a:alphaModFix/>
          </a:blip>
          <a:srcRect l="18798" r="28097"/>
          <a:stretch/>
        </p:blipFill>
        <p:spPr>
          <a:xfrm>
            <a:off x="5351100" y="0"/>
            <a:ext cx="3792900" cy="47623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9"/>
        <p:cNvGrpSpPr/>
        <p:nvPr/>
      </p:nvGrpSpPr>
      <p:grpSpPr>
        <a:xfrm>
          <a:off x="0" y="0"/>
          <a:ext cx="0" cy="0"/>
          <a:chOff x="0" y="0"/>
          <a:chExt cx="0" cy="0"/>
        </a:xfrm>
      </p:grpSpPr>
      <p:sp>
        <p:nvSpPr>
          <p:cNvPr id="690" name="Google Shape;690;p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LIMITS OF DATA</a:t>
            </a:r>
            <a:endParaRPr b="1">
              <a:solidFill>
                <a:srgbClr val="1E3566"/>
              </a:solidFill>
              <a:latin typeface="Montserrat"/>
              <a:ea typeface="Montserrat"/>
              <a:cs typeface="Montserrat"/>
              <a:sym typeface="Montserrat"/>
            </a:endParaRPr>
          </a:p>
        </p:txBody>
      </p:sp>
      <p:sp>
        <p:nvSpPr>
          <p:cNvPr id="691" name="Google Shape;691;p89"/>
          <p:cNvSpPr txBox="1">
            <a:spLocks noGrp="1"/>
          </p:cNvSpPr>
          <p:nvPr>
            <p:ph type="body" idx="1"/>
          </p:nvPr>
        </p:nvSpPr>
        <p:spPr>
          <a:xfrm>
            <a:off x="235500" y="1527050"/>
            <a:ext cx="4091700" cy="3025200"/>
          </a:xfrm>
          <a:prstGeom prst="rect">
            <a:avLst/>
          </a:prstGeom>
          <a:noFill/>
          <a:ln>
            <a:noFill/>
          </a:ln>
        </p:spPr>
        <p:txBody>
          <a:bodyPr spcFirstLastPara="1" wrap="square" lIns="91425" tIns="91425" rIns="91425" bIns="91425" anchor="t" anchorCtr="0">
            <a:noAutofit/>
          </a:bodyPr>
          <a:lstStyle/>
          <a:p>
            <a:pPr marL="457200" lvl="0" indent="-323850" algn="l" rtl="0">
              <a:lnSpc>
                <a:spcPct val="130000"/>
              </a:lnSpc>
              <a:spcBef>
                <a:spcPts val="0"/>
              </a:spcBef>
              <a:spcAft>
                <a:spcPts val="0"/>
              </a:spcAft>
              <a:buClr>
                <a:schemeClr val="dk1"/>
              </a:buClr>
              <a:buSzPts val="1500"/>
              <a:buFont typeface="Lato Light"/>
              <a:buChar char="●"/>
            </a:pPr>
            <a:r>
              <a:rPr lang="en" sz="1500">
                <a:solidFill>
                  <a:schemeClr val="dk1"/>
                </a:solidFill>
                <a:highlight>
                  <a:srgbClr val="FFFFFF"/>
                </a:highlight>
                <a:latin typeface="Lato Light"/>
                <a:ea typeface="Lato Light"/>
                <a:cs typeface="Lato Light"/>
                <a:sym typeface="Lato Light"/>
              </a:rPr>
              <a:t>Only presence data – NOT absence</a:t>
            </a:r>
            <a:endParaRPr sz="1500">
              <a:solidFill>
                <a:schemeClr val="dk1"/>
              </a:solidFill>
              <a:highlight>
                <a:srgbClr val="FFFFFF"/>
              </a:highlight>
              <a:latin typeface="Lato Light"/>
              <a:ea typeface="Lato Light"/>
              <a:cs typeface="Lato Light"/>
              <a:sym typeface="Lato Light"/>
            </a:endParaRPr>
          </a:p>
          <a:p>
            <a:pPr marL="457200" lvl="0" indent="-323850" algn="l" rtl="0">
              <a:lnSpc>
                <a:spcPct val="130000"/>
              </a:lnSpc>
              <a:spcBef>
                <a:spcPts val="0"/>
              </a:spcBef>
              <a:spcAft>
                <a:spcPts val="0"/>
              </a:spcAft>
              <a:buClr>
                <a:schemeClr val="dk1"/>
              </a:buClr>
              <a:buSzPts val="1500"/>
              <a:buFont typeface="Lato Light"/>
              <a:buChar char="●"/>
            </a:pPr>
            <a:r>
              <a:rPr lang="en" sz="1500">
                <a:solidFill>
                  <a:schemeClr val="dk1"/>
                </a:solidFill>
                <a:highlight>
                  <a:srgbClr val="FFFFFF"/>
                </a:highlight>
                <a:latin typeface="Lato Light"/>
                <a:ea typeface="Lato Light"/>
                <a:cs typeface="Lato Light"/>
                <a:sym typeface="Lato Light"/>
              </a:rPr>
              <a:t>Tag collisions and false detections</a:t>
            </a:r>
            <a:endParaRPr sz="1500">
              <a:solidFill>
                <a:schemeClr val="dk1"/>
              </a:solidFill>
              <a:highlight>
                <a:srgbClr val="FFFFFF"/>
              </a:highlight>
              <a:latin typeface="Lato Light"/>
              <a:ea typeface="Lato Light"/>
              <a:cs typeface="Lato Light"/>
              <a:sym typeface="Lato Light"/>
            </a:endParaRPr>
          </a:p>
          <a:p>
            <a:pPr marL="457200" lvl="0" indent="-323850" algn="l" rtl="0">
              <a:lnSpc>
                <a:spcPct val="130000"/>
              </a:lnSpc>
              <a:spcBef>
                <a:spcPts val="0"/>
              </a:spcBef>
              <a:spcAft>
                <a:spcPts val="0"/>
              </a:spcAft>
              <a:buClr>
                <a:schemeClr val="dk1"/>
              </a:buClr>
              <a:buSzPts val="1500"/>
              <a:buFont typeface="Lato Light"/>
              <a:buChar char="●"/>
            </a:pPr>
            <a:r>
              <a:rPr lang="en" sz="1500">
                <a:solidFill>
                  <a:schemeClr val="dk1"/>
                </a:solidFill>
                <a:highlight>
                  <a:srgbClr val="FFFFFF"/>
                </a:highlight>
                <a:latin typeface="Lato Light"/>
                <a:ea typeface="Lato Light"/>
                <a:cs typeface="Lato Light"/>
                <a:sym typeface="Lato Light"/>
              </a:rPr>
              <a:t>Environmental impacts on detection range</a:t>
            </a:r>
            <a:endParaRPr sz="1900"/>
          </a:p>
          <a:p>
            <a:pPr marL="457200" lvl="0" indent="-323850" algn="l" rtl="0">
              <a:lnSpc>
                <a:spcPct val="130000"/>
              </a:lnSpc>
              <a:spcBef>
                <a:spcPts val="0"/>
              </a:spcBef>
              <a:spcAft>
                <a:spcPts val="0"/>
              </a:spcAft>
              <a:buClr>
                <a:schemeClr val="dk1"/>
              </a:buClr>
              <a:buSzPts val="1500"/>
              <a:buFont typeface="Lato Light"/>
              <a:buChar char="●"/>
            </a:pPr>
            <a:r>
              <a:rPr lang="en" sz="1500">
                <a:solidFill>
                  <a:schemeClr val="dk1"/>
                </a:solidFill>
                <a:highlight>
                  <a:srgbClr val="FFFFFF"/>
                </a:highlight>
                <a:latin typeface="Lato Light"/>
                <a:ea typeface="Lato Light"/>
                <a:cs typeface="Lato Light"/>
                <a:sym typeface="Lato Light"/>
              </a:rPr>
              <a:t>Array design impacts what questions can be answered</a:t>
            </a:r>
            <a:endParaRPr sz="1900"/>
          </a:p>
          <a:p>
            <a:pPr marL="914400" lvl="1" indent="-323850" algn="l" rtl="0">
              <a:lnSpc>
                <a:spcPct val="130000"/>
              </a:lnSpc>
              <a:spcBef>
                <a:spcPts val="0"/>
              </a:spcBef>
              <a:spcAft>
                <a:spcPts val="0"/>
              </a:spcAft>
              <a:buClr>
                <a:schemeClr val="dk1"/>
              </a:buClr>
              <a:buSzPts val="1500"/>
              <a:buFont typeface="Lato Light"/>
              <a:buChar char="●"/>
            </a:pPr>
            <a:r>
              <a:rPr lang="en" sz="1100">
                <a:solidFill>
                  <a:schemeClr val="dk1"/>
                </a:solidFill>
                <a:highlight>
                  <a:srgbClr val="FFFFFF"/>
                </a:highlight>
                <a:latin typeface="Lato Light"/>
                <a:ea typeface="Lato Light"/>
                <a:cs typeface="Lato Light"/>
                <a:sym typeface="Lato Light"/>
              </a:rPr>
              <a:t>Migrations</a:t>
            </a:r>
            <a:endParaRPr sz="1500"/>
          </a:p>
          <a:p>
            <a:pPr marL="914400" lvl="1" indent="-323850" algn="l" rtl="0">
              <a:lnSpc>
                <a:spcPct val="130000"/>
              </a:lnSpc>
              <a:spcBef>
                <a:spcPts val="0"/>
              </a:spcBef>
              <a:spcAft>
                <a:spcPts val="0"/>
              </a:spcAft>
              <a:buClr>
                <a:schemeClr val="dk1"/>
              </a:buClr>
              <a:buSzPts val="1500"/>
              <a:buFont typeface="Lato Light"/>
              <a:buChar char="●"/>
            </a:pPr>
            <a:r>
              <a:rPr lang="en" sz="1100">
                <a:solidFill>
                  <a:schemeClr val="dk1"/>
                </a:solidFill>
                <a:highlight>
                  <a:srgbClr val="FFFFFF"/>
                </a:highlight>
                <a:latin typeface="Lato Light"/>
                <a:ea typeface="Lato Light"/>
                <a:cs typeface="Lato Light"/>
                <a:sym typeface="Lato Light"/>
              </a:rPr>
              <a:t>Spawning sites</a:t>
            </a:r>
            <a:endParaRPr sz="1500"/>
          </a:p>
          <a:p>
            <a:pPr marL="914400" lvl="1" indent="-323850" algn="l" rtl="0">
              <a:lnSpc>
                <a:spcPct val="130000"/>
              </a:lnSpc>
              <a:spcBef>
                <a:spcPts val="0"/>
              </a:spcBef>
              <a:spcAft>
                <a:spcPts val="0"/>
              </a:spcAft>
              <a:buClr>
                <a:schemeClr val="dk1"/>
              </a:buClr>
              <a:buSzPts val="1500"/>
              <a:buFont typeface="Lato Light"/>
              <a:buChar char="●"/>
            </a:pPr>
            <a:r>
              <a:rPr lang="en" sz="1100">
                <a:solidFill>
                  <a:schemeClr val="dk1"/>
                </a:solidFill>
                <a:highlight>
                  <a:srgbClr val="FFFFFF"/>
                </a:highlight>
                <a:latin typeface="Lato Light"/>
                <a:ea typeface="Lato Light"/>
                <a:cs typeface="Lato Light"/>
                <a:sym typeface="Lato Light"/>
              </a:rPr>
              <a:t>Intra- or interspecific interactions</a:t>
            </a:r>
            <a:endParaRPr sz="1100">
              <a:solidFill>
                <a:schemeClr val="dk1"/>
              </a:solidFill>
              <a:highlight>
                <a:srgbClr val="FFFFFF"/>
              </a:highlight>
              <a:latin typeface="Lato Light"/>
              <a:ea typeface="Lato Light"/>
              <a:cs typeface="Lato Light"/>
              <a:sym typeface="Lato Light"/>
            </a:endParaRPr>
          </a:p>
        </p:txBody>
      </p:sp>
      <p:sp>
        <p:nvSpPr>
          <p:cNvPr id="692" name="Google Shape;692;p89"/>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89"/>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37</a:t>
            </a:fld>
            <a:endParaRPr b="1">
              <a:solidFill>
                <a:srgbClr val="FFFFFF"/>
              </a:solidFill>
              <a:latin typeface="Raleway"/>
              <a:ea typeface="Raleway"/>
              <a:cs typeface="Raleway"/>
              <a:sym typeface="Raleway"/>
            </a:endParaRPr>
          </a:p>
        </p:txBody>
      </p:sp>
      <p:sp>
        <p:nvSpPr>
          <p:cNvPr id="694" name="Google Shape;694;p89"/>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695" name="Google Shape;695;p89"/>
          <p:cNvPicPr preferRelativeResize="0"/>
          <p:nvPr/>
        </p:nvPicPr>
        <p:blipFill rotWithShape="1">
          <a:blip r:embed="rId4">
            <a:alphaModFix/>
          </a:blip>
          <a:srcRect l="14000" r="14009"/>
          <a:stretch/>
        </p:blipFill>
        <p:spPr>
          <a:xfrm>
            <a:off x="4572000" y="0"/>
            <a:ext cx="4572000" cy="4763146"/>
          </a:xfrm>
          <a:prstGeom prst="rect">
            <a:avLst/>
          </a:prstGeom>
          <a:noFill/>
          <a:ln>
            <a:noFill/>
          </a:ln>
        </p:spPr>
      </p:pic>
      <p:sp>
        <p:nvSpPr>
          <p:cNvPr id="696" name="Google Shape;696;p89"/>
          <p:cNvSpPr txBox="1"/>
          <p:nvPr/>
        </p:nvSpPr>
        <p:spPr>
          <a:xfrm>
            <a:off x="327000" y="1074975"/>
            <a:ext cx="41724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1" i="0" u="none" strike="noStrike" cap="none">
                <a:solidFill>
                  <a:srgbClr val="1FA8B7"/>
                </a:solidFill>
                <a:highlight>
                  <a:schemeClr val="lt1"/>
                </a:highlight>
                <a:latin typeface="Raleway"/>
                <a:ea typeface="Raleway"/>
                <a:cs typeface="Raleway"/>
                <a:sym typeface="Raleway"/>
              </a:rPr>
              <a:t>Important pitfalls of acoustic telemetry data</a:t>
            </a:r>
            <a:endParaRPr sz="1400" b="1" i="0" u="none" strike="noStrike" cap="none">
              <a:solidFill>
                <a:srgbClr val="000000"/>
              </a:solidFill>
              <a:latin typeface="Arial"/>
              <a:ea typeface="Arial"/>
              <a:cs typeface="Arial"/>
              <a:sym typeface="Arial"/>
            </a:endParaRPr>
          </a:p>
        </p:txBody>
      </p:sp>
      <p:pic>
        <p:nvPicPr>
          <p:cNvPr id="697" name="Google Shape;697;p89"/>
          <p:cNvPicPr preferRelativeResize="0"/>
          <p:nvPr/>
        </p:nvPicPr>
        <p:blipFill rotWithShape="1">
          <a:blip r:embed="rId5">
            <a:alphaModFix/>
          </a:blip>
          <a:srcRect/>
          <a:stretch/>
        </p:blipFill>
        <p:spPr>
          <a:xfrm>
            <a:off x="8616800" y="4821546"/>
            <a:ext cx="403200" cy="25280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1"/>
        <p:cNvGrpSpPr/>
        <p:nvPr/>
      </p:nvGrpSpPr>
      <p:grpSpPr>
        <a:xfrm>
          <a:off x="0" y="0"/>
          <a:ext cx="0" cy="0"/>
          <a:chOff x="0" y="0"/>
          <a:chExt cx="0" cy="0"/>
        </a:xfrm>
      </p:grpSpPr>
      <p:sp>
        <p:nvSpPr>
          <p:cNvPr id="702" name="Google Shape;702;p90"/>
          <p:cNvSpPr txBox="1">
            <a:spLocks noGrp="1"/>
          </p:cNvSpPr>
          <p:nvPr>
            <p:ph type="body" idx="1"/>
          </p:nvPr>
        </p:nvSpPr>
        <p:spPr>
          <a:xfrm>
            <a:off x="4572000" y="639192"/>
            <a:ext cx="4314875" cy="4106199"/>
          </a:xfrm>
          <a:prstGeom prst="rect">
            <a:avLst/>
          </a:prstGeom>
          <a:noFill/>
          <a:ln>
            <a:noFill/>
          </a:ln>
        </p:spPr>
        <p:txBody>
          <a:bodyPr spcFirstLastPara="1" wrap="square" lIns="91425" tIns="91425" rIns="91425" bIns="91425" anchor="t" anchorCtr="0">
            <a:noAutofit/>
          </a:bodyPr>
          <a:lstStyle/>
          <a:p>
            <a:pPr marL="457200" lvl="0" indent="-292100" algn="l" rtl="0">
              <a:lnSpc>
                <a:spcPct val="130000"/>
              </a:lnSpc>
              <a:spcBef>
                <a:spcPts val="0"/>
              </a:spcBef>
              <a:spcAft>
                <a:spcPts val="0"/>
              </a:spcAft>
              <a:buClr>
                <a:schemeClr val="dk1"/>
              </a:buClr>
              <a:buSzPts val="1000"/>
              <a:buFont typeface="Lato Light"/>
              <a:buChar char="●"/>
            </a:pPr>
            <a:r>
              <a:rPr lang="en" sz="1400">
                <a:solidFill>
                  <a:schemeClr val="dk1"/>
                </a:solidFill>
                <a:highlight>
                  <a:srgbClr val="FFFFFF"/>
                </a:highlight>
                <a:latin typeface="Lato Light"/>
                <a:ea typeface="Lato Light"/>
                <a:cs typeface="Lato Light"/>
                <a:sym typeface="Lato Light"/>
              </a:rPr>
              <a:t>OTN will match any tags detected to their “owners”</a:t>
            </a:r>
            <a:endParaRPr/>
          </a:p>
          <a:p>
            <a:pPr marL="457200" lvl="0" indent="-292100" algn="l" rtl="0">
              <a:lnSpc>
                <a:spcPct val="130000"/>
              </a:lnSpc>
              <a:spcBef>
                <a:spcPts val="0"/>
              </a:spcBef>
              <a:spcAft>
                <a:spcPts val="0"/>
              </a:spcAft>
              <a:buClr>
                <a:schemeClr val="dk1"/>
              </a:buClr>
              <a:buSzPts val="1000"/>
              <a:buFont typeface="Lato Light"/>
              <a:buChar char="●"/>
            </a:pPr>
            <a:r>
              <a:rPr lang="en" sz="1400">
                <a:solidFill>
                  <a:schemeClr val="dk1"/>
                </a:solidFill>
                <a:highlight>
                  <a:srgbClr val="FFFFFF"/>
                </a:highlight>
                <a:latin typeface="Lato Light"/>
                <a:ea typeface="Lato Light"/>
                <a:cs typeface="Lato Light"/>
                <a:sym typeface="Lato Light"/>
              </a:rPr>
              <a:t>You get to know which project and researcher released the tag</a:t>
            </a:r>
            <a:endParaRPr/>
          </a:p>
          <a:p>
            <a:pPr marL="457200" lvl="0" indent="-292100" algn="l" rtl="0">
              <a:lnSpc>
                <a:spcPct val="130000"/>
              </a:lnSpc>
              <a:spcBef>
                <a:spcPts val="0"/>
              </a:spcBef>
              <a:spcAft>
                <a:spcPts val="0"/>
              </a:spcAft>
              <a:buClr>
                <a:schemeClr val="dk1"/>
              </a:buClr>
              <a:buSzPts val="1000"/>
              <a:buFont typeface="Lato Light"/>
              <a:buChar char="●"/>
            </a:pPr>
            <a:r>
              <a:rPr lang="en" sz="1400">
                <a:solidFill>
                  <a:schemeClr val="dk1"/>
                </a:solidFill>
                <a:highlight>
                  <a:srgbClr val="FFFFFF"/>
                </a:highlight>
                <a:latin typeface="Lato Light"/>
                <a:ea typeface="Lato Light"/>
                <a:cs typeface="Lato Light"/>
                <a:sym typeface="Lato Light"/>
              </a:rPr>
              <a:t>You get “Detection Extracts” – .CSV files showing all matched (qualified) and mystery (unqualified) tags you’ve detected</a:t>
            </a:r>
            <a:endParaRPr/>
          </a:p>
          <a:p>
            <a:pPr marL="457200" lvl="0" indent="-292100" algn="l" rtl="0">
              <a:lnSpc>
                <a:spcPct val="130000"/>
              </a:lnSpc>
              <a:spcBef>
                <a:spcPts val="0"/>
              </a:spcBef>
              <a:spcAft>
                <a:spcPts val="0"/>
              </a:spcAft>
              <a:buClr>
                <a:schemeClr val="dk1"/>
              </a:buClr>
              <a:buSzPts val="1000"/>
              <a:buFont typeface="Lato Light"/>
              <a:buChar char="●"/>
            </a:pPr>
            <a:r>
              <a:rPr lang="en" sz="1400">
                <a:solidFill>
                  <a:schemeClr val="dk1"/>
                </a:solidFill>
                <a:highlight>
                  <a:srgbClr val="FFFFFF"/>
                </a:highlight>
                <a:latin typeface="Lato Light"/>
                <a:ea typeface="Lato Light"/>
                <a:cs typeface="Lato Light"/>
                <a:sym typeface="Lato Light"/>
              </a:rPr>
              <a:t>These .CSVs can be huge – open directly in coding software - not in Excel!</a:t>
            </a:r>
            <a:endParaRPr/>
          </a:p>
          <a:p>
            <a:pPr marL="457200" lvl="0" indent="-228600" algn="l" rtl="0">
              <a:lnSpc>
                <a:spcPct val="130000"/>
              </a:lnSpc>
              <a:spcBef>
                <a:spcPts val="0"/>
              </a:spcBef>
              <a:spcAft>
                <a:spcPts val="0"/>
              </a:spcAft>
              <a:buClr>
                <a:schemeClr val="dk1"/>
              </a:buClr>
              <a:buSzPts val="1000"/>
              <a:buFont typeface="Lato Light"/>
              <a:buNone/>
            </a:pPr>
            <a:endParaRPr sz="1400">
              <a:solidFill>
                <a:schemeClr val="dk1"/>
              </a:solidFill>
              <a:highlight>
                <a:srgbClr val="FFFFFF"/>
              </a:highlight>
              <a:latin typeface="Lato Light"/>
              <a:ea typeface="Lato Light"/>
              <a:cs typeface="Lato Light"/>
              <a:sym typeface="Lato Light"/>
            </a:endParaRPr>
          </a:p>
          <a:p>
            <a:pPr marL="165100" lvl="0" indent="0" algn="l" rtl="0">
              <a:lnSpc>
                <a:spcPct val="130000"/>
              </a:lnSpc>
              <a:spcBef>
                <a:spcPts val="0"/>
              </a:spcBef>
              <a:spcAft>
                <a:spcPts val="0"/>
              </a:spcAft>
              <a:buClr>
                <a:schemeClr val="dk1"/>
              </a:buClr>
              <a:buSzPts val="1000"/>
              <a:buNone/>
            </a:pPr>
            <a:r>
              <a:rPr lang="en" sz="1400">
                <a:solidFill>
                  <a:schemeClr val="dk1"/>
                </a:solidFill>
                <a:highlight>
                  <a:srgbClr val="FFFFFF"/>
                </a:highlight>
                <a:latin typeface="Lato Light"/>
                <a:ea typeface="Lato Light"/>
                <a:cs typeface="Lato Light"/>
                <a:sym typeface="Lato Light"/>
              </a:rPr>
              <a:t>OTN supports R and Python packages which can directly intake these files for analysis!</a:t>
            </a:r>
            <a:endParaRPr sz="1400">
              <a:solidFill>
                <a:schemeClr val="dk1"/>
              </a:solidFill>
              <a:highlight>
                <a:srgbClr val="FFFFFF"/>
              </a:highlight>
              <a:latin typeface="Lato Light"/>
              <a:ea typeface="Lato Light"/>
              <a:cs typeface="Lato Light"/>
              <a:sym typeface="Lato Light"/>
            </a:endParaRPr>
          </a:p>
        </p:txBody>
      </p:sp>
      <p:sp>
        <p:nvSpPr>
          <p:cNvPr id="703" name="Google Shape;703;p90"/>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90"/>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chemeClr val="lt1"/>
                </a:solidFill>
                <a:latin typeface="Raleway"/>
                <a:ea typeface="Raleway"/>
                <a:cs typeface="Raleway"/>
                <a:sym typeface="Raleway"/>
              </a:rPr>
              <a:t>38</a:t>
            </a:fld>
            <a:endParaRPr b="1">
              <a:solidFill>
                <a:schemeClr val="lt1"/>
              </a:solidFill>
              <a:latin typeface="Raleway"/>
              <a:ea typeface="Raleway"/>
              <a:cs typeface="Raleway"/>
              <a:sym typeface="Raleway"/>
            </a:endParaRPr>
          </a:p>
        </p:txBody>
      </p:sp>
      <p:sp>
        <p:nvSpPr>
          <p:cNvPr id="705" name="Google Shape;705;p90"/>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706" name="Google Shape;706;p90"/>
          <p:cNvSpPr txBox="1"/>
          <p:nvPr/>
        </p:nvSpPr>
        <p:spPr>
          <a:xfrm>
            <a:off x="5024952" y="69150"/>
            <a:ext cx="4119048"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2800"/>
              <a:buFont typeface="Arial"/>
              <a:buNone/>
            </a:pPr>
            <a:r>
              <a:rPr lang="en" sz="2800" b="1">
                <a:solidFill>
                  <a:srgbClr val="1E3566"/>
                </a:solidFill>
                <a:latin typeface="Montserrat"/>
                <a:ea typeface="Montserrat"/>
                <a:cs typeface="Montserrat"/>
                <a:sym typeface="Montserrat"/>
              </a:rPr>
              <a:t>NODE </a:t>
            </a:r>
            <a:r>
              <a:rPr lang="en" sz="2800" b="1" i="0" u="none" strike="noStrike" cap="none">
                <a:solidFill>
                  <a:srgbClr val="1E3566"/>
                </a:solidFill>
                <a:latin typeface="Montserrat"/>
                <a:ea typeface="Montserrat"/>
                <a:cs typeface="Montserrat"/>
                <a:sym typeface="Montserrat"/>
              </a:rPr>
              <a:t>OUTPUT</a:t>
            </a:r>
            <a:endParaRPr sz="2800" b="1" i="0" u="none" strike="noStrike" cap="none">
              <a:solidFill>
                <a:srgbClr val="1FA8B7"/>
              </a:solidFill>
              <a:latin typeface="Arial"/>
              <a:ea typeface="Arial"/>
              <a:cs typeface="Arial"/>
              <a:sym typeface="Arial"/>
            </a:endParaRPr>
          </a:p>
        </p:txBody>
      </p:sp>
      <p:pic>
        <p:nvPicPr>
          <p:cNvPr id="707" name="Google Shape;707;p90"/>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708" name="Google Shape;708;p90"/>
          <p:cNvPicPr preferRelativeResize="0"/>
          <p:nvPr/>
        </p:nvPicPr>
        <p:blipFill rotWithShape="1">
          <a:blip r:embed="rId5">
            <a:alphaModFix/>
          </a:blip>
          <a:srcRect l="37241"/>
          <a:stretch/>
        </p:blipFill>
        <p:spPr>
          <a:xfrm>
            <a:off x="-4" y="0"/>
            <a:ext cx="4467174" cy="4745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2"/>
        <p:cNvGrpSpPr/>
        <p:nvPr/>
      </p:nvGrpSpPr>
      <p:grpSpPr>
        <a:xfrm>
          <a:off x="0" y="0"/>
          <a:ext cx="0" cy="0"/>
          <a:chOff x="0" y="0"/>
          <a:chExt cx="0" cy="0"/>
        </a:xfrm>
      </p:grpSpPr>
      <p:sp>
        <p:nvSpPr>
          <p:cNvPr id="713" name="Google Shape;713;p91"/>
          <p:cNvSpPr txBox="1">
            <a:spLocks noGrp="1"/>
          </p:cNvSpPr>
          <p:nvPr>
            <p:ph type="body" idx="1"/>
          </p:nvPr>
        </p:nvSpPr>
        <p:spPr>
          <a:xfrm>
            <a:off x="197825" y="731250"/>
            <a:ext cx="8946300" cy="40140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Clr>
                <a:schemeClr val="dk1"/>
              </a:buClr>
              <a:buSzPts val="1000"/>
              <a:buNone/>
            </a:pPr>
            <a:r>
              <a:rPr lang="en" sz="1400" b="1">
                <a:solidFill>
                  <a:schemeClr val="dk1"/>
                </a:solidFill>
                <a:highlight>
                  <a:srgbClr val="FFFFFF"/>
                </a:highlight>
                <a:latin typeface="Lato"/>
                <a:ea typeface="Lato"/>
                <a:cs typeface="Lato"/>
                <a:sym typeface="Lato"/>
              </a:rPr>
              <a:t>Detection extracts contain only detections for the year corresponding to the filename</a:t>
            </a:r>
            <a:endParaRPr sz="1400" b="1">
              <a:solidFill>
                <a:schemeClr val="dk1"/>
              </a:solidFill>
              <a:highlight>
                <a:srgbClr val="FFFFFF"/>
              </a:highlight>
              <a:latin typeface="Lato"/>
              <a:ea typeface="Lato"/>
              <a:cs typeface="Lato"/>
              <a:sym typeface="Lato"/>
            </a:endParaRPr>
          </a:p>
          <a:p>
            <a:pPr marL="0" lvl="0" indent="0" algn="l" rtl="0">
              <a:lnSpc>
                <a:spcPct val="130000"/>
              </a:lnSpc>
              <a:spcBef>
                <a:spcPts val="0"/>
              </a:spcBef>
              <a:spcAft>
                <a:spcPts val="0"/>
              </a:spcAft>
              <a:buClr>
                <a:schemeClr val="dk1"/>
              </a:buClr>
              <a:buSzPts val="1000"/>
              <a:buNone/>
            </a:pPr>
            <a:endParaRPr sz="1400" b="1">
              <a:solidFill>
                <a:schemeClr val="dk1"/>
              </a:solidFill>
              <a:highlight>
                <a:srgbClr val="FFFFFF"/>
              </a:highlight>
              <a:latin typeface="Lato"/>
              <a:ea typeface="Lato"/>
              <a:cs typeface="Lato"/>
              <a:sym typeface="Lato"/>
            </a:endParaRPr>
          </a:p>
          <a:p>
            <a:pPr marL="0" lvl="0" indent="0" algn="l" rtl="0">
              <a:lnSpc>
                <a:spcPct val="130000"/>
              </a:lnSpc>
              <a:spcBef>
                <a:spcPts val="0"/>
              </a:spcBef>
              <a:spcAft>
                <a:spcPts val="0"/>
              </a:spcAft>
              <a:buClr>
                <a:schemeClr val="dk1"/>
              </a:buClr>
              <a:buSzPts val="1000"/>
              <a:buNone/>
            </a:pPr>
            <a:r>
              <a:rPr lang="en" sz="1400" b="1">
                <a:solidFill>
                  <a:schemeClr val="dk1"/>
                </a:solidFill>
                <a:highlight>
                  <a:srgbClr val="FFFFFF"/>
                </a:highlight>
                <a:latin typeface="Lato"/>
                <a:ea typeface="Lato"/>
                <a:cs typeface="Lato"/>
                <a:sym typeface="Lato"/>
              </a:rPr>
              <a:t>Tag Projects</a:t>
            </a:r>
            <a:endParaRPr sz="1400" b="1">
              <a:solidFill>
                <a:schemeClr val="dk1"/>
              </a:solidFill>
              <a:highlight>
                <a:srgbClr val="FFFFFF"/>
              </a:highlight>
              <a:latin typeface="Lato"/>
              <a:ea typeface="Lato"/>
              <a:cs typeface="Lato"/>
              <a:sym typeface="Lato"/>
            </a:endParaRPr>
          </a:p>
          <a:p>
            <a:pPr marL="457200" lvl="0" indent="-317500" algn="l" rtl="0">
              <a:lnSpc>
                <a:spcPct val="130000"/>
              </a:lnSpc>
              <a:spcBef>
                <a:spcPts val="0"/>
              </a:spcBef>
              <a:spcAft>
                <a:spcPts val="0"/>
              </a:spcAft>
              <a:buClr>
                <a:schemeClr val="dk1"/>
              </a:buClr>
              <a:buSzPts val="1400"/>
              <a:buFont typeface="Lato Light"/>
              <a:buChar char="●"/>
            </a:pPr>
            <a:r>
              <a:rPr lang="en" sz="1400">
                <a:solidFill>
                  <a:schemeClr val="dk1"/>
                </a:solidFill>
                <a:highlight>
                  <a:srgbClr val="FFFFFF"/>
                </a:highlight>
                <a:latin typeface="Lato Light"/>
                <a:ea typeface="Lato Light"/>
                <a:cs typeface="Lato Light"/>
                <a:sym typeface="Lato Light"/>
              </a:rPr>
              <a:t>Matched to Animals YYYY</a:t>
            </a:r>
            <a:endParaRPr sz="1400">
              <a:solidFill>
                <a:schemeClr val="dk1"/>
              </a:solidFill>
              <a:highlight>
                <a:srgbClr val="FFFFFF"/>
              </a:highlight>
              <a:latin typeface="Lato Light"/>
              <a:ea typeface="Lato Light"/>
              <a:cs typeface="Lato Light"/>
              <a:sym typeface="Lato Light"/>
            </a:endParaRPr>
          </a:p>
          <a:p>
            <a:pPr marL="914400" lvl="1"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ANYWHERE you animals were detected that year, across the world</a:t>
            </a:r>
            <a:endParaRPr sz="1400">
              <a:solidFill>
                <a:schemeClr val="dk1"/>
              </a:solidFill>
              <a:highlight>
                <a:srgbClr val="FFFFFF"/>
              </a:highlight>
              <a:latin typeface="Lato Light"/>
              <a:ea typeface="Lato Light"/>
              <a:cs typeface="Lato Light"/>
              <a:sym typeface="Lato Light"/>
            </a:endParaRPr>
          </a:p>
          <a:p>
            <a:pPr marL="457200" lvl="0" indent="0" algn="l" rtl="0">
              <a:lnSpc>
                <a:spcPct val="130000"/>
              </a:lnSpc>
              <a:spcBef>
                <a:spcPts val="0"/>
              </a:spcBef>
              <a:spcAft>
                <a:spcPts val="0"/>
              </a:spcAft>
              <a:buNone/>
            </a:pPr>
            <a:endParaRPr sz="1400">
              <a:solidFill>
                <a:schemeClr val="dk1"/>
              </a:solidFill>
              <a:highlight>
                <a:srgbClr val="FFFFFF"/>
              </a:highlight>
              <a:latin typeface="Lato Light"/>
              <a:ea typeface="Lato Light"/>
              <a:cs typeface="Lato Light"/>
              <a:sym typeface="Lato Light"/>
            </a:endParaRPr>
          </a:p>
          <a:p>
            <a:pPr marL="0" lvl="0" indent="0" algn="l" rtl="0">
              <a:lnSpc>
                <a:spcPct val="130000"/>
              </a:lnSpc>
              <a:spcBef>
                <a:spcPts val="0"/>
              </a:spcBef>
              <a:spcAft>
                <a:spcPts val="0"/>
              </a:spcAft>
              <a:buNone/>
            </a:pPr>
            <a:r>
              <a:rPr lang="en" sz="1400" b="1">
                <a:solidFill>
                  <a:schemeClr val="dk1"/>
                </a:solidFill>
                <a:highlight>
                  <a:srgbClr val="FFFFFF"/>
                </a:highlight>
                <a:latin typeface="Lato"/>
                <a:ea typeface="Lato"/>
                <a:cs typeface="Lato"/>
                <a:sym typeface="Lato"/>
              </a:rPr>
              <a:t>Receiver Projects</a:t>
            </a:r>
            <a:endParaRPr sz="1400" b="1">
              <a:solidFill>
                <a:schemeClr val="dk1"/>
              </a:solidFill>
              <a:highlight>
                <a:srgbClr val="FFFFFF"/>
              </a:highlight>
              <a:latin typeface="Lato"/>
              <a:ea typeface="Lato"/>
              <a:cs typeface="Lato"/>
              <a:sym typeface="Lato"/>
            </a:endParaRPr>
          </a:p>
          <a:p>
            <a:pPr marL="457200" lvl="0" indent="-317500" algn="l" rtl="0">
              <a:lnSpc>
                <a:spcPct val="130000"/>
              </a:lnSpc>
              <a:spcBef>
                <a:spcPts val="0"/>
              </a:spcBef>
              <a:spcAft>
                <a:spcPts val="0"/>
              </a:spcAft>
              <a:buClr>
                <a:schemeClr val="dk1"/>
              </a:buClr>
              <a:buSzPts val="1400"/>
              <a:buFont typeface="Lato Light"/>
              <a:buChar char="●"/>
            </a:pPr>
            <a:r>
              <a:rPr lang="en" sz="1400">
                <a:solidFill>
                  <a:schemeClr val="dk1"/>
                </a:solidFill>
                <a:highlight>
                  <a:srgbClr val="FFFFFF"/>
                </a:highlight>
                <a:latin typeface="Lato Light"/>
                <a:ea typeface="Lato Light"/>
                <a:cs typeface="Lato Light"/>
                <a:sym typeface="Lato Light"/>
              </a:rPr>
              <a:t>Detections Mapped to Other Trackers YYYY</a:t>
            </a:r>
            <a:endParaRPr sz="1400">
              <a:solidFill>
                <a:schemeClr val="dk1"/>
              </a:solidFill>
              <a:highlight>
                <a:srgbClr val="FFFFFF"/>
              </a:highlight>
              <a:latin typeface="Lato Light"/>
              <a:ea typeface="Lato Light"/>
              <a:cs typeface="Lato Light"/>
              <a:sym typeface="Lato Light"/>
            </a:endParaRPr>
          </a:p>
          <a:p>
            <a:pPr marL="914400" lvl="1"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Any tags on your array which were tagged by another project, from anywhere in the world</a:t>
            </a:r>
            <a:endParaRPr>
              <a:solidFill>
                <a:schemeClr val="dk1"/>
              </a:solidFill>
              <a:highlight>
                <a:srgbClr val="FFFFFF"/>
              </a:highlight>
              <a:latin typeface="Lato Light"/>
              <a:ea typeface="Lato Light"/>
              <a:cs typeface="Lato Light"/>
              <a:sym typeface="Lato Light"/>
            </a:endParaRPr>
          </a:p>
          <a:p>
            <a:pPr marL="914400" lvl="1"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You find out the tag-project and contact information for the tagger (not species info)</a:t>
            </a:r>
            <a:endParaRPr>
              <a:solidFill>
                <a:schemeClr val="dk1"/>
              </a:solidFill>
              <a:highlight>
                <a:srgbClr val="FFFFFF"/>
              </a:highlight>
              <a:latin typeface="Lato Light"/>
              <a:ea typeface="Lato Light"/>
              <a:cs typeface="Lato Light"/>
              <a:sym typeface="Lato Light"/>
            </a:endParaRPr>
          </a:p>
          <a:p>
            <a:pPr marL="457200" lvl="0" indent="-317500" algn="l" rtl="0">
              <a:lnSpc>
                <a:spcPct val="130000"/>
              </a:lnSpc>
              <a:spcBef>
                <a:spcPts val="0"/>
              </a:spcBef>
              <a:spcAft>
                <a:spcPts val="0"/>
              </a:spcAft>
              <a:buClr>
                <a:schemeClr val="dk1"/>
              </a:buClr>
              <a:buSzPts val="1400"/>
              <a:buFont typeface="Lato Light"/>
              <a:buChar char="●"/>
            </a:pPr>
            <a:r>
              <a:rPr lang="en" sz="1400">
                <a:solidFill>
                  <a:schemeClr val="dk1"/>
                </a:solidFill>
                <a:highlight>
                  <a:srgbClr val="FFFFFF"/>
                </a:highlight>
                <a:latin typeface="Lato Light"/>
                <a:ea typeface="Lato Light"/>
                <a:cs typeface="Lato Light"/>
                <a:sym typeface="Lato Light"/>
              </a:rPr>
              <a:t>Unqualified Tag Detections YYYY</a:t>
            </a:r>
            <a:endParaRPr sz="1400">
              <a:solidFill>
                <a:schemeClr val="dk1"/>
              </a:solidFill>
              <a:highlight>
                <a:srgbClr val="FFFFFF"/>
              </a:highlight>
              <a:latin typeface="Lato Light"/>
              <a:ea typeface="Lato Light"/>
              <a:cs typeface="Lato Light"/>
              <a:sym typeface="Lato Light"/>
            </a:endParaRPr>
          </a:p>
          <a:p>
            <a:pPr marL="914400" lvl="1"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Detections made by your array that have not been matched to any tag, in any Node.</a:t>
            </a:r>
            <a:endParaRPr sz="1400">
              <a:solidFill>
                <a:schemeClr val="dk1"/>
              </a:solidFill>
              <a:highlight>
                <a:srgbClr val="FFFFFF"/>
              </a:highlight>
              <a:latin typeface="Lato Light"/>
              <a:ea typeface="Lato Light"/>
              <a:cs typeface="Lato Light"/>
              <a:sym typeface="Lato Light"/>
            </a:endParaRPr>
          </a:p>
          <a:p>
            <a:pPr marL="457200" lvl="0" indent="-317500" algn="l" rtl="0">
              <a:lnSpc>
                <a:spcPct val="130000"/>
              </a:lnSpc>
              <a:spcBef>
                <a:spcPts val="0"/>
              </a:spcBef>
              <a:spcAft>
                <a:spcPts val="0"/>
              </a:spcAft>
              <a:buClr>
                <a:schemeClr val="dk1"/>
              </a:buClr>
              <a:buSzPts val="1400"/>
              <a:buFont typeface="Lato Light"/>
              <a:buChar char="●"/>
            </a:pPr>
            <a:r>
              <a:rPr lang="en" sz="1400">
                <a:solidFill>
                  <a:schemeClr val="dk1"/>
                </a:solidFill>
                <a:highlight>
                  <a:srgbClr val="FFFFFF"/>
                </a:highlight>
                <a:latin typeface="Lato Light"/>
                <a:ea typeface="Lato Light"/>
                <a:cs typeface="Lato Light"/>
                <a:sym typeface="Lato Light"/>
              </a:rPr>
              <a:t>Sentinel Tag Detections YYYY</a:t>
            </a:r>
            <a:endParaRPr sz="1400">
              <a:solidFill>
                <a:schemeClr val="dk1"/>
              </a:solidFill>
              <a:highlight>
                <a:srgbClr val="FFFFFF"/>
              </a:highlight>
              <a:latin typeface="Lato Light"/>
              <a:ea typeface="Lato Light"/>
              <a:cs typeface="Lato Light"/>
              <a:sym typeface="Lato Light"/>
            </a:endParaRPr>
          </a:p>
          <a:p>
            <a:pPr marL="914400" lvl="1" indent="-317500" algn="l" rtl="0">
              <a:lnSpc>
                <a:spcPct val="130000"/>
              </a:lnSpc>
              <a:spcBef>
                <a:spcPts val="0"/>
              </a:spcBef>
              <a:spcAft>
                <a:spcPts val="0"/>
              </a:spcAft>
              <a:buClr>
                <a:schemeClr val="dk1"/>
              </a:buClr>
              <a:buSzPts val="1400"/>
              <a:buFont typeface="Lato Light"/>
              <a:buChar char="○"/>
            </a:pPr>
            <a:r>
              <a:rPr lang="en">
                <a:solidFill>
                  <a:schemeClr val="dk1"/>
                </a:solidFill>
                <a:highlight>
                  <a:srgbClr val="FFFFFF"/>
                </a:highlight>
                <a:latin typeface="Lato Light"/>
                <a:ea typeface="Lato Light"/>
                <a:cs typeface="Lato Light"/>
                <a:sym typeface="Lato Light"/>
              </a:rPr>
              <a:t>Detections of known non-animal tags on your array</a:t>
            </a:r>
            <a:endParaRPr sz="1400">
              <a:solidFill>
                <a:schemeClr val="dk1"/>
              </a:solidFill>
              <a:highlight>
                <a:srgbClr val="FFFFFF"/>
              </a:highlight>
              <a:latin typeface="Lato Light"/>
              <a:ea typeface="Lato Light"/>
              <a:cs typeface="Lato Light"/>
              <a:sym typeface="Lato Light"/>
            </a:endParaRPr>
          </a:p>
          <a:p>
            <a:pPr marL="457200" lvl="0" indent="0" algn="l" rtl="0">
              <a:lnSpc>
                <a:spcPct val="130000"/>
              </a:lnSpc>
              <a:spcBef>
                <a:spcPts val="0"/>
              </a:spcBef>
              <a:spcAft>
                <a:spcPts val="0"/>
              </a:spcAft>
              <a:buNone/>
            </a:pPr>
            <a:endParaRPr sz="1400">
              <a:solidFill>
                <a:schemeClr val="dk1"/>
              </a:solidFill>
              <a:highlight>
                <a:srgbClr val="FFFFFF"/>
              </a:highlight>
              <a:latin typeface="Lato Light"/>
              <a:ea typeface="Lato Light"/>
              <a:cs typeface="Lato Light"/>
              <a:sym typeface="Lato Light"/>
            </a:endParaRPr>
          </a:p>
        </p:txBody>
      </p:sp>
      <p:sp>
        <p:nvSpPr>
          <p:cNvPr id="714" name="Google Shape;714;p91"/>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91"/>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chemeClr val="lt1"/>
                </a:solidFill>
                <a:latin typeface="Raleway"/>
                <a:ea typeface="Raleway"/>
                <a:cs typeface="Raleway"/>
                <a:sym typeface="Raleway"/>
              </a:rPr>
              <a:t>39</a:t>
            </a:fld>
            <a:endParaRPr b="1">
              <a:solidFill>
                <a:schemeClr val="lt1"/>
              </a:solidFill>
              <a:latin typeface="Raleway"/>
              <a:ea typeface="Raleway"/>
              <a:cs typeface="Raleway"/>
              <a:sym typeface="Raleway"/>
            </a:endParaRPr>
          </a:p>
        </p:txBody>
      </p:sp>
      <p:sp>
        <p:nvSpPr>
          <p:cNvPr id="716" name="Google Shape;716;p91"/>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717" name="Google Shape;717;p91"/>
          <p:cNvSpPr txBox="1"/>
          <p:nvPr/>
        </p:nvSpPr>
        <p:spPr>
          <a:xfrm>
            <a:off x="86448" y="69150"/>
            <a:ext cx="90576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2800"/>
              <a:buFont typeface="Arial"/>
              <a:buNone/>
            </a:pPr>
            <a:r>
              <a:rPr lang="en" sz="2800" b="1">
                <a:solidFill>
                  <a:srgbClr val="1E3566"/>
                </a:solidFill>
                <a:latin typeface="Montserrat"/>
                <a:ea typeface="Montserrat"/>
                <a:cs typeface="Montserrat"/>
                <a:sym typeface="Montserrat"/>
              </a:rPr>
              <a:t>DETECTION EXTRACTS</a:t>
            </a:r>
            <a:endParaRPr sz="2800" b="1" i="0" u="none" strike="noStrike" cap="none">
              <a:solidFill>
                <a:srgbClr val="1FA8B7"/>
              </a:solidFill>
              <a:latin typeface="Arial"/>
              <a:ea typeface="Arial"/>
              <a:cs typeface="Arial"/>
              <a:sym typeface="Arial"/>
            </a:endParaRPr>
          </a:p>
        </p:txBody>
      </p:sp>
      <p:pic>
        <p:nvPicPr>
          <p:cNvPr id="718" name="Google Shape;718;p91"/>
          <p:cNvPicPr preferRelativeResize="0"/>
          <p:nvPr/>
        </p:nvPicPr>
        <p:blipFill rotWithShape="1">
          <a:blip r:embed="rId4">
            <a:alphaModFix/>
          </a:blip>
          <a:srcRect/>
          <a:stretch/>
        </p:blipFill>
        <p:spPr>
          <a:xfrm>
            <a:off x="8616800" y="4821546"/>
            <a:ext cx="403200" cy="25280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
        <p:nvSpPr>
          <p:cNvPr id="216" name="Google Shape;216;p53"/>
          <p:cNvSpPr txBox="1">
            <a:spLocks noGrp="1"/>
          </p:cNvSpPr>
          <p:nvPr>
            <p:ph type="title"/>
          </p:nvPr>
        </p:nvSpPr>
        <p:spPr>
          <a:xfrm>
            <a:off x="472050" y="445024"/>
            <a:ext cx="8131800" cy="73324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rgbClr val="FFFFFF"/>
                </a:solidFill>
                <a:latin typeface="Montserrat"/>
                <a:ea typeface="Montserrat"/>
                <a:cs typeface="Montserrat"/>
                <a:sym typeface="Montserrat"/>
              </a:rPr>
              <a:t>HOW OTN TRACKS</a:t>
            </a:r>
            <a:endParaRPr>
              <a:solidFill>
                <a:srgbClr val="FFFFFF"/>
              </a:solidFill>
              <a:latin typeface="Montserrat"/>
              <a:ea typeface="Montserrat"/>
              <a:cs typeface="Montserrat"/>
              <a:sym typeface="Montserrat"/>
            </a:endParaRPr>
          </a:p>
        </p:txBody>
      </p:sp>
      <p:sp>
        <p:nvSpPr>
          <p:cNvPr id="217" name="Google Shape;217;p53"/>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53"/>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rgbClr val="FFFFFF"/>
                </a:solidFill>
                <a:latin typeface="Raleway"/>
                <a:ea typeface="Raleway"/>
                <a:cs typeface="Raleway"/>
                <a:sym typeface="Raleway"/>
              </a:rPr>
              <a:t>4</a:t>
            </a:fld>
            <a:endParaRPr sz="1000" b="1" i="0" u="none" strike="noStrike" cap="none">
              <a:solidFill>
                <a:srgbClr val="FFFFFF"/>
              </a:solidFill>
              <a:latin typeface="Raleway"/>
              <a:ea typeface="Raleway"/>
              <a:cs typeface="Raleway"/>
              <a:sym typeface="Raleway"/>
            </a:endParaRPr>
          </a:p>
        </p:txBody>
      </p:sp>
      <p:sp>
        <p:nvSpPr>
          <p:cNvPr id="219" name="Google Shape;219;p53"/>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220" name="Google Shape;220;p53"/>
          <p:cNvSpPr txBox="1">
            <a:spLocks noGrp="1"/>
          </p:cNvSpPr>
          <p:nvPr>
            <p:ph type="body" idx="1"/>
          </p:nvPr>
        </p:nvSpPr>
        <p:spPr>
          <a:xfrm>
            <a:off x="403200" y="1048225"/>
            <a:ext cx="4663800" cy="26238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FFFFFF"/>
              </a:buClr>
              <a:buSzPts val="1200"/>
              <a:buFont typeface="Lato Light"/>
              <a:buAutoNum type="arabicPeriod"/>
            </a:pPr>
            <a:r>
              <a:rPr lang="en" sz="1400">
                <a:solidFill>
                  <a:srgbClr val="FFFFFF"/>
                </a:solidFill>
                <a:latin typeface="Lato Light"/>
                <a:ea typeface="Lato Light"/>
                <a:cs typeface="Lato Light"/>
                <a:sym typeface="Lato Light"/>
              </a:rPr>
              <a:t>Acoustic tags, small transmitters that allow researchers to track aquatic animals underwater.</a:t>
            </a:r>
            <a:endParaRPr sz="1400">
              <a:solidFill>
                <a:srgbClr val="FFFFFF"/>
              </a:solidFill>
              <a:latin typeface="Lato Light"/>
              <a:ea typeface="Lato Light"/>
              <a:cs typeface="Lato Light"/>
              <a:sym typeface="Lato Light"/>
            </a:endParaRPr>
          </a:p>
          <a:p>
            <a:pPr marL="457200" lvl="0" indent="0" algn="l" rtl="0">
              <a:lnSpc>
                <a:spcPct val="115000"/>
              </a:lnSpc>
              <a:spcBef>
                <a:spcPts val="0"/>
              </a:spcBef>
              <a:spcAft>
                <a:spcPts val="0"/>
              </a:spcAft>
              <a:buNone/>
            </a:pPr>
            <a:endParaRPr sz="1400">
              <a:solidFill>
                <a:srgbClr val="FFFFFF"/>
              </a:solidFill>
              <a:latin typeface="Lato Light"/>
              <a:ea typeface="Lato Light"/>
              <a:cs typeface="Lato Light"/>
              <a:sym typeface="Lato Light"/>
            </a:endParaRPr>
          </a:p>
          <a:p>
            <a:pPr marL="457200" lvl="0" indent="-304800" algn="l" rtl="0">
              <a:lnSpc>
                <a:spcPct val="115000"/>
              </a:lnSpc>
              <a:spcBef>
                <a:spcPts val="0"/>
              </a:spcBef>
              <a:spcAft>
                <a:spcPts val="0"/>
              </a:spcAft>
              <a:buClr>
                <a:srgbClr val="FFFFFF"/>
              </a:buClr>
              <a:buSzPts val="1200"/>
              <a:buFont typeface="Lato Light"/>
              <a:buAutoNum type="arabicPeriod"/>
            </a:pPr>
            <a:r>
              <a:rPr lang="en" sz="1400">
                <a:solidFill>
                  <a:srgbClr val="FFFFFF"/>
                </a:solidFill>
                <a:latin typeface="Lato Light"/>
                <a:ea typeface="Lato Light"/>
                <a:cs typeface="Lato Light"/>
                <a:sym typeface="Lato Light"/>
              </a:rPr>
              <a:t>Larger animals can carry Vemco Mobile Transceivers (VMTs), which act as both transmitters and receivers.</a:t>
            </a:r>
            <a:endParaRPr sz="1400">
              <a:solidFill>
                <a:srgbClr val="FFFFFF"/>
              </a:solidFill>
              <a:latin typeface="Lato Light"/>
              <a:ea typeface="Lato Light"/>
              <a:cs typeface="Lato Light"/>
              <a:sym typeface="Lato Light"/>
            </a:endParaRPr>
          </a:p>
          <a:p>
            <a:pPr marL="457200" lvl="0" indent="0" algn="l" rtl="0">
              <a:lnSpc>
                <a:spcPct val="115000"/>
              </a:lnSpc>
              <a:spcBef>
                <a:spcPts val="0"/>
              </a:spcBef>
              <a:spcAft>
                <a:spcPts val="0"/>
              </a:spcAft>
              <a:buNone/>
            </a:pPr>
            <a:r>
              <a:rPr lang="en" sz="1400">
                <a:solidFill>
                  <a:srgbClr val="FFFFFF"/>
                </a:solidFill>
                <a:latin typeface="Lato Light"/>
                <a:ea typeface="Lato Light"/>
                <a:cs typeface="Lato Light"/>
                <a:sym typeface="Lato Light"/>
              </a:rPr>
              <a:t> </a:t>
            </a:r>
            <a:endParaRPr sz="1400">
              <a:solidFill>
                <a:srgbClr val="FFFFFF"/>
              </a:solidFill>
              <a:latin typeface="Lato Light"/>
              <a:ea typeface="Lato Light"/>
              <a:cs typeface="Lato Light"/>
              <a:sym typeface="Lato Light"/>
            </a:endParaRPr>
          </a:p>
          <a:p>
            <a:pPr marL="457200" lvl="0" indent="-304800" algn="l" rtl="0">
              <a:lnSpc>
                <a:spcPct val="115000"/>
              </a:lnSpc>
              <a:spcBef>
                <a:spcPts val="0"/>
              </a:spcBef>
              <a:spcAft>
                <a:spcPts val="0"/>
              </a:spcAft>
              <a:buClr>
                <a:srgbClr val="FFFFFF"/>
              </a:buClr>
              <a:buSzPts val="1200"/>
              <a:buFont typeface="Lato Light"/>
              <a:buAutoNum type="arabicPeriod"/>
            </a:pPr>
            <a:r>
              <a:rPr lang="en" sz="1400">
                <a:solidFill>
                  <a:srgbClr val="FFFFFF"/>
                </a:solidFill>
                <a:latin typeface="Lato Light"/>
                <a:ea typeface="Lato Light"/>
                <a:cs typeface="Lato Light"/>
                <a:sym typeface="Lato Light"/>
              </a:rPr>
              <a:t>Wave Gliders float on the ocean’s surface. They are emission free, propelled by wave energy and solar powered.</a:t>
            </a:r>
            <a:endParaRPr sz="1400">
              <a:solidFill>
                <a:srgbClr val="FFFFFF"/>
              </a:solidFill>
              <a:latin typeface="Lato Light"/>
              <a:ea typeface="Lato Light"/>
              <a:cs typeface="Lato Light"/>
              <a:sym typeface="Lato Light"/>
            </a:endParaRPr>
          </a:p>
          <a:p>
            <a:pPr marL="457200" lvl="0" indent="0" algn="l" rtl="0">
              <a:lnSpc>
                <a:spcPct val="115000"/>
              </a:lnSpc>
              <a:spcBef>
                <a:spcPts val="0"/>
              </a:spcBef>
              <a:spcAft>
                <a:spcPts val="0"/>
              </a:spcAft>
              <a:buNone/>
            </a:pPr>
            <a:endParaRPr sz="1400">
              <a:solidFill>
                <a:srgbClr val="FFFFFF"/>
              </a:solidFill>
              <a:latin typeface="Lato Light"/>
              <a:ea typeface="Lato Light"/>
              <a:cs typeface="Lato Light"/>
              <a:sym typeface="Lato Light"/>
            </a:endParaRPr>
          </a:p>
          <a:p>
            <a:pPr marL="457200" lvl="0" indent="-304800" algn="l" rtl="0">
              <a:lnSpc>
                <a:spcPct val="115000"/>
              </a:lnSpc>
              <a:spcBef>
                <a:spcPts val="0"/>
              </a:spcBef>
              <a:spcAft>
                <a:spcPts val="0"/>
              </a:spcAft>
              <a:buClr>
                <a:srgbClr val="FFFFFF"/>
              </a:buClr>
              <a:buSzPts val="1200"/>
              <a:buFont typeface="Lato Light"/>
              <a:buAutoNum type="arabicPeriod"/>
            </a:pPr>
            <a:r>
              <a:rPr lang="en" sz="1400">
                <a:solidFill>
                  <a:srgbClr val="FFFFFF"/>
                </a:solidFill>
                <a:latin typeface="Lato Light"/>
                <a:ea typeface="Lato Light"/>
                <a:cs typeface="Lato Light"/>
                <a:sym typeface="Lato Light"/>
              </a:rPr>
              <a:t>Slocum Gliders dive up and down collecting information underneath the waves. </a:t>
            </a:r>
            <a:endParaRPr sz="1400">
              <a:solidFill>
                <a:srgbClr val="FFFFFF"/>
              </a:solidFill>
              <a:latin typeface="Lato Light"/>
              <a:ea typeface="Lato Light"/>
              <a:cs typeface="Lato Light"/>
              <a:sym typeface="Lato Light"/>
            </a:endParaRPr>
          </a:p>
          <a:p>
            <a:pPr marL="457200" lvl="0" indent="0" algn="l" rtl="0">
              <a:lnSpc>
                <a:spcPct val="115000"/>
              </a:lnSpc>
              <a:spcBef>
                <a:spcPts val="0"/>
              </a:spcBef>
              <a:spcAft>
                <a:spcPts val="0"/>
              </a:spcAft>
              <a:buNone/>
            </a:pPr>
            <a:endParaRPr sz="1400">
              <a:solidFill>
                <a:srgbClr val="FFFFFF"/>
              </a:solidFill>
              <a:latin typeface="Lato Light"/>
              <a:ea typeface="Lato Light"/>
              <a:cs typeface="Lato Light"/>
              <a:sym typeface="Lato Light"/>
            </a:endParaRPr>
          </a:p>
          <a:p>
            <a:pPr marL="457200" lvl="0" indent="-304800" algn="l" rtl="0">
              <a:lnSpc>
                <a:spcPct val="115000"/>
              </a:lnSpc>
              <a:spcBef>
                <a:spcPts val="0"/>
              </a:spcBef>
              <a:spcAft>
                <a:spcPts val="0"/>
              </a:spcAft>
              <a:buClr>
                <a:srgbClr val="FFFFFF"/>
              </a:buClr>
              <a:buSzPts val="1200"/>
              <a:buFont typeface="Lato Light"/>
              <a:buAutoNum type="arabicPeriod"/>
            </a:pPr>
            <a:r>
              <a:rPr lang="en" sz="1400">
                <a:solidFill>
                  <a:srgbClr val="FFFFFF"/>
                </a:solidFill>
                <a:latin typeface="Lato Light"/>
                <a:ea typeface="Lato Light"/>
                <a:cs typeface="Lato Light"/>
                <a:sym typeface="Lato Light"/>
              </a:rPr>
              <a:t>Acoustic receivers capture animal movement data.</a:t>
            </a:r>
            <a:endParaRPr sz="1400">
              <a:solidFill>
                <a:srgbClr val="FFFFFF"/>
              </a:solidFill>
              <a:latin typeface="Lato Light"/>
              <a:ea typeface="Lato Light"/>
              <a:cs typeface="Lato Light"/>
              <a:sym typeface="Lato Light"/>
            </a:endParaRPr>
          </a:p>
        </p:txBody>
      </p:sp>
      <p:pic>
        <p:nvPicPr>
          <p:cNvPr id="221" name="Google Shape;221;p53"/>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222" name="Google Shape;222;p53"/>
          <p:cNvPicPr preferRelativeResize="0"/>
          <p:nvPr/>
        </p:nvPicPr>
        <p:blipFill rotWithShape="1">
          <a:blip r:embed="rId5">
            <a:alphaModFix/>
          </a:blip>
          <a:srcRect/>
          <a:stretch/>
        </p:blipFill>
        <p:spPr>
          <a:xfrm>
            <a:off x="4575200" y="-237804"/>
            <a:ext cx="4140001" cy="5381302"/>
          </a:xfrm>
          <a:prstGeom prst="rect">
            <a:avLst/>
          </a:prstGeom>
          <a:noFill/>
          <a:ln>
            <a:noFill/>
          </a:ln>
        </p:spPr>
      </p:pic>
      <p:sp>
        <p:nvSpPr>
          <p:cNvPr id="223" name="Google Shape;223;p53"/>
          <p:cNvSpPr txBox="1"/>
          <p:nvPr/>
        </p:nvSpPr>
        <p:spPr>
          <a:xfrm>
            <a:off x="4128940" y="103695"/>
            <a:ext cx="184731"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53"/>
          <p:cNvSpPr/>
          <p:nvPr/>
        </p:nvSpPr>
        <p:spPr>
          <a:xfrm>
            <a:off x="6637800" y="1494300"/>
            <a:ext cx="1684200" cy="11796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3"/>
          <p:cNvSpPr/>
          <p:nvPr/>
        </p:nvSpPr>
        <p:spPr>
          <a:xfrm>
            <a:off x="5421725" y="3303175"/>
            <a:ext cx="1263300" cy="1722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3"/>
          <p:cNvSpPr/>
          <p:nvPr/>
        </p:nvSpPr>
        <p:spPr>
          <a:xfrm>
            <a:off x="7343675" y="4375250"/>
            <a:ext cx="825900" cy="6999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3"/>
          <p:cNvSpPr/>
          <p:nvPr/>
        </p:nvSpPr>
        <p:spPr>
          <a:xfrm>
            <a:off x="5679325" y="1381775"/>
            <a:ext cx="825900" cy="6999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3"/>
          <p:cNvSpPr/>
          <p:nvPr/>
        </p:nvSpPr>
        <p:spPr>
          <a:xfrm>
            <a:off x="6685025" y="299425"/>
            <a:ext cx="825900" cy="699900"/>
          </a:xfrm>
          <a:prstGeom prst="ellipse">
            <a:avLst/>
          </a:prstGeom>
          <a:noFill/>
          <a:ln w="1905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2"/>
        <p:cNvGrpSpPr/>
        <p:nvPr/>
      </p:nvGrpSpPr>
      <p:grpSpPr>
        <a:xfrm>
          <a:off x="0" y="0"/>
          <a:ext cx="0" cy="0"/>
          <a:chOff x="0" y="0"/>
          <a:chExt cx="0" cy="0"/>
        </a:xfrm>
      </p:grpSpPr>
      <p:sp>
        <p:nvSpPr>
          <p:cNvPr id="723" name="Google Shape;723;p9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ANALYSIS PATHWAY</a:t>
            </a:r>
            <a:br>
              <a:rPr lang="en" b="1">
                <a:solidFill>
                  <a:srgbClr val="1E3566"/>
                </a:solidFill>
                <a:latin typeface="Montserrat"/>
                <a:ea typeface="Montserrat"/>
                <a:cs typeface="Montserrat"/>
                <a:sym typeface="Montserrat"/>
              </a:rPr>
            </a:br>
            <a:endParaRPr b="1">
              <a:solidFill>
                <a:srgbClr val="1E3566"/>
              </a:solidFill>
              <a:latin typeface="Montserrat"/>
              <a:ea typeface="Montserrat"/>
              <a:cs typeface="Montserrat"/>
              <a:sym typeface="Montserrat"/>
            </a:endParaRPr>
          </a:p>
        </p:txBody>
      </p:sp>
      <p:sp>
        <p:nvSpPr>
          <p:cNvPr id="724" name="Google Shape;724;p92"/>
          <p:cNvSpPr txBox="1">
            <a:spLocks noGrp="1"/>
          </p:cNvSpPr>
          <p:nvPr>
            <p:ph type="body" idx="1"/>
          </p:nvPr>
        </p:nvSpPr>
        <p:spPr>
          <a:xfrm>
            <a:off x="235500" y="1099325"/>
            <a:ext cx="5109900" cy="3582300"/>
          </a:xfrm>
          <a:prstGeom prst="rect">
            <a:avLst/>
          </a:prstGeom>
          <a:noFill/>
          <a:ln>
            <a:noFill/>
          </a:ln>
        </p:spPr>
        <p:txBody>
          <a:bodyPr spcFirstLastPara="1" wrap="square" lIns="91425" tIns="91425" rIns="91425" bIns="91425" anchor="t" anchorCtr="0">
            <a:noAutofit/>
          </a:bodyPr>
          <a:lstStyle/>
          <a:p>
            <a:pPr marL="514350" lvl="0" indent="-285750" algn="l" rtl="0">
              <a:lnSpc>
                <a:spcPct val="100000"/>
              </a:lnSpc>
              <a:spcBef>
                <a:spcPts val="0"/>
              </a:spcBef>
              <a:spcAft>
                <a:spcPts val="0"/>
              </a:spcAft>
              <a:buClr>
                <a:schemeClr val="dk1"/>
              </a:buClr>
              <a:buSzPts val="1400"/>
              <a:buChar char="●"/>
            </a:pPr>
            <a:r>
              <a:rPr lang="en" sz="1600">
                <a:solidFill>
                  <a:schemeClr val="dk1"/>
                </a:solidFill>
                <a:highlight>
                  <a:srgbClr val="FFFFFF"/>
                </a:highlight>
                <a:latin typeface="Lato Light"/>
                <a:ea typeface="Lato Light"/>
                <a:cs typeface="Lato Light"/>
                <a:sym typeface="Lato Light"/>
              </a:rPr>
              <a:t>Detection extracts directly ingestible by the </a:t>
            </a:r>
            <a:r>
              <a:rPr lang="en" sz="1600" i="1">
                <a:solidFill>
                  <a:schemeClr val="dk1"/>
                </a:solidFill>
                <a:highlight>
                  <a:srgbClr val="FFFFFF"/>
                </a:highlight>
                <a:latin typeface="Lato Light"/>
                <a:ea typeface="Lato Light"/>
                <a:cs typeface="Lato Light"/>
                <a:sym typeface="Lato Light"/>
              </a:rPr>
              <a:t>glatos </a:t>
            </a:r>
            <a:r>
              <a:rPr lang="en" sz="1600">
                <a:solidFill>
                  <a:schemeClr val="dk1"/>
                </a:solidFill>
                <a:highlight>
                  <a:srgbClr val="FFFFFF"/>
                </a:highlight>
                <a:latin typeface="Lato Light"/>
                <a:ea typeface="Lato Light"/>
                <a:cs typeface="Lato Light"/>
                <a:sym typeface="Lato Light"/>
              </a:rPr>
              <a:t>R Package</a:t>
            </a:r>
            <a:endParaRPr/>
          </a:p>
          <a:p>
            <a:pPr marL="971550" lvl="1" indent="-292100" algn="l" rtl="0">
              <a:lnSpc>
                <a:spcPct val="100000"/>
              </a:lnSpc>
              <a:spcBef>
                <a:spcPts val="1600"/>
              </a:spcBef>
              <a:spcAft>
                <a:spcPts val="0"/>
              </a:spcAft>
              <a:buClr>
                <a:schemeClr val="dk1"/>
              </a:buClr>
              <a:buSzPts val="1500"/>
              <a:buChar char="○"/>
            </a:pPr>
            <a:r>
              <a:rPr lang="en" sz="1200">
                <a:solidFill>
                  <a:schemeClr val="dk1"/>
                </a:solidFill>
                <a:highlight>
                  <a:srgbClr val="FFFFFF"/>
                </a:highlight>
                <a:latin typeface="Lato Light"/>
                <a:ea typeface="Lato Light"/>
                <a:cs typeface="Lato Light"/>
                <a:sym typeface="Lato Light"/>
              </a:rPr>
              <a:t>Tools to summarize and filter, along with </a:t>
            </a:r>
            <a:r>
              <a:rPr lang="en" sz="1200" u="sng">
                <a:solidFill>
                  <a:schemeClr val="dk1"/>
                </a:solidFill>
                <a:highlight>
                  <a:srgbClr val="FFFFFF"/>
                </a:highlight>
                <a:latin typeface="Lato Light"/>
                <a:ea typeface="Lato Light"/>
                <a:cs typeface="Lato Light"/>
                <a:sym typeface="Lato Light"/>
              </a:rPr>
              <a:t>basic </a:t>
            </a:r>
            <a:r>
              <a:rPr lang="en" sz="1200">
                <a:solidFill>
                  <a:schemeClr val="dk1"/>
                </a:solidFill>
                <a:highlight>
                  <a:srgbClr val="FFFFFF"/>
                </a:highlight>
                <a:latin typeface="Lato Light"/>
                <a:ea typeface="Lato Light"/>
                <a:cs typeface="Lato Light"/>
                <a:sym typeface="Lato Light"/>
              </a:rPr>
              <a:t>plots and animations</a:t>
            </a:r>
            <a:endParaRPr sz="1200">
              <a:solidFill>
                <a:schemeClr val="dk1"/>
              </a:solidFill>
              <a:highlight>
                <a:srgbClr val="FFFFFF"/>
              </a:highlight>
              <a:latin typeface="Lato Light"/>
              <a:ea typeface="Lato Light"/>
              <a:cs typeface="Lato Light"/>
              <a:sym typeface="Lato Light"/>
            </a:endParaRPr>
          </a:p>
          <a:p>
            <a:pPr marL="914400" lvl="0" indent="0" algn="l" rtl="0">
              <a:lnSpc>
                <a:spcPct val="100000"/>
              </a:lnSpc>
              <a:spcBef>
                <a:spcPts val="1600"/>
              </a:spcBef>
              <a:spcAft>
                <a:spcPts val="0"/>
              </a:spcAft>
              <a:buNone/>
            </a:pPr>
            <a:endParaRPr sz="1200">
              <a:solidFill>
                <a:schemeClr val="dk1"/>
              </a:solidFill>
              <a:highlight>
                <a:srgbClr val="FFFFFF"/>
              </a:highlight>
              <a:latin typeface="Lato Light"/>
              <a:ea typeface="Lato Light"/>
              <a:cs typeface="Lato Light"/>
              <a:sym typeface="Lato Light"/>
            </a:endParaRPr>
          </a:p>
          <a:p>
            <a:pPr marL="514350" lvl="0" indent="-285750" algn="l" rtl="0">
              <a:lnSpc>
                <a:spcPct val="100000"/>
              </a:lnSpc>
              <a:spcBef>
                <a:spcPts val="0"/>
              </a:spcBef>
              <a:spcAft>
                <a:spcPts val="0"/>
              </a:spcAft>
              <a:buClr>
                <a:schemeClr val="dk1"/>
              </a:buClr>
              <a:buSzPts val="1800"/>
              <a:buChar char="●"/>
            </a:pPr>
            <a:r>
              <a:rPr lang="en" sz="1600" i="1">
                <a:solidFill>
                  <a:schemeClr val="dk1"/>
                </a:solidFill>
                <a:highlight>
                  <a:srgbClr val="FFFFFF"/>
                </a:highlight>
                <a:latin typeface="Lato Light"/>
                <a:ea typeface="Lato Light"/>
                <a:cs typeface="Lato Light"/>
                <a:sym typeface="Lato Light"/>
              </a:rPr>
              <a:t>Glatos </a:t>
            </a:r>
            <a:r>
              <a:rPr lang="en" sz="1600">
                <a:solidFill>
                  <a:schemeClr val="dk1"/>
                </a:solidFill>
                <a:highlight>
                  <a:srgbClr val="FFFFFF"/>
                </a:highlight>
                <a:latin typeface="Lato Light"/>
                <a:ea typeface="Lato Light"/>
                <a:cs typeface="Lato Light"/>
                <a:sym typeface="Lato Light"/>
              </a:rPr>
              <a:t>function exports data into an ATT object 🡪 directly ingestible by the </a:t>
            </a:r>
            <a:r>
              <a:rPr lang="en" sz="1600" i="1">
                <a:solidFill>
                  <a:schemeClr val="dk1"/>
                </a:solidFill>
                <a:highlight>
                  <a:srgbClr val="FFFFFF"/>
                </a:highlight>
                <a:latin typeface="Lato Light"/>
                <a:ea typeface="Lato Light"/>
                <a:cs typeface="Lato Light"/>
                <a:sym typeface="Lato Light"/>
              </a:rPr>
              <a:t>VTrack </a:t>
            </a:r>
            <a:r>
              <a:rPr lang="en" sz="1600">
                <a:solidFill>
                  <a:schemeClr val="dk1"/>
                </a:solidFill>
                <a:highlight>
                  <a:srgbClr val="FFFFFF"/>
                </a:highlight>
                <a:latin typeface="Lato Light"/>
                <a:ea typeface="Lato Light"/>
                <a:cs typeface="Lato Light"/>
                <a:sym typeface="Lato Light"/>
              </a:rPr>
              <a:t>R Package. Working on a link to </a:t>
            </a:r>
            <a:r>
              <a:rPr lang="en" sz="1600" i="1">
                <a:solidFill>
                  <a:schemeClr val="dk1"/>
                </a:solidFill>
                <a:highlight>
                  <a:srgbClr val="FFFFFF"/>
                </a:highlight>
                <a:latin typeface="Lato Light"/>
                <a:ea typeface="Lato Light"/>
                <a:cs typeface="Lato Light"/>
                <a:sym typeface="Lato Light"/>
              </a:rPr>
              <a:t>Actel/RSP</a:t>
            </a:r>
            <a:r>
              <a:rPr lang="en" sz="1600">
                <a:solidFill>
                  <a:schemeClr val="dk1"/>
                </a:solidFill>
                <a:highlight>
                  <a:srgbClr val="FFFFFF"/>
                </a:highlight>
                <a:latin typeface="Lato Light"/>
                <a:ea typeface="Lato Light"/>
                <a:cs typeface="Lato Light"/>
                <a:sym typeface="Lato Light"/>
              </a:rPr>
              <a:t>.</a:t>
            </a:r>
            <a:endParaRPr/>
          </a:p>
          <a:p>
            <a:pPr marL="971550" lvl="1" indent="-292100" algn="l" rtl="0">
              <a:lnSpc>
                <a:spcPct val="100000"/>
              </a:lnSpc>
              <a:spcBef>
                <a:spcPts val="1600"/>
              </a:spcBef>
              <a:spcAft>
                <a:spcPts val="0"/>
              </a:spcAft>
              <a:buClr>
                <a:schemeClr val="dk1"/>
              </a:buClr>
              <a:buSzPts val="1500"/>
              <a:buChar char="○"/>
            </a:pPr>
            <a:r>
              <a:rPr lang="en" sz="1200">
                <a:solidFill>
                  <a:schemeClr val="dk1"/>
                </a:solidFill>
                <a:highlight>
                  <a:srgbClr val="FFFFFF"/>
                </a:highlight>
                <a:latin typeface="Lato Light"/>
                <a:ea typeface="Lato Light"/>
                <a:cs typeface="Lato Light"/>
                <a:sym typeface="Lato Light"/>
              </a:rPr>
              <a:t>Tools for further plotting and statistics</a:t>
            </a:r>
            <a:endParaRPr sz="1200">
              <a:solidFill>
                <a:schemeClr val="dk1"/>
              </a:solidFill>
              <a:highlight>
                <a:srgbClr val="FFFFFF"/>
              </a:highlight>
              <a:latin typeface="Lato Light"/>
              <a:ea typeface="Lato Light"/>
              <a:cs typeface="Lato Light"/>
              <a:sym typeface="Lato Light"/>
            </a:endParaRPr>
          </a:p>
        </p:txBody>
      </p:sp>
      <p:sp>
        <p:nvSpPr>
          <p:cNvPr id="725" name="Google Shape;725;p92"/>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92"/>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40</a:t>
            </a:fld>
            <a:endParaRPr b="1">
              <a:solidFill>
                <a:srgbClr val="FFFFFF"/>
              </a:solidFill>
              <a:latin typeface="Raleway"/>
              <a:ea typeface="Raleway"/>
              <a:cs typeface="Raleway"/>
              <a:sym typeface="Raleway"/>
            </a:endParaRPr>
          </a:p>
        </p:txBody>
      </p:sp>
      <p:sp>
        <p:nvSpPr>
          <p:cNvPr id="727" name="Google Shape;727;p92"/>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728" name="Google Shape;728;p92"/>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729" name="Google Shape;729;p92"/>
          <p:cNvSpPr txBox="1"/>
          <p:nvPr/>
        </p:nvSpPr>
        <p:spPr>
          <a:xfrm>
            <a:off x="5968093" y="4609157"/>
            <a:ext cx="486809" cy="5726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0" name="Google Shape;730;p92" descr="glatos"/>
          <p:cNvPicPr preferRelativeResize="0"/>
          <p:nvPr/>
        </p:nvPicPr>
        <p:blipFill rotWithShape="1">
          <a:blip r:embed="rId5">
            <a:alphaModFix/>
          </a:blip>
          <a:srcRect/>
          <a:stretch/>
        </p:blipFill>
        <p:spPr>
          <a:xfrm>
            <a:off x="403199" y="3802543"/>
            <a:ext cx="946207" cy="946207"/>
          </a:xfrm>
          <a:prstGeom prst="rect">
            <a:avLst/>
          </a:prstGeom>
          <a:noFill/>
          <a:ln>
            <a:noFill/>
          </a:ln>
        </p:spPr>
      </p:pic>
      <p:sp>
        <p:nvSpPr>
          <p:cNvPr id="731" name="Google Shape;731;p92"/>
          <p:cNvSpPr/>
          <p:nvPr/>
        </p:nvSpPr>
        <p:spPr>
          <a:xfrm>
            <a:off x="1695636" y="4129164"/>
            <a:ext cx="1322772" cy="292963"/>
          </a:xfrm>
          <a:prstGeom prst="rightArrow">
            <a:avLst>
              <a:gd name="adj1" fmla="val 50000"/>
              <a:gd name="adj2" fmla="val 5000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2" name="Google Shape;732;p92"/>
          <p:cNvSpPr/>
          <p:nvPr/>
        </p:nvSpPr>
        <p:spPr>
          <a:xfrm>
            <a:off x="3154638" y="4044825"/>
            <a:ext cx="1533000" cy="461700"/>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2400" b="1">
                <a:solidFill>
                  <a:schemeClr val="accent5"/>
                </a:solidFill>
              </a:rPr>
              <a:t>Analysis</a:t>
            </a:r>
            <a:endParaRPr/>
          </a:p>
        </p:txBody>
      </p:sp>
      <p:sp>
        <p:nvSpPr>
          <p:cNvPr id="733" name="Google Shape;733;p92"/>
          <p:cNvSpPr/>
          <p:nvPr/>
        </p:nvSpPr>
        <p:spPr>
          <a:xfrm rot="10800000">
            <a:off x="1695636" y="4486100"/>
            <a:ext cx="1322772" cy="84485"/>
          </a:xfrm>
          <a:prstGeom prst="rightArrow">
            <a:avLst>
              <a:gd name="adj1" fmla="val 50000"/>
              <a:gd name="adj2" fmla="val 50000"/>
            </a:avLst>
          </a:prstGeom>
          <a:solidFill>
            <a:srgbClr val="33CCCC"/>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34" name="Google Shape;734;p92"/>
          <p:cNvPicPr preferRelativeResize="0"/>
          <p:nvPr/>
        </p:nvPicPr>
        <p:blipFill rotWithShape="1">
          <a:blip r:embed="rId6">
            <a:alphaModFix/>
          </a:blip>
          <a:srcRect l="7209"/>
          <a:stretch/>
        </p:blipFill>
        <p:spPr>
          <a:xfrm>
            <a:off x="5472100" y="0"/>
            <a:ext cx="4406424" cy="47487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8"/>
        <p:cNvGrpSpPr/>
        <p:nvPr/>
      </p:nvGrpSpPr>
      <p:grpSpPr>
        <a:xfrm>
          <a:off x="0" y="0"/>
          <a:ext cx="0" cy="0"/>
          <a:chOff x="0" y="0"/>
          <a:chExt cx="0" cy="0"/>
        </a:xfrm>
      </p:grpSpPr>
      <p:sp>
        <p:nvSpPr>
          <p:cNvPr id="739" name="Google Shape;739;p93"/>
          <p:cNvSpPr txBox="1">
            <a:spLocks noGrp="1"/>
          </p:cNvSpPr>
          <p:nvPr>
            <p:ph type="title"/>
          </p:nvPr>
        </p:nvSpPr>
        <p:spPr>
          <a:xfrm>
            <a:off x="86450" y="246404"/>
            <a:ext cx="6205862"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  WORKSHOPS &amp; TRAINING</a:t>
            </a:r>
            <a:endParaRPr b="1">
              <a:solidFill>
                <a:srgbClr val="1E3566"/>
              </a:solidFill>
              <a:latin typeface="Montserrat"/>
              <a:ea typeface="Montserrat"/>
              <a:cs typeface="Montserrat"/>
              <a:sym typeface="Montserrat"/>
            </a:endParaRPr>
          </a:p>
        </p:txBody>
      </p:sp>
      <p:sp>
        <p:nvSpPr>
          <p:cNvPr id="740" name="Google Shape;740;p93"/>
          <p:cNvSpPr txBox="1">
            <a:spLocks noGrp="1"/>
          </p:cNvSpPr>
          <p:nvPr>
            <p:ph type="body" idx="1"/>
          </p:nvPr>
        </p:nvSpPr>
        <p:spPr>
          <a:xfrm>
            <a:off x="128769" y="821410"/>
            <a:ext cx="5512613" cy="3941740"/>
          </a:xfrm>
          <a:prstGeom prst="rect">
            <a:avLst/>
          </a:prstGeom>
          <a:noFill/>
          <a:ln>
            <a:noFill/>
          </a:ln>
        </p:spPr>
        <p:txBody>
          <a:bodyPr spcFirstLastPara="1" wrap="square" lIns="91425" tIns="91425" rIns="91425" bIns="91425" anchor="t" anchorCtr="0">
            <a:noAutofit/>
          </a:bodyPr>
          <a:lstStyle/>
          <a:p>
            <a:pPr marL="457200" lvl="0" indent="-317500" algn="l" rtl="0">
              <a:lnSpc>
                <a:spcPct val="120000"/>
              </a:lnSpc>
              <a:spcBef>
                <a:spcPts val="0"/>
              </a:spcBef>
              <a:spcAft>
                <a:spcPts val="0"/>
              </a:spcAft>
              <a:buClr>
                <a:schemeClr val="dk1"/>
              </a:buClr>
              <a:buSzPts val="1400"/>
              <a:buFont typeface="Lato Light"/>
              <a:buChar char="●"/>
            </a:pPr>
            <a:r>
              <a:rPr lang="en" sz="1665">
                <a:solidFill>
                  <a:schemeClr val="dk1"/>
                </a:solidFill>
                <a:highlight>
                  <a:srgbClr val="FFFFFF"/>
                </a:highlight>
                <a:latin typeface="Lato Light"/>
                <a:ea typeface="Lato Light"/>
                <a:cs typeface="Lato Light"/>
                <a:sym typeface="Lato Light"/>
              </a:rPr>
              <a:t>OTN Node Manager Training </a:t>
            </a:r>
            <a:endParaRPr sz="1665">
              <a:highlight>
                <a:srgbClr val="FFFFFF"/>
              </a:highlight>
            </a:endParaRPr>
          </a:p>
          <a:p>
            <a:pPr marL="457200" lvl="0" indent="-317500" algn="l" rtl="0">
              <a:lnSpc>
                <a:spcPct val="120000"/>
              </a:lnSpc>
              <a:spcBef>
                <a:spcPts val="0"/>
              </a:spcBef>
              <a:spcAft>
                <a:spcPts val="0"/>
              </a:spcAft>
              <a:buClr>
                <a:schemeClr val="dk1"/>
              </a:buClr>
              <a:buSzPts val="1400"/>
              <a:buFont typeface="Lato Light"/>
              <a:buChar char="●"/>
            </a:pPr>
            <a:r>
              <a:rPr lang="en" sz="1665">
                <a:solidFill>
                  <a:schemeClr val="dk1"/>
                </a:solidFill>
                <a:highlight>
                  <a:srgbClr val="FFFFFF"/>
                </a:highlight>
                <a:latin typeface="Lato Light"/>
                <a:ea typeface="Lato Light"/>
                <a:cs typeface="Lato Light"/>
                <a:sym typeface="Lato Light"/>
              </a:rPr>
              <a:t>Workshops for Uni/Govt groups, and Nodes</a:t>
            </a:r>
            <a:endParaRPr/>
          </a:p>
          <a:p>
            <a:pPr marL="457200" lvl="0" indent="-317500" algn="l" rtl="0">
              <a:lnSpc>
                <a:spcPct val="120000"/>
              </a:lnSpc>
              <a:spcBef>
                <a:spcPts val="0"/>
              </a:spcBef>
              <a:spcAft>
                <a:spcPts val="0"/>
              </a:spcAft>
              <a:buClr>
                <a:schemeClr val="dk1"/>
              </a:buClr>
              <a:buSzPts val="1400"/>
              <a:buFont typeface="Lato Light"/>
              <a:buChar char="●"/>
            </a:pPr>
            <a:r>
              <a:rPr lang="en" sz="1665">
                <a:solidFill>
                  <a:schemeClr val="dk1"/>
                </a:solidFill>
                <a:highlight>
                  <a:srgbClr val="FFFFFF"/>
                </a:highlight>
                <a:latin typeface="Lato Light"/>
                <a:ea typeface="Lato Light"/>
                <a:cs typeface="Lato Light"/>
                <a:sym typeface="Lato Light"/>
              </a:rPr>
              <a:t>IdeasOTN telemetry workshop series</a:t>
            </a:r>
            <a:endParaRPr/>
          </a:p>
          <a:p>
            <a:pPr marL="457200" lvl="0" indent="-317500" algn="l" rtl="0">
              <a:lnSpc>
                <a:spcPct val="120000"/>
              </a:lnSpc>
              <a:spcBef>
                <a:spcPts val="0"/>
              </a:spcBef>
              <a:spcAft>
                <a:spcPts val="0"/>
              </a:spcAft>
              <a:buClr>
                <a:schemeClr val="dk1"/>
              </a:buClr>
              <a:buSzPts val="1400"/>
              <a:buFont typeface="Lato Light"/>
              <a:buChar char="●"/>
            </a:pPr>
            <a:r>
              <a:rPr lang="en" sz="1665">
                <a:solidFill>
                  <a:schemeClr val="dk1"/>
                </a:solidFill>
                <a:highlight>
                  <a:srgbClr val="FFFFFF"/>
                </a:highlight>
                <a:latin typeface="Lato Light"/>
                <a:ea typeface="Lato Light"/>
                <a:cs typeface="Lato Light"/>
                <a:sym typeface="Lato Light"/>
              </a:rPr>
              <a:t>OBIS training  - biodiversity information system</a:t>
            </a:r>
            <a:endParaRPr/>
          </a:p>
          <a:p>
            <a:pPr marL="457200" lvl="0" indent="-317500" algn="l" rtl="0">
              <a:lnSpc>
                <a:spcPct val="120000"/>
              </a:lnSpc>
              <a:spcBef>
                <a:spcPts val="0"/>
              </a:spcBef>
              <a:spcAft>
                <a:spcPts val="0"/>
              </a:spcAft>
              <a:buClr>
                <a:schemeClr val="dk1"/>
              </a:buClr>
              <a:buSzPts val="1400"/>
              <a:buFont typeface="Lato Light"/>
              <a:buChar char="●"/>
            </a:pPr>
            <a:r>
              <a:rPr lang="en" sz="1665">
                <a:solidFill>
                  <a:schemeClr val="dk1"/>
                </a:solidFill>
                <a:highlight>
                  <a:srgbClr val="FFFFFF"/>
                </a:highlight>
                <a:latin typeface="Lato Light"/>
                <a:ea typeface="Lato Light"/>
                <a:cs typeface="Lato Light"/>
                <a:sym typeface="Lato Light"/>
              </a:rPr>
              <a:t>Ongoing training &amp; support</a:t>
            </a:r>
            <a:endParaRPr sz="1665">
              <a:solidFill>
                <a:schemeClr val="dk1"/>
              </a:solidFill>
              <a:highlight>
                <a:srgbClr val="FFFFFF"/>
              </a:highlight>
              <a:latin typeface="Lato Light"/>
              <a:ea typeface="Lato Light"/>
              <a:cs typeface="Lato Light"/>
              <a:sym typeface="Lato Light"/>
            </a:endParaRPr>
          </a:p>
          <a:p>
            <a:pPr marL="914400" lvl="1" indent="-317500" algn="l" rtl="0">
              <a:lnSpc>
                <a:spcPct val="120000"/>
              </a:lnSpc>
              <a:spcBef>
                <a:spcPts val="0"/>
              </a:spcBef>
              <a:spcAft>
                <a:spcPts val="0"/>
              </a:spcAft>
              <a:buClr>
                <a:schemeClr val="dk1"/>
              </a:buClr>
              <a:buSzPts val="1400"/>
              <a:buFont typeface="Lato Light"/>
              <a:buChar char="●"/>
            </a:pPr>
            <a:r>
              <a:rPr lang="en" sz="1295">
                <a:solidFill>
                  <a:schemeClr val="dk1"/>
                </a:solidFill>
                <a:highlight>
                  <a:srgbClr val="FFFFFF"/>
                </a:highlight>
                <a:latin typeface="Lato Light"/>
                <a:ea typeface="Lato Light"/>
                <a:cs typeface="Lato Light"/>
                <a:sym typeface="Lato Light"/>
              </a:rPr>
              <a:t>Intro to Python and R </a:t>
            </a:r>
            <a:endParaRPr/>
          </a:p>
          <a:p>
            <a:pPr marL="914400" lvl="1" indent="-317500" algn="l" rtl="0">
              <a:lnSpc>
                <a:spcPct val="120000"/>
              </a:lnSpc>
              <a:spcBef>
                <a:spcPts val="0"/>
              </a:spcBef>
              <a:spcAft>
                <a:spcPts val="0"/>
              </a:spcAft>
              <a:buClr>
                <a:schemeClr val="dk1"/>
              </a:buClr>
              <a:buSzPts val="1400"/>
              <a:buFont typeface="Lato Light"/>
              <a:buChar char="●"/>
            </a:pPr>
            <a:r>
              <a:rPr lang="en" sz="1295">
                <a:solidFill>
                  <a:schemeClr val="dk1"/>
                </a:solidFill>
                <a:highlight>
                  <a:srgbClr val="FFFFFF"/>
                </a:highlight>
                <a:latin typeface="Lato Light"/>
                <a:ea typeface="Lato Light"/>
                <a:cs typeface="Lato Light"/>
                <a:sym typeface="Lato Light"/>
              </a:rPr>
              <a:t>Telemetry analysis tools – (glatos, vtrack, machine learning, false detections etc.) </a:t>
            </a:r>
            <a:endParaRPr/>
          </a:p>
          <a:p>
            <a:pPr marL="914400" lvl="1" indent="-317500" algn="l" rtl="0">
              <a:lnSpc>
                <a:spcPct val="120000"/>
              </a:lnSpc>
              <a:spcBef>
                <a:spcPts val="0"/>
              </a:spcBef>
              <a:spcAft>
                <a:spcPts val="0"/>
              </a:spcAft>
              <a:buClr>
                <a:schemeClr val="dk1"/>
              </a:buClr>
              <a:buSzPts val="1400"/>
              <a:buFont typeface="Lato Light"/>
              <a:buChar char="●"/>
            </a:pPr>
            <a:r>
              <a:rPr lang="en" sz="1295">
                <a:solidFill>
                  <a:schemeClr val="dk1"/>
                </a:solidFill>
                <a:highlight>
                  <a:srgbClr val="FFFFFF"/>
                </a:highlight>
                <a:latin typeface="Lato Light"/>
                <a:ea typeface="Lato Light"/>
                <a:cs typeface="Lato Light"/>
                <a:sym typeface="Lato Light"/>
              </a:rPr>
              <a:t>Collaborative toolbox 🡪 in progress.</a:t>
            </a:r>
            <a:endParaRPr/>
          </a:p>
          <a:p>
            <a:pPr marL="914400" lvl="1" indent="-317500" algn="l" rtl="0">
              <a:lnSpc>
                <a:spcPct val="120000"/>
              </a:lnSpc>
              <a:spcBef>
                <a:spcPts val="0"/>
              </a:spcBef>
              <a:spcAft>
                <a:spcPts val="0"/>
              </a:spcAft>
              <a:buClr>
                <a:schemeClr val="dk1"/>
              </a:buClr>
              <a:buSzPts val="1400"/>
              <a:buFont typeface="Lato Light"/>
              <a:buChar char="●"/>
            </a:pPr>
            <a:r>
              <a:rPr lang="en" sz="1295">
                <a:solidFill>
                  <a:schemeClr val="dk1"/>
                </a:solidFill>
                <a:highlight>
                  <a:srgbClr val="FFFFFF"/>
                </a:highlight>
                <a:latin typeface="Lato Light"/>
                <a:ea typeface="Lato Light"/>
                <a:cs typeface="Lato Light"/>
                <a:sym typeface="Lato Light"/>
              </a:rPr>
              <a:t>Weekly “study hall” sessions</a:t>
            </a:r>
            <a:endParaRPr/>
          </a:p>
          <a:p>
            <a:pPr marL="457200" lvl="0" indent="-317500" algn="l" rtl="0">
              <a:lnSpc>
                <a:spcPct val="120000"/>
              </a:lnSpc>
              <a:spcBef>
                <a:spcPts val="0"/>
              </a:spcBef>
              <a:spcAft>
                <a:spcPts val="0"/>
              </a:spcAft>
              <a:buClr>
                <a:schemeClr val="dk1"/>
              </a:buClr>
              <a:buSzPts val="1400"/>
              <a:buFont typeface="Lato Light"/>
              <a:buChar char="●"/>
            </a:pPr>
            <a:r>
              <a:rPr lang="en" sz="1665">
                <a:solidFill>
                  <a:schemeClr val="dk1"/>
                </a:solidFill>
                <a:highlight>
                  <a:srgbClr val="FFFFFF"/>
                </a:highlight>
                <a:latin typeface="Lato Light"/>
                <a:ea typeface="Lato Light"/>
                <a:cs typeface="Lato Light"/>
                <a:sym typeface="Lato Light"/>
              </a:rPr>
              <a:t>Data rescue services!!</a:t>
            </a:r>
            <a:endParaRPr/>
          </a:p>
          <a:p>
            <a:pPr marL="914400" lvl="1" indent="-317500" algn="l" rtl="0">
              <a:lnSpc>
                <a:spcPct val="120000"/>
              </a:lnSpc>
              <a:spcBef>
                <a:spcPts val="1600"/>
              </a:spcBef>
              <a:spcAft>
                <a:spcPts val="0"/>
              </a:spcAft>
              <a:buClr>
                <a:schemeClr val="dk1"/>
              </a:buClr>
              <a:buSzPts val="1400"/>
              <a:buFont typeface="Lato Light"/>
              <a:buChar char="●"/>
            </a:pPr>
            <a:r>
              <a:rPr lang="en" sz="1295">
                <a:solidFill>
                  <a:schemeClr val="dk1"/>
                </a:solidFill>
                <a:highlight>
                  <a:srgbClr val="FFFFFF"/>
                </a:highlight>
                <a:latin typeface="Lato Light"/>
                <a:ea typeface="Lato Light"/>
                <a:cs typeface="Lato Light"/>
                <a:sym typeface="Lato Light"/>
              </a:rPr>
              <a:t>Give some extra hands to sort out and archive messy, historical data sets</a:t>
            </a:r>
            <a:endParaRPr sz="1295">
              <a:solidFill>
                <a:schemeClr val="dk1"/>
              </a:solidFill>
              <a:highlight>
                <a:srgbClr val="FFFFFF"/>
              </a:highlight>
              <a:latin typeface="Lato Light"/>
              <a:ea typeface="Lato Light"/>
              <a:cs typeface="Lato Light"/>
              <a:sym typeface="Lato Light"/>
            </a:endParaRPr>
          </a:p>
          <a:p>
            <a:pPr marL="457200" lvl="0" indent="0" algn="l" rtl="0">
              <a:lnSpc>
                <a:spcPct val="120000"/>
              </a:lnSpc>
              <a:spcBef>
                <a:spcPts val="0"/>
              </a:spcBef>
              <a:spcAft>
                <a:spcPts val="0"/>
              </a:spcAft>
              <a:buSzPts val="1800"/>
              <a:buNone/>
            </a:pPr>
            <a:endParaRPr sz="1665">
              <a:solidFill>
                <a:schemeClr val="dk1"/>
              </a:solidFill>
              <a:highlight>
                <a:srgbClr val="FFFFFF"/>
              </a:highlight>
              <a:latin typeface="Lato Light"/>
              <a:ea typeface="Lato Light"/>
              <a:cs typeface="Lato Light"/>
              <a:sym typeface="Lato Light"/>
            </a:endParaRPr>
          </a:p>
        </p:txBody>
      </p:sp>
      <p:sp>
        <p:nvSpPr>
          <p:cNvPr id="741" name="Google Shape;741;p93"/>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93"/>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b="1">
                <a:solidFill>
                  <a:schemeClr val="lt1"/>
                </a:solidFill>
              </a:rPr>
              <a:t>41</a:t>
            </a:fld>
            <a:endParaRPr b="1">
              <a:solidFill>
                <a:schemeClr val="lt1"/>
              </a:solidFill>
            </a:endParaRPr>
          </a:p>
        </p:txBody>
      </p:sp>
      <p:sp>
        <p:nvSpPr>
          <p:cNvPr id="743" name="Google Shape;743;p93"/>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744" name="Google Shape;744;p93"/>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745" name="Google Shape;745;p93"/>
          <p:cNvPicPr preferRelativeResize="0"/>
          <p:nvPr/>
        </p:nvPicPr>
        <p:blipFill rotWithShape="1">
          <a:blip r:embed="rId5">
            <a:alphaModFix/>
          </a:blip>
          <a:srcRect l="12336" r="3100"/>
          <a:stretch/>
        </p:blipFill>
        <p:spPr>
          <a:xfrm>
            <a:off x="5501898" y="229312"/>
            <a:ext cx="3513333" cy="2077323"/>
          </a:xfrm>
          <a:prstGeom prst="rect">
            <a:avLst/>
          </a:prstGeom>
          <a:noFill/>
          <a:ln>
            <a:noFill/>
          </a:ln>
        </p:spPr>
      </p:pic>
      <p:pic>
        <p:nvPicPr>
          <p:cNvPr id="746" name="Google Shape;746;p93" descr="The Carpentries"/>
          <p:cNvPicPr preferRelativeResize="0"/>
          <p:nvPr/>
        </p:nvPicPr>
        <p:blipFill rotWithShape="1">
          <a:blip r:embed="rId6">
            <a:alphaModFix/>
          </a:blip>
          <a:srcRect/>
          <a:stretch/>
        </p:blipFill>
        <p:spPr>
          <a:xfrm>
            <a:off x="6947683" y="2209961"/>
            <a:ext cx="1928063" cy="1012233"/>
          </a:xfrm>
          <a:prstGeom prst="rect">
            <a:avLst/>
          </a:prstGeom>
          <a:noFill/>
          <a:ln>
            <a:noFill/>
          </a:ln>
        </p:spPr>
      </p:pic>
      <p:pic>
        <p:nvPicPr>
          <p:cNvPr id="747" name="Google Shape;747;p93" descr="OBIS (@OBISNetwork) | Twitter"/>
          <p:cNvPicPr preferRelativeResize="0"/>
          <p:nvPr/>
        </p:nvPicPr>
        <p:blipFill rotWithShape="1">
          <a:blip r:embed="rId7">
            <a:alphaModFix/>
          </a:blip>
          <a:srcRect t="20416" b="18042"/>
          <a:stretch/>
        </p:blipFill>
        <p:spPr>
          <a:xfrm>
            <a:off x="5573113" y="2310757"/>
            <a:ext cx="1317224" cy="810642"/>
          </a:xfrm>
          <a:prstGeom prst="rect">
            <a:avLst/>
          </a:prstGeom>
          <a:noFill/>
          <a:ln>
            <a:noFill/>
          </a:ln>
        </p:spPr>
      </p:pic>
      <p:pic>
        <p:nvPicPr>
          <p:cNvPr id="748" name="Google Shape;748;p93" descr="Telemetry Workshop Series: February 17-20, 2020"/>
          <p:cNvPicPr preferRelativeResize="0"/>
          <p:nvPr/>
        </p:nvPicPr>
        <p:blipFill rotWithShape="1">
          <a:blip r:embed="rId8">
            <a:alphaModFix/>
          </a:blip>
          <a:srcRect/>
          <a:stretch/>
        </p:blipFill>
        <p:spPr>
          <a:xfrm>
            <a:off x="5782466" y="3225333"/>
            <a:ext cx="2952196" cy="147609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2"/>
        <p:cNvGrpSpPr/>
        <p:nvPr/>
      </p:nvGrpSpPr>
      <p:grpSpPr>
        <a:xfrm>
          <a:off x="0" y="0"/>
          <a:ext cx="0" cy="0"/>
          <a:chOff x="0" y="0"/>
          <a:chExt cx="0" cy="0"/>
        </a:xfrm>
      </p:grpSpPr>
      <p:sp>
        <p:nvSpPr>
          <p:cNvPr id="753" name="Google Shape;753;p94"/>
          <p:cNvSpPr txBox="1">
            <a:spLocks noGrp="1"/>
          </p:cNvSpPr>
          <p:nvPr>
            <p:ph type="title"/>
          </p:nvPr>
        </p:nvSpPr>
        <p:spPr>
          <a:xfrm>
            <a:off x="311700" y="1784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PUBLIC DATA</a:t>
            </a:r>
            <a:endParaRPr b="1">
              <a:solidFill>
                <a:srgbClr val="1E3566"/>
              </a:solidFill>
              <a:latin typeface="Montserrat"/>
              <a:ea typeface="Montserrat"/>
              <a:cs typeface="Montserrat"/>
              <a:sym typeface="Montserrat"/>
            </a:endParaRPr>
          </a:p>
        </p:txBody>
      </p:sp>
      <p:sp>
        <p:nvSpPr>
          <p:cNvPr id="754" name="Google Shape;754;p94"/>
          <p:cNvSpPr txBox="1">
            <a:spLocks noGrp="1"/>
          </p:cNvSpPr>
          <p:nvPr>
            <p:ph type="body" idx="1"/>
          </p:nvPr>
        </p:nvSpPr>
        <p:spPr>
          <a:xfrm>
            <a:off x="235500" y="780950"/>
            <a:ext cx="4905300" cy="2779200"/>
          </a:xfrm>
          <a:prstGeom prst="rect">
            <a:avLst/>
          </a:prstGeom>
          <a:noFill/>
          <a:ln>
            <a:noFill/>
          </a:ln>
        </p:spPr>
        <p:txBody>
          <a:bodyPr spcFirstLastPara="1" wrap="square" lIns="91425" tIns="91425" rIns="91425" bIns="91425" anchor="t" anchorCtr="0">
            <a:noAutofit/>
          </a:bodyPr>
          <a:lstStyle/>
          <a:p>
            <a:pPr marL="457200" lvl="0" indent="-317500" algn="l" rtl="0">
              <a:lnSpc>
                <a:spcPct val="130000"/>
              </a:lnSpc>
              <a:spcBef>
                <a:spcPts val="0"/>
              </a:spcBef>
              <a:spcAft>
                <a:spcPts val="0"/>
              </a:spcAft>
              <a:buClr>
                <a:schemeClr val="dk1"/>
              </a:buClr>
              <a:buSzPts val="1400"/>
              <a:buFont typeface="Lato Light"/>
              <a:buChar char="●"/>
            </a:pPr>
            <a:r>
              <a:rPr lang="en" sz="1600">
                <a:solidFill>
                  <a:schemeClr val="dk1"/>
                </a:solidFill>
                <a:highlight>
                  <a:srgbClr val="FFFFFF"/>
                </a:highlight>
                <a:latin typeface="Lato Light"/>
                <a:ea typeface="Lato Light"/>
                <a:cs typeface="Lato Light"/>
                <a:sym typeface="Lato Light"/>
              </a:rPr>
              <a:t>OTN supports direct links to public data</a:t>
            </a:r>
            <a:endParaRPr/>
          </a:p>
          <a:p>
            <a:pPr marL="914400" lvl="1" indent="-317500" algn="l" rtl="0">
              <a:lnSpc>
                <a:spcPct val="130000"/>
              </a:lnSpc>
              <a:spcBef>
                <a:spcPts val="0"/>
              </a:spcBef>
              <a:spcAft>
                <a:spcPts val="0"/>
              </a:spcAft>
              <a:buClr>
                <a:schemeClr val="dk1"/>
              </a:buClr>
              <a:buSzPts val="1400"/>
              <a:buFont typeface="Lato Light"/>
              <a:buChar char="●"/>
            </a:pPr>
            <a:r>
              <a:rPr lang="en" sz="1200">
                <a:solidFill>
                  <a:schemeClr val="dk1"/>
                </a:solidFill>
                <a:highlight>
                  <a:srgbClr val="FFFFFF"/>
                </a:highlight>
                <a:latin typeface="Lato Light"/>
                <a:ea typeface="Lato Light"/>
                <a:cs typeface="Lato Light"/>
                <a:sym typeface="Lato Light"/>
              </a:rPr>
              <a:t>data portal project and discovery pages</a:t>
            </a:r>
            <a:endParaRPr/>
          </a:p>
          <a:p>
            <a:pPr marL="914400" lvl="1" indent="-317500" algn="l" rtl="0">
              <a:lnSpc>
                <a:spcPct val="130000"/>
              </a:lnSpc>
              <a:spcBef>
                <a:spcPts val="0"/>
              </a:spcBef>
              <a:spcAft>
                <a:spcPts val="0"/>
              </a:spcAft>
              <a:buClr>
                <a:schemeClr val="dk1"/>
              </a:buClr>
              <a:buSzPts val="1400"/>
              <a:buFont typeface="Lato Light"/>
              <a:buChar char="●"/>
            </a:pPr>
            <a:r>
              <a:rPr lang="en" sz="1200">
                <a:solidFill>
                  <a:schemeClr val="dk1"/>
                </a:solidFill>
                <a:highlight>
                  <a:srgbClr val="FFFFFF"/>
                </a:highlight>
                <a:latin typeface="Lato Light"/>
                <a:ea typeface="Lato Light"/>
                <a:cs typeface="Lato Light"/>
                <a:sym typeface="Lato Light"/>
              </a:rPr>
              <a:t>Geoserver </a:t>
            </a:r>
            <a:endParaRPr/>
          </a:p>
          <a:p>
            <a:pPr marL="914400" lvl="1" indent="-317500" algn="l" rtl="0">
              <a:lnSpc>
                <a:spcPct val="130000"/>
              </a:lnSpc>
              <a:spcBef>
                <a:spcPts val="0"/>
              </a:spcBef>
              <a:spcAft>
                <a:spcPts val="0"/>
              </a:spcAft>
              <a:buClr>
                <a:schemeClr val="dk1"/>
              </a:buClr>
              <a:buSzPts val="1400"/>
              <a:buFont typeface="Lato Light"/>
              <a:buChar char="●"/>
            </a:pPr>
            <a:r>
              <a:rPr lang="en" sz="1200">
                <a:solidFill>
                  <a:schemeClr val="dk1"/>
                </a:solidFill>
                <a:highlight>
                  <a:srgbClr val="FFFFFF"/>
                </a:highlight>
                <a:latin typeface="Lato Light"/>
                <a:ea typeface="Lato Light"/>
                <a:cs typeface="Lato Light"/>
                <a:sym typeface="Lato Light"/>
              </a:rPr>
              <a:t>ERDDAP</a:t>
            </a:r>
            <a:endParaRPr/>
          </a:p>
          <a:p>
            <a:pPr marL="914400" lvl="1" indent="-317500" algn="l" rtl="0">
              <a:lnSpc>
                <a:spcPct val="130000"/>
              </a:lnSpc>
              <a:spcBef>
                <a:spcPts val="0"/>
              </a:spcBef>
              <a:spcAft>
                <a:spcPts val="0"/>
              </a:spcAft>
              <a:buClr>
                <a:schemeClr val="dk1"/>
              </a:buClr>
              <a:buSzPts val="1400"/>
              <a:buFont typeface="Lato Light"/>
              <a:buChar char="●"/>
            </a:pPr>
            <a:r>
              <a:rPr lang="en" sz="1200">
                <a:solidFill>
                  <a:schemeClr val="dk1"/>
                </a:solidFill>
                <a:highlight>
                  <a:srgbClr val="FFFFFF"/>
                </a:highlight>
                <a:latin typeface="Lato Light"/>
                <a:ea typeface="Lato Light"/>
                <a:cs typeface="Lato Light"/>
                <a:sym typeface="Lato Light"/>
              </a:rPr>
              <a:t>OBIS 🡪 GBIF and GOOS/MBON</a:t>
            </a:r>
            <a:endParaRPr sz="1200">
              <a:solidFill>
                <a:schemeClr val="dk1"/>
              </a:solidFill>
              <a:highlight>
                <a:srgbClr val="FFFFFF"/>
              </a:highlight>
              <a:latin typeface="Lato Light"/>
              <a:ea typeface="Lato Light"/>
              <a:cs typeface="Lato Light"/>
              <a:sym typeface="Lato Light"/>
            </a:endParaRPr>
          </a:p>
          <a:p>
            <a:pPr marL="457200" lvl="0" indent="-342900" algn="l" rtl="0">
              <a:lnSpc>
                <a:spcPct val="130000"/>
              </a:lnSpc>
              <a:spcBef>
                <a:spcPts val="0"/>
              </a:spcBef>
              <a:spcAft>
                <a:spcPts val="0"/>
              </a:spcAft>
              <a:buClr>
                <a:schemeClr val="dk1"/>
              </a:buClr>
              <a:buSzPts val="1800"/>
              <a:buFont typeface="Lato Light"/>
              <a:buChar char="●"/>
            </a:pPr>
            <a:r>
              <a:rPr lang="en" sz="1600" u="sng">
                <a:solidFill>
                  <a:schemeClr val="dk1"/>
                </a:solidFill>
                <a:highlight>
                  <a:schemeClr val="lt1"/>
                </a:highlight>
                <a:latin typeface="Lato Light"/>
                <a:ea typeface="Lato Light"/>
                <a:cs typeface="Lato Light"/>
                <a:sym typeface="Lato Light"/>
              </a:rPr>
              <a:t>Private:</a:t>
            </a:r>
            <a:r>
              <a:rPr lang="en" sz="1600">
                <a:solidFill>
                  <a:schemeClr val="dk1"/>
                </a:solidFill>
                <a:highlight>
                  <a:schemeClr val="lt1"/>
                </a:highlight>
                <a:latin typeface="Lato Light"/>
                <a:ea typeface="Lato Light"/>
                <a:cs typeface="Lato Light"/>
                <a:sym typeface="Lato Light"/>
              </a:rPr>
              <a:t> station locations and deployment metadata</a:t>
            </a:r>
            <a:endParaRPr sz="1600" u="sng">
              <a:solidFill>
                <a:schemeClr val="dk1"/>
              </a:solidFill>
              <a:highlight>
                <a:srgbClr val="FFFFFF"/>
              </a:highlight>
              <a:latin typeface="Lato Light"/>
              <a:ea typeface="Lato Light"/>
              <a:cs typeface="Lato Light"/>
              <a:sym typeface="Lato Light"/>
            </a:endParaRPr>
          </a:p>
          <a:p>
            <a:pPr marL="457200" lvl="0" indent="-342900" algn="l" rtl="0">
              <a:lnSpc>
                <a:spcPct val="130000"/>
              </a:lnSpc>
              <a:spcBef>
                <a:spcPts val="0"/>
              </a:spcBef>
              <a:spcAft>
                <a:spcPts val="0"/>
              </a:spcAft>
              <a:buClr>
                <a:schemeClr val="dk1"/>
              </a:buClr>
              <a:buSzPts val="1800"/>
              <a:buFont typeface="Lato Light"/>
              <a:buChar char="●"/>
            </a:pPr>
            <a:r>
              <a:rPr lang="en" sz="1600" u="sng">
                <a:solidFill>
                  <a:schemeClr val="dk1"/>
                </a:solidFill>
                <a:highlight>
                  <a:srgbClr val="FFFFFF"/>
                </a:highlight>
                <a:latin typeface="Lato Light"/>
                <a:ea typeface="Lato Light"/>
                <a:cs typeface="Lato Light"/>
                <a:sym typeface="Lato Light"/>
              </a:rPr>
              <a:t>Always public:</a:t>
            </a:r>
            <a:r>
              <a:rPr lang="en" sz="1600">
                <a:solidFill>
                  <a:schemeClr val="dk1"/>
                </a:solidFill>
                <a:highlight>
                  <a:srgbClr val="FFFFFF"/>
                </a:highlight>
                <a:latin typeface="Lato Light"/>
                <a:ea typeface="Lato Light"/>
                <a:cs typeface="Lato Light"/>
                <a:sym typeface="Lato Light"/>
              </a:rPr>
              <a:t> project metadata</a:t>
            </a:r>
            <a:endParaRPr/>
          </a:p>
          <a:p>
            <a:pPr marL="457200" lvl="0" indent="-342900" algn="l" rtl="0">
              <a:lnSpc>
                <a:spcPct val="130000"/>
              </a:lnSpc>
              <a:spcBef>
                <a:spcPts val="0"/>
              </a:spcBef>
              <a:spcAft>
                <a:spcPts val="0"/>
              </a:spcAft>
              <a:buClr>
                <a:schemeClr val="dk1"/>
              </a:buClr>
              <a:buSzPts val="1800"/>
              <a:buFont typeface="Lato Light"/>
              <a:buChar char="●"/>
            </a:pPr>
            <a:r>
              <a:rPr lang="en" sz="1600" u="sng">
                <a:solidFill>
                  <a:schemeClr val="dk1"/>
                </a:solidFill>
                <a:highlight>
                  <a:srgbClr val="FFFFFF"/>
                </a:highlight>
                <a:latin typeface="Lato Light"/>
                <a:ea typeface="Lato Light"/>
                <a:cs typeface="Lato Light"/>
                <a:sym typeface="Lato Light"/>
              </a:rPr>
              <a:t>Under embargo: </a:t>
            </a:r>
            <a:r>
              <a:rPr lang="en" sz="1600">
                <a:solidFill>
                  <a:schemeClr val="dk1"/>
                </a:solidFill>
                <a:highlight>
                  <a:srgbClr val="FFFFFF"/>
                </a:highlight>
                <a:latin typeface="Lato Light"/>
                <a:ea typeface="Lato Light"/>
                <a:cs typeface="Lato Light"/>
                <a:sym typeface="Lato Light"/>
              </a:rPr>
              <a:t>tagging metadata, all detections</a:t>
            </a:r>
            <a:endParaRPr sz="1600" u="sng">
              <a:solidFill>
                <a:schemeClr val="dk1"/>
              </a:solidFill>
              <a:highlight>
                <a:srgbClr val="FFFFFF"/>
              </a:highlight>
              <a:latin typeface="Lato Light"/>
              <a:ea typeface="Lato Light"/>
              <a:cs typeface="Lato Light"/>
              <a:sym typeface="Lato Light"/>
            </a:endParaRPr>
          </a:p>
          <a:p>
            <a:pPr marL="914400" lvl="1" indent="-323850" algn="l" rtl="0">
              <a:lnSpc>
                <a:spcPct val="130000"/>
              </a:lnSpc>
              <a:spcBef>
                <a:spcPts val="0"/>
              </a:spcBef>
              <a:spcAft>
                <a:spcPts val="0"/>
              </a:spcAft>
              <a:buClr>
                <a:schemeClr val="dk1"/>
              </a:buClr>
              <a:buSzPts val="1500"/>
              <a:buFont typeface="Lato Light"/>
              <a:buChar char="●"/>
            </a:pPr>
            <a:r>
              <a:rPr lang="en" sz="1300">
                <a:solidFill>
                  <a:schemeClr val="dk1"/>
                </a:solidFill>
                <a:highlight>
                  <a:srgbClr val="FFFFFF"/>
                </a:highlight>
                <a:latin typeface="Lato Light"/>
                <a:ea typeface="Lato Light"/>
                <a:cs typeface="Lato Light"/>
                <a:sym typeface="Lato Light"/>
              </a:rPr>
              <a:t>Default 2-year embargo (after tag battery dies), can request extension or release early</a:t>
            </a:r>
            <a:endParaRPr sz="1100"/>
          </a:p>
        </p:txBody>
      </p:sp>
      <p:sp>
        <p:nvSpPr>
          <p:cNvPr id="755" name="Google Shape;755;p94"/>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94"/>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chemeClr val="lt1"/>
                </a:solidFill>
                <a:latin typeface="Arial"/>
                <a:ea typeface="Arial"/>
                <a:cs typeface="Arial"/>
                <a:sym typeface="Arial"/>
              </a:rPr>
              <a:t>42</a:t>
            </a:fld>
            <a:endParaRPr sz="1000" b="1" i="0" u="none" strike="noStrike" cap="none">
              <a:solidFill>
                <a:schemeClr val="lt1"/>
              </a:solidFill>
              <a:latin typeface="Arial"/>
              <a:ea typeface="Arial"/>
              <a:cs typeface="Arial"/>
              <a:sym typeface="Arial"/>
            </a:endParaRPr>
          </a:p>
        </p:txBody>
      </p:sp>
      <p:sp>
        <p:nvSpPr>
          <p:cNvPr id="757" name="Google Shape;757;p94"/>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758" name="Google Shape;758;p94"/>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759" name="Google Shape;759;p94"/>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0" name="Google Shape;760;p94"/>
          <p:cNvPicPr preferRelativeResize="0"/>
          <p:nvPr/>
        </p:nvPicPr>
        <p:blipFill rotWithShape="1">
          <a:blip r:embed="rId5">
            <a:alphaModFix/>
          </a:blip>
          <a:srcRect/>
          <a:stretch/>
        </p:blipFill>
        <p:spPr>
          <a:xfrm>
            <a:off x="4822100" y="-12"/>
            <a:ext cx="4512000" cy="300860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7"/>
        <p:cNvGrpSpPr/>
        <p:nvPr/>
      </p:nvGrpSpPr>
      <p:grpSpPr>
        <a:xfrm>
          <a:off x="0" y="0"/>
          <a:ext cx="0" cy="0"/>
          <a:chOff x="0" y="0"/>
          <a:chExt cx="0" cy="0"/>
        </a:xfrm>
      </p:grpSpPr>
      <p:sp>
        <p:nvSpPr>
          <p:cNvPr id="668" name="Google Shape;668;p87"/>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87"/>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43</a:t>
            </a:fld>
            <a:endParaRPr b="1">
              <a:solidFill>
                <a:schemeClr val="lt1"/>
              </a:solidFill>
            </a:endParaRPr>
          </a:p>
        </p:txBody>
      </p:sp>
      <p:sp>
        <p:nvSpPr>
          <p:cNvPr id="670" name="Google Shape;670;p87"/>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671" name="Google Shape;671;p87"/>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672" name="Google Shape;672;p87"/>
          <p:cNvSpPr txBox="1"/>
          <p:nvPr/>
        </p:nvSpPr>
        <p:spPr>
          <a:xfrm>
            <a:off x="897150" y="1474250"/>
            <a:ext cx="7349700" cy="337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1"/>
              </a:solidFill>
            </a:endParaRPr>
          </a:p>
        </p:txBody>
      </p:sp>
      <p:sp>
        <p:nvSpPr>
          <p:cNvPr id="673" name="Google Shape;673;p87"/>
          <p:cNvSpPr txBox="1">
            <a:spLocks noGrp="1"/>
          </p:cNvSpPr>
          <p:nvPr>
            <p:ph type="title"/>
          </p:nvPr>
        </p:nvSpPr>
        <p:spPr>
          <a:xfrm>
            <a:off x="311700" y="2285400"/>
            <a:ext cx="8520600" cy="572700"/>
          </a:xfrm>
          <a:prstGeom prst="rect">
            <a:avLst/>
          </a:prstGeom>
          <a:noFill/>
          <a:ln>
            <a:noFill/>
          </a:ln>
          <a:effectLst>
            <a:outerShdw blurRad="57150" dist="104775" dir="5640000" algn="bl" rotWithShape="0">
              <a:srgbClr val="000000">
                <a:alpha val="76000"/>
              </a:srgbClr>
            </a:outerShdw>
          </a:effectLst>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3300" dirty="0">
                <a:solidFill>
                  <a:srgbClr val="FFFFFF"/>
                </a:solidFill>
                <a:latin typeface="Montserrat"/>
                <a:ea typeface="Montserrat"/>
                <a:cs typeface="Montserrat"/>
                <a:sym typeface="Montserrat"/>
              </a:rPr>
              <a:t>YOUR PROJECT</a:t>
            </a:r>
            <a:endParaRPr sz="3300" dirty="0">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1351265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sp>
        <p:nvSpPr>
          <p:cNvPr id="325" name="Google Shape;325;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dirty="0">
                <a:solidFill>
                  <a:srgbClr val="1E3566"/>
                </a:solidFill>
                <a:latin typeface="Montserrat"/>
                <a:ea typeface="Montserrat"/>
                <a:cs typeface="Montserrat"/>
                <a:sym typeface="Montserrat"/>
              </a:rPr>
              <a:t>ONC Loan</a:t>
            </a:r>
            <a:br>
              <a:rPr lang="en" b="1" dirty="0">
                <a:solidFill>
                  <a:srgbClr val="1E3566"/>
                </a:solidFill>
                <a:latin typeface="Montserrat"/>
                <a:ea typeface="Montserrat"/>
                <a:cs typeface="Montserrat"/>
                <a:sym typeface="Montserrat"/>
              </a:rPr>
            </a:br>
            <a:endParaRPr b="1" dirty="0">
              <a:solidFill>
                <a:srgbClr val="1E3566"/>
              </a:solidFill>
              <a:latin typeface="Montserrat"/>
              <a:ea typeface="Montserrat"/>
              <a:cs typeface="Montserrat"/>
              <a:sym typeface="Montserrat"/>
            </a:endParaRPr>
          </a:p>
        </p:txBody>
      </p:sp>
      <p:sp>
        <p:nvSpPr>
          <p:cNvPr id="326" name="Google Shape;326;p60"/>
          <p:cNvSpPr txBox="1">
            <a:spLocks noGrp="1"/>
          </p:cNvSpPr>
          <p:nvPr>
            <p:ph type="body" idx="1"/>
          </p:nvPr>
        </p:nvSpPr>
        <p:spPr>
          <a:xfrm>
            <a:off x="235500" y="1065913"/>
            <a:ext cx="4868400" cy="3658462"/>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None/>
            </a:pPr>
            <a:r>
              <a:rPr lang="en-US" dirty="0">
                <a:solidFill>
                  <a:schemeClr val="dk1"/>
                </a:solidFill>
                <a:latin typeface="Lato Light"/>
                <a:ea typeface="Lato Light"/>
                <a:cs typeface="Lato Light"/>
                <a:sym typeface="Lato Light"/>
              </a:rPr>
              <a:t>Buoys of Opportunity – ONC (BOOONC)</a:t>
            </a:r>
            <a:endParaRPr sz="1200" dirty="0">
              <a:solidFill>
                <a:schemeClr val="dk1"/>
              </a:solidFill>
              <a:latin typeface="Lato Light"/>
              <a:ea typeface="Lato Light"/>
              <a:cs typeface="Lato Light"/>
              <a:sym typeface="Lato Light"/>
            </a:endParaRPr>
          </a:p>
          <a:p>
            <a:pPr marL="457200" lvl="0" indent="0" algn="l" rtl="0">
              <a:lnSpc>
                <a:spcPct val="100000"/>
              </a:lnSpc>
              <a:spcBef>
                <a:spcPts val="0"/>
              </a:spcBef>
              <a:spcAft>
                <a:spcPts val="0"/>
              </a:spcAft>
              <a:buNone/>
            </a:pPr>
            <a:endParaRPr dirty="0">
              <a:solidFill>
                <a:schemeClr val="dk1"/>
              </a:solidFill>
              <a:latin typeface="Lato Light"/>
              <a:ea typeface="Lato Light"/>
              <a:cs typeface="Lato Light"/>
              <a:sym typeface="Lato Light"/>
            </a:endParaRPr>
          </a:p>
          <a:p>
            <a:pPr marL="457200" lvl="0" indent="-298450" algn="l" rtl="0">
              <a:lnSpc>
                <a:spcPct val="100000"/>
              </a:lnSpc>
              <a:spcBef>
                <a:spcPts val="0"/>
              </a:spcBef>
              <a:spcAft>
                <a:spcPts val="0"/>
              </a:spcAft>
              <a:buClr>
                <a:schemeClr val="dk1"/>
              </a:buClr>
              <a:buSzPts val="1100"/>
              <a:buChar char="●"/>
            </a:pPr>
            <a:r>
              <a:rPr lang="en-CA" dirty="0">
                <a:solidFill>
                  <a:schemeClr val="dk1"/>
                </a:solidFill>
                <a:latin typeface="Lato Light"/>
                <a:ea typeface="Lato Light"/>
                <a:cs typeface="Lato Light"/>
                <a:sym typeface="Lato Light"/>
              </a:rPr>
              <a:t>Automated cross-node detection matching</a:t>
            </a:r>
          </a:p>
          <a:p>
            <a:pPr marL="457200" lvl="0" indent="-298450" algn="l" rtl="0">
              <a:lnSpc>
                <a:spcPct val="100000"/>
              </a:lnSpc>
              <a:spcBef>
                <a:spcPts val="0"/>
              </a:spcBef>
              <a:spcAft>
                <a:spcPts val="0"/>
              </a:spcAft>
              <a:buClr>
                <a:schemeClr val="dk1"/>
              </a:buClr>
              <a:buSzPts val="1100"/>
              <a:buChar char="●"/>
            </a:pPr>
            <a:r>
              <a:rPr lang="en-CA" dirty="0">
                <a:solidFill>
                  <a:schemeClr val="dk1"/>
                </a:solidFill>
                <a:latin typeface="Lato Light"/>
                <a:ea typeface="Lato Light"/>
                <a:cs typeface="Lato Light"/>
                <a:sym typeface="Lato Light"/>
              </a:rPr>
              <a:t>Started in 2013</a:t>
            </a:r>
          </a:p>
          <a:p>
            <a:pPr marL="457200" lvl="0" indent="-298450" algn="l" rtl="0">
              <a:lnSpc>
                <a:spcPct val="100000"/>
              </a:lnSpc>
              <a:spcBef>
                <a:spcPts val="0"/>
              </a:spcBef>
              <a:spcAft>
                <a:spcPts val="0"/>
              </a:spcAft>
              <a:buClr>
                <a:schemeClr val="dk1"/>
              </a:buClr>
              <a:buSzPts val="1100"/>
              <a:buChar char="●"/>
            </a:pPr>
            <a:endParaRPr lang="en-CA" dirty="0">
              <a:solidFill>
                <a:schemeClr val="dk1"/>
              </a:solidFill>
              <a:latin typeface="Lato Light"/>
              <a:ea typeface="Lato Light"/>
              <a:cs typeface="Lato Light"/>
              <a:sym typeface="Lato Light"/>
            </a:endParaRPr>
          </a:p>
          <a:p>
            <a:pPr marL="158750" lvl="0" indent="0" algn="l" rtl="0">
              <a:lnSpc>
                <a:spcPct val="100000"/>
              </a:lnSpc>
              <a:spcBef>
                <a:spcPts val="0"/>
              </a:spcBef>
              <a:spcAft>
                <a:spcPts val="0"/>
              </a:spcAft>
              <a:buClr>
                <a:schemeClr val="dk1"/>
              </a:buClr>
              <a:buSzPts val="1100"/>
              <a:buNone/>
            </a:pPr>
            <a:endParaRPr lang="en-CA" dirty="0">
              <a:solidFill>
                <a:schemeClr val="dk1"/>
              </a:solidFill>
              <a:latin typeface="Lato Light"/>
              <a:ea typeface="Lato Light"/>
              <a:cs typeface="Lato Light"/>
              <a:sym typeface="Lato Light"/>
            </a:endParaRPr>
          </a:p>
          <a:p>
            <a:pPr marL="158750" lvl="0" indent="0" algn="l" rtl="0">
              <a:lnSpc>
                <a:spcPct val="100000"/>
              </a:lnSpc>
              <a:spcBef>
                <a:spcPts val="0"/>
              </a:spcBef>
              <a:spcAft>
                <a:spcPts val="0"/>
              </a:spcAft>
              <a:buClr>
                <a:schemeClr val="dk1"/>
              </a:buClr>
              <a:buSzPts val="1100"/>
              <a:buNone/>
            </a:pPr>
            <a:endParaRPr dirty="0"/>
          </a:p>
          <a:p>
            <a:pPr marL="615950" lvl="1" indent="0" algn="l" rtl="0">
              <a:lnSpc>
                <a:spcPct val="100000"/>
              </a:lnSpc>
              <a:spcBef>
                <a:spcPts val="1600"/>
              </a:spcBef>
              <a:spcAft>
                <a:spcPts val="0"/>
              </a:spcAft>
              <a:buClr>
                <a:schemeClr val="dk1"/>
              </a:buClr>
              <a:buSzPts val="1100"/>
              <a:buNone/>
            </a:pPr>
            <a:endParaRPr sz="1100" dirty="0">
              <a:solidFill>
                <a:schemeClr val="dk1"/>
              </a:solidFill>
              <a:latin typeface="Lato Light"/>
              <a:ea typeface="Lato Light"/>
              <a:cs typeface="Lato Light"/>
              <a:sym typeface="Lato Light"/>
            </a:endParaRPr>
          </a:p>
          <a:p>
            <a:pPr marL="457200" lvl="0" indent="0" algn="l" rtl="0">
              <a:lnSpc>
                <a:spcPct val="100000"/>
              </a:lnSpc>
              <a:spcBef>
                <a:spcPts val="0"/>
              </a:spcBef>
              <a:spcAft>
                <a:spcPts val="0"/>
              </a:spcAft>
              <a:buNone/>
            </a:pPr>
            <a:endParaRPr dirty="0"/>
          </a:p>
        </p:txBody>
      </p:sp>
      <p:sp>
        <p:nvSpPr>
          <p:cNvPr id="327" name="Google Shape;327;p60"/>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60"/>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44</a:t>
            </a:fld>
            <a:endParaRPr b="1">
              <a:solidFill>
                <a:srgbClr val="FFFFFF"/>
              </a:solidFill>
              <a:latin typeface="Raleway"/>
              <a:ea typeface="Raleway"/>
              <a:cs typeface="Raleway"/>
              <a:sym typeface="Raleway"/>
            </a:endParaRPr>
          </a:p>
        </p:txBody>
      </p:sp>
      <p:sp>
        <p:nvSpPr>
          <p:cNvPr id="329" name="Google Shape;329;p60"/>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330" name="Google Shape;330;p60"/>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331" name="Google Shape;331;p60"/>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2" name="Google Shape;332;p60"/>
          <p:cNvPicPr preferRelativeResize="0"/>
          <p:nvPr/>
        </p:nvPicPr>
        <p:blipFill>
          <a:blip r:embed="rId5">
            <a:alphaModFix/>
          </a:blip>
          <a:stretch>
            <a:fillRect/>
          </a:stretch>
        </p:blipFill>
        <p:spPr>
          <a:xfrm>
            <a:off x="5259945" y="0"/>
            <a:ext cx="7144710" cy="4763150"/>
          </a:xfrm>
          <a:prstGeom prst="rect">
            <a:avLst/>
          </a:prstGeom>
          <a:noFill/>
          <a:ln>
            <a:noFill/>
          </a:ln>
        </p:spPr>
      </p:pic>
      <p:pic>
        <p:nvPicPr>
          <p:cNvPr id="5" name="Picture 4">
            <a:extLst>
              <a:ext uri="{FF2B5EF4-FFF2-40B4-BE49-F238E27FC236}">
                <a16:creationId xmlns:a16="http://schemas.microsoft.com/office/drawing/2014/main" id="{D658F150-2CA8-49EF-80BD-9F1754580F17}"/>
              </a:ext>
            </a:extLst>
          </p:cNvPr>
          <p:cNvPicPr>
            <a:picLocks noChangeAspect="1"/>
          </p:cNvPicPr>
          <p:nvPr/>
        </p:nvPicPr>
        <p:blipFill>
          <a:blip r:embed="rId6"/>
          <a:stretch>
            <a:fillRect/>
          </a:stretch>
        </p:blipFill>
        <p:spPr>
          <a:xfrm>
            <a:off x="899022" y="2352987"/>
            <a:ext cx="3257550" cy="239077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6"/>
        <p:cNvGrpSpPr/>
        <p:nvPr/>
      </p:nvGrpSpPr>
      <p:grpSpPr>
        <a:xfrm>
          <a:off x="0" y="0"/>
          <a:ext cx="0" cy="0"/>
          <a:chOff x="0" y="0"/>
          <a:chExt cx="0" cy="0"/>
        </a:xfrm>
      </p:grpSpPr>
      <p:sp>
        <p:nvSpPr>
          <p:cNvPr id="337" name="Google Shape;337;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dirty="0">
                <a:solidFill>
                  <a:srgbClr val="1E3566"/>
                </a:solidFill>
                <a:latin typeface="Montserrat"/>
                <a:ea typeface="Montserrat"/>
                <a:cs typeface="Montserrat"/>
                <a:sym typeface="Montserrat"/>
              </a:rPr>
              <a:t>BOOONC</a:t>
            </a:r>
            <a:br>
              <a:rPr lang="en" b="1" dirty="0">
                <a:solidFill>
                  <a:srgbClr val="1E3566"/>
                </a:solidFill>
                <a:latin typeface="Montserrat"/>
                <a:ea typeface="Montserrat"/>
                <a:cs typeface="Montserrat"/>
                <a:sym typeface="Montserrat"/>
              </a:rPr>
            </a:br>
            <a:endParaRPr b="1" dirty="0">
              <a:solidFill>
                <a:srgbClr val="1E3566"/>
              </a:solidFill>
              <a:latin typeface="Montserrat"/>
              <a:ea typeface="Montserrat"/>
              <a:cs typeface="Montserrat"/>
              <a:sym typeface="Montserrat"/>
            </a:endParaRPr>
          </a:p>
        </p:txBody>
      </p:sp>
      <p:sp>
        <p:nvSpPr>
          <p:cNvPr id="338" name="Google Shape;338;p61"/>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61"/>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45</a:t>
            </a:fld>
            <a:endParaRPr b="1">
              <a:solidFill>
                <a:srgbClr val="FFFFFF"/>
              </a:solidFill>
              <a:latin typeface="Raleway"/>
              <a:ea typeface="Raleway"/>
              <a:cs typeface="Raleway"/>
              <a:sym typeface="Raleway"/>
            </a:endParaRPr>
          </a:p>
        </p:txBody>
      </p:sp>
      <p:sp>
        <p:nvSpPr>
          <p:cNvPr id="340" name="Google Shape;340;p61"/>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341" name="Google Shape;341;p61"/>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342" name="Google Shape;342;p61"/>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61"/>
          <p:cNvSpPr txBox="1"/>
          <p:nvPr/>
        </p:nvSpPr>
        <p:spPr>
          <a:xfrm>
            <a:off x="1784950" y="1406388"/>
            <a:ext cx="2933400" cy="507801"/>
          </a:xfrm>
          <a:prstGeom prst="rect">
            <a:avLst/>
          </a:prstGeom>
          <a:noFill/>
          <a:ln w="38100" cap="flat" cmpd="sng">
            <a:solidFill>
              <a:srgbClr val="1FA8B7"/>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CA" sz="2100" b="1" dirty="0">
                <a:latin typeface="Lato"/>
                <a:ea typeface="Lato"/>
                <a:cs typeface="Lato"/>
                <a:sym typeface="Lato"/>
              </a:rPr>
              <a:t>8 years of detections</a:t>
            </a:r>
            <a:endParaRPr sz="2100" b="1" dirty="0">
              <a:latin typeface="Lato"/>
              <a:ea typeface="Lato"/>
              <a:cs typeface="Lato"/>
              <a:sym typeface="Lato"/>
            </a:endParaRPr>
          </a:p>
        </p:txBody>
      </p:sp>
      <p:sp>
        <p:nvSpPr>
          <p:cNvPr id="344" name="Google Shape;344;p61"/>
          <p:cNvSpPr txBox="1"/>
          <p:nvPr/>
        </p:nvSpPr>
        <p:spPr>
          <a:xfrm>
            <a:off x="1784950" y="2302975"/>
            <a:ext cx="2016900" cy="507900"/>
          </a:xfrm>
          <a:prstGeom prst="rect">
            <a:avLst/>
          </a:prstGeom>
          <a:noFill/>
          <a:ln w="38100" cap="flat" cmpd="sng">
            <a:solidFill>
              <a:srgbClr val="1FA8B7"/>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CA" sz="2100" b="1" dirty="0">
                <a:latin typeface="Lato"/>
                <a:ea typeface="Lato"/>
                <a:cs typeface="Lato"/>
                <a:sym typeface="Lato"/>
              </a:rPr>
              <a:t>26 receivers</a:t>
            </a:r>
            <a:endParaRPr lang="en-CA" sz="1800" dirty="0">
              <a:latin typeface="Lato"/>
              <a:ea typeface="Lato"/>
              <a:cs typeface="Lato"/>
              <a:sym typeface="Lato"/>
            </a:endParaRPr>
          </a:p>
        </p:txBody>
      </p:sp>
      <p:sp>
        <p:nvSpPr>
          <p:cNvPr id="349" name="Google Shape;349;p61"/>
          <p:cNvSpPr txBox="1"/>
          <p:nvPr/>
        </p:nvSpPr>
        <p:spPr>
          <a:xfrm>
            <a:off x="4027525" y="2302975"/>
            <a:ext cx="3234000" cy="507900"/>
          </a:xfrm>
          <a:prstGeom prst="rect">
            <a:avLst/>
          </a:prstGeom>
          <a:noFill/>
          <a:ln w="38100" cap="flat" cmpd="sng">
            <a:solidFill>
              <a:srgbClr val="1FA8B7"/>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dirty="0">
                <a:latin typeface="Lato"/>
                <a:ea typeface="Lato"/>
                <a:cs typeface="Lato"/>
                <a:sym typeface="Lato"/>
              </a:rPr>
              <a:t>69 deployments</a:t>
            </a:r>
            <a:endParaRPr sz="2100" dirty="0">
              <a:latin typeface="Lato"/>
              <a:ea typeface="Lato"/>
              <a:cs typeface="Lato"/>
              <a:sym typeface="Lato"/>
            </a:endParaRPr>
          </a:p>
        </p:txBody>
      </p:sp>
      <p:sp>
        <p:nvSpPr>
          <p:cNvPr id="350" name="Google Shape;350;p61"/>
          <p:cNvSpPr txBox="1"/>
          <p:nvPr/>
        </p:nvSpPr>
        <p:spPr>
          <a:xfrm>
            <a:off x="5031325" y="1406388"/>
            <a:ext cx="2230200" cy="507900"/>
          </a:xfrm>
          <a:prstGeom prst="rect">
            <a:avLst/>
          </a:prstGeom>
          <a:noFill/>
          <a:ln w="38100" cap="flat" cmpd="sng">
            <a:solidFill>
              <a:srgbClr val="1FA8B7"/>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dirty="0">
                <a:latin typeface="Lato"/>
                <a:ea typeface="Lato"/>
                <a:cs typeface="Lato"/>
                <a:sym typeface="Lato"/>
              </a:rPr>
              <a:t>24 stations</a:t>
            </a:r>
            <a:endParaRPr sz="2100" dirty="0">
              <a:latin typeface="Lato"/>
              <a:ea typeface="Lato"/>
              <a:cs typeface="Lato"/>
              <a:sym typeface="Lato"/>
            </a:endParaRPr>
          </a:p>
        </p:txBody>
      </p:sp>
      <p:sp>
        <p:nvSpPr>
          <p:cNvPr id="17" name="Google Shape;343;p61">
            <a:extLst>
              <a:ext uri="{FF2B5EF4-FFF2-40B4-BE49-F238E27FC236}">
                <a16:creationId xmlns:a16="http://schemas.microsoft.com/office/drawing/2014/main" id="{1896736F-BE28-4103-8500-A480DC635B3D}"/>
              </a:ext>
            </a:extLst>
          </p:cNvPr>
          <p:cNvSpPr txBox="1"/>
          <p:nvPr/>
        </p:nvSpPr>
        <p:spPr>
          <a:xfrm>
            <a:off x="1784950" y="3199439"/>
            <a:ext cx="2933400" cy="507801"/>
          </a:xfrm>
          <a:prstGeom prst="rect">
            <a:avLst/>
          </a:prstGeom>
          <a:noFill/>
          <a:ln w="38100" cap="flat" cmpd="sng">
            <a:solidFill>
              <a:srgbClr val="1FA8B7"/>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CA" sz="2100" b="1" dirty="0">
                <a:latin typeface="Lato"/>
                <a:ea typeface="Lato"/>
                <a:cs typeface="Lato"/>
                <a:sym typeface="Lato"/>
              </a:rPr>
              <a:t>18 tag projects</a:t>
            </a:r>
            <a:endParaRPr sz="2100" b="1" dirty="0">
              <a:latin typeface="Lato"/>
              <a:ea typeface="Lato"/>
              <a:cs typeface="Lato"/>
              <a:sym typeface="Lato"/>
            </a:endParaRPr>
          </a:p>
        </p:txBody>
      </p:sp>
      <p:sp>
        <p:nvSpPr>
          <p:cNvPr id="20" name="Google Shape;350;p61">
            <a:extLst>
              <a:ext uri="{FF2B5EF4-FFF2-40B4-BE49-F238E27FC236}">
                <a16:creationId xmlns:a16="http://schemas.microsoft.com/office/drawing/2014/main" id="{86D1C668-D2EC-4685-B738-7991B0D3AA91}"/>
              </a:ext>
            </a:extLst>
          </p:cNvPr>
          <p:cNvSpPr txBox="1"/>
          <p:nvPr/>
        </p:nvSpPr>
        <p:spPr>
          <a:xfrm>
            <a:off x="5031325" y="3158988"/>
            <a:ext cx="2230200" cy="507900"/>
          </a:xfrm>
          <a:prstGeom prst="rect">
            <a:avLst/>
          </a:prstGeom>
          <a:noFill/>
          <a:ln w="38100" cap="flat" cmpd="sng">
            <a:solidFill>
              <a:srgbClr val="1FA8B7"/>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dirty="0">
                <a:latin typeface="Lato"/>
                <a:ea typeface="Lato"/>
                <a:cs typeface="Lato"/>
                <a:sym typeface="Lato"/>
              </a:rPr>
              <a:t>6 species</a:t>
            </a:r>
            <a:endParaRPr sz="2100" dirty="0">
              <a:latin typeface="Lato"/>
              <a:ea typeface="Lato"/>
              <a:cs typeface="Lato"/>
              <a:sym typeface="Lato"/>
            </a:endParaRPr>
          </a:p>
        </p:txBody>
      </p:sp>
      <p:pic>
        <p:nvPicPr>
          <p:cNvPr id="16" name="Picture 15">
            <a:extLst>
              <a:ext uri="{FF2B5EF4-FFF2-40B4-BE49-F238E27FC236}">
                <a16:creationId xmlns:a16="http://schemas.microsoft.com/office/drawing/2014/main" id="{F52EF981-2F2F-49F9-8CF9-39A33DB776DC}"/>
              </a:ext>
            </a:extLst>
          </p:cNvPr>
          <p:cNvPicPr>
            <a:picLocks noChangeAspect="1"/>
          </p:cNvPicPr>
          <p:nvPr/>
        </p:nvPicPr>
        <p:blipFill>
          <a:blip r:embed="rId5"/>
          <a:stretch>
            <a:fillRect/>
          </a:stretch>
        </p:blipFill>
        <p:spPr>
          <a:xfrm>
            <a:off x="0" y="47361"/>
            <a:ext cx="9206865" cy="50191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6"/>
        <p:cNvGrpSpPr/>
        <p:nvPr/>
      </p:nvGrpSpPr>
      <p:grpSpPr>
        <a:xfrm>
          <a:off x="0" y="0"/>
          <a:ext cx="0" cy="0"/>
          <a:chOff x="0" y="0"/>
          <a:chExt cx="0" cy="0"/>
        </a:xfrm>
      </p:grpSpPr>
      <p:sp>
        <p:nvSpPr>
          <p:cNvPr id="337" name="Google Shape;337;p61"/>
          <p:cNvSpPr txBox="1">
            <a:spLocks noGrp="1"/>
          </p:cNvSpPr>
          <p:nvPr>
            <p:ph type="title"/>
          </p:nvPr>
        </p:nvSpPr>
        <p:spPr>
          <a:xfrm>
            <a:off x="199100" y="1586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dirty="0">
                <a:solidFill>
                  <a:srgbClr val="1E3566"/>
                </a:solidFill>
                <a:latin typeface="Montserrat"/>
                <a:ea typeface="Montserrat"/>
                <a:cs typeface="Montserrat"/>
                <a:sym typeface="Montserrat"/>
              </a:rPr>
              <a:t>BOOONC</a:t>
            </a:r>
            <a:br>
              <a:rPr lang="en" b="1" dirty="0">
                <a:solidFill>
                  <a:srgbClr val="1E3566"/>
                </a:solidFill>
                <a:latin typeface="Montserrat"/>
                <a:ea typeface="Montserrat"/>
                <a:cs typeface="Montserrat"/>
                <a:sym typeface="Montserrat"/>
              </a:rPr>
            </a:br>
            <a:endParaRPr b="1" dirty="0">
              <a:solidFill>
                <a:srgbClr val="1E3566"/>
              </a:solidFill>
              <a:latin typeface="Montserrat"/>
              <a:ea typeface="Montserrat"/>
              <a:cs typeface="Montserrat"/>
              <a:sym typeface="Montserrat"/>
            </a:endParaRPr>
          </a:p>
        </p:txBody>
      </p:sp>
      <p:sp>
        <p:nvSpPr>
          <p:cNvPr id="338" name="Google Shape;338;p61"/>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61"/>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46</a:t>
            </a:fld>
            <a:endParaRPr b="1">
              <a:solidFill>
                <a:srgbClr val="FFFFFF"/>
              </a:solidFill>
              <a:latin typeface="Raleway"/>
              <a:ea typeface="Raleway"/>
              <a:cs typeface="Raleway"/>
              <a:sym typeface="Raleway"/>
            </a:endParaRPr>
          </a:p>
        </p:txBody>
      </p:sp>
      <p:sp>
        <p:nvSpPr>
          <p:cNvPr id="340" name="Google Shape;340;p61"/>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341" name="Google Shape;341;p61"/>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342" name="Google Shape;342;p61"/>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10DD139A-8C9C-4FF1-A318-8392F9EC3C9C}"/>
              </a:ext>
            </a:extLst>
          </p:cNvPr>
          <p:cNvPicPr>
            <a:picLocks noChangeAspect="1"/>
          </p:cNvPicPr>
          <p:nvPr/>
        </p:nvPicPr>
        <p:blipFill>
          <a:blip r:embed="rId5"/>
          <a:stretch>
            <a:fillRect/>
          </a:stretch>
        </p:blipFill>
        <p:spPr>
          <a:xfrm>
            <a:off x="86450" y="880333"/>
            <a:ext cx="7412355" cy="3733859"/>
          </a:xfrm>
          <a:prstGeom prst="rect">
            <a:avLst/>
          </a:prstGeom>
        </p:spPr>
      </p:pic>
      <p:pic>
        <p:nvPicPr>
          <p:cNvPr id="5" name="Picture 4">
            <a:extLst>
              <a:ext uri="{FF2B5EF4-FFF2-40B4-BE49-F238E27FC236}">
                <a16:creationId xmlns:a16="http://schemas.microsoft.com/office/drawing/2014/main" id="{2E5EECC2-D871-4F83-A14A-61DC91F2F548}"/>
              </a:ext>
            </a:extLst>
          </p:cNvPr>
          <p:cNvPicPr>
            <a:picLocks noChangeAspect="1"/>
          </p:cNvPicPr>
          <p:nvPr/>
        </p:nvPicPr>
        <p:blipFill>
          <a:blip r:embed="rId6"/>
          <a:stretch>
            <a:fillRect/>
          </a:stretch>
        </p:blipFill>
        <p:spPr>
          <a:xfrm>
            <a:off x="7024687" y="2682884"/>
            <a:ext cx="1925099" cy="1802438"/>
          </a:xfrm>
          <a:prstGeom prst="rect">
            <a:avLst/>
          </a:prstGeom>
        </p:spPr>
      </p:pic>
    </p:spTree>
    <p:extLst>
      <p:ext uri="{BB962C8B-B14F-4D97-AF65-F5344CB8AC3E}">
        <p14:creationId xmlns:p14="http://schemas.microsoft.com/office/powerpoint/2010/main" val="2246081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6"/>
        <p:cNvGrpSpPr/>
        <p:nvPr/>
      </p:nvGrpSpPr>
      <p:grpSpPr>
        <a:xfrm>
          <a:off x="0" y="0"/>
          <a:ext cx="0" cy="0"/>
          <a:chOff x="0" y="0"/>
          <a:chExt cx="0" cy="0"/>
        </a:xfrm>
      </p:grpSpPr>
      <p:sp>
        <p:nvSpPr>
          <p:cNvPr id="337" name="Google Shape;337;p61"/>
          <p:cNvSpPr txBox="1">
            <a:spLocks noGrp="1"/>
          </p:cNvSpPr>
          <p:nvPr>
            <p:ph type="title"/>
          </p:nvPr>
        </p:nvSpPr>
        <p:spPr>
          <a:xfrm>
            <a:off x="199100" y="1586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dirty="0">
                <a:solidFill>
                  <a:srgbClr val="1E3566"/>
                </a:solidFill>
                <a:latin typeface="Montserrat"/>
                <a:ea typeface="Montserrat"/>
                <a:cs typeface="Montserrat"/>
                <a:sym typeface="Montserrat"/>
              </a:rPr>
              <a:t>BOOONC</a:t>
            </a:r>
            <a:br>
              <a:rPr lang="en" b="1" dirty="0">
                <a:solidFill>
                  <a:srgbClr val="1E3566"/>
                </a:solidFill>
                <a:latin typeface="Montserrat"/>
                <a:ea typeface="Montserrat"/>
                <a:cs typeface="Montserrat"/>
                <a:sym typeface="Montserrat"/>
              </a:rPr>
            </a:br>
            <a:endParaRPr b="1" dirty="0">
              <a:solidFill>
                <a:srgbClr val="1E3566"/>
              </a:solidFill>
              <a:latin typeface="Montserrat"/>
              <a:ea typeface="Montserrat"/>
              <a:cs typeface="Montserrat"/>
              <a:sym typeface="Montserrat"/>
            </a:endParaRPr>
          </a:p>
        </p:txBody>
      </p:sp>
      <p:sp>
        <p:nvSpPr>
          <p:cNvPr id="338" name="Google Shape;338;p61"/>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61"/>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47</a:t>
            </a:fld>
            <a:endParaRPr b="1">
              <a:solidFill>
                <a:srgbClr val="FFFFFF"/>
              </a:solidFill>
              <a:latin typeface="Raleway"/>
              <a:ea typeface="Raleway"/>
              <a:cs typeface="Raleway"/>
              <a:sym typeface="Raleway"/>
            </a:endParaRPr>
          </a:p>
        </p:txBody>
      </p:sp>
      <p:sp>
        <p:nvSpPr>
          <p:cNvPr id="340" name="Google Shape;340;p61"/>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341" name="Google Shape;341;p61"/>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342" name="Google Shape;342;p61"/>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9A0330CD-66AF-4BDB-8CD8-C527057E2F3D}"/>
              </a:ext>
            </a:extLst>
          </p:cNvPr>
          <p:cNvPicPr>
            <a:picLocks noChangeAspect="1"/>
          </p:cNvPicPr>
          <p:nvPr/>
        </p:nvPicPr>
        <p:blipFill>
          <a:blip r:embed="rId5"/>
          <a:stretch>
            <a:fillRect/>
          </a:stretch>
        </p:blipFill>
        <p:spPr>
          <a:xfrm>
            <a:off x="-80010" y="812975"/>
            <a:ext cx="7580362" cy="3960123"/>
          </a:xfrm>
          <a:prstGeom prst="rect">
            <a:avLst/>
          </a:prstGeom>
        </p:spPr>
      </p:pic>
      <p:pic>
        <p:nvPicPr>
          <p:cNvPr id="7" name="Picture 6">
            <a:extLst>
              <a:ext uri="{FF2B5EF4-FFF2-40B4-BE49-F238E27FC236}">
                <a16:creationId xmlns:a16="http://schemas.microsoft.com/office/drawing/2014/main" id="{81FD4C29-937F-46C5-B8DE-174D499EC3D6}"/>
              </a:ext>
            </a:extLst>
          </p:cNvPr>
          <p:cNvPicPr>
            <a:picLocks noChangeAspect="1"/>
          </p:cNvPicPr>
          <p:nvPr/>
        </p:nvPicPr>
        <p:blipFill>
          <a:blip r:embed="rId6"/>
          <a:stretch>
            <a:fillRect/>
          </a:stretch>
        </p:blipFill>
        <p:spPr>
          <a:xfrm>
            <a:off x="7500352" y="809334"/>
            <a:ext cx="1643648" cy="3524831"/>
          </a:xfrm>
          <a:prstGeom prst="rect">
            <a:avLst/>
          </a:prstGeom>
        </p:spPr>
      </p:pic>
    </p:spTree>
    <p:extLst>
      <p:ext uri="{BB962C8B-B14F-4D97-AF65-F5344CB8AC3E}">
        <p14:creationId xmlns:p14="http://schemas.microsoft.com/office/powerpoint/2010/main" val="3684411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4"/>
        <p:cNvGrpSpPr/>
        <p:nvPr/>
      </p:nvGrpSpPr>
      <p:grpSpPr>
        <a:xfrm>
          <a:off x="0" y="0"/>
          <a:ext cx="0" cy="0"/>
          <a:chOff x="0" y="0"/>
          <a:chExt cx="0" cy="0"/>
        </a:xfrm>
      </p:grpSpPr>
      <p:sp>
        <p:nvSpPr>
          <p:cNvPr id="355" name="Google Shape;355;p62"/>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62"/>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b="1">
                <a:solidFill>
                  <a:schemeClr val="lt1"/>
                </a:solidFill>
              </a:rPr>
              <a:t>48</a:t>
            </a:fld>
            <a:endParaRPr b="1">
              <a:solidFill>
                <a:schemeClr val="lt1"/>
              </a:solidFill>
            </a:endParaRPr>
          </a:p>
        </p:txBody>
      </p:sp>
      <p:sp>
        <p:nvSpPr>
          <p:cNvPr id="357" name="Google Shape;357;p62"/>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358" name="Google Shape;358;p62"/>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359" name="Google Shape;359;p62"/>
          <p:cNvSpPr txBox="1">
            <a:spLocks noGrp="1"/>
          </p:cNvSpPr>
          <p:nvPr>
            <p:ph type="title"/>
          </p:nvPr>
        </p:nvSpPr>
        <p:spPr>
          <a:xfrm>
            <a:off x="235500" y="44483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dirty="0">
                <a:solidFill>
                  <a:srgbClr val="1E3566"/>
                </a:solidFill>
                <a:latin typeface="Montserrat"/>
                <a:ea typeface="Montserrat"/>
                <a:cs typeface="Montserrat"/>
                <a:sym typeface="Montserrat"/>
              </a:rPr>
              <a:t>NEXT STEPS</a:t>
            </a:r>
            <a:br>
              <a:rPr lang="en" b="1" dirty="0">
                <a:solidFill>
                  <a:srgbClr val="1E3566"/>
                </a:solidFill>
                <a:latin typeface="Montserrat"/>
                <a:ea typeface="Montserrat"/>
                <a:cs typeface="Montserrat"/>
                <a:sym typeface="Montserrat"/>
              </a:rPr>
            </a:br>
            <a:endParaRPr b="1" dirty="0">
              <a:solidFill>
                <a:srgbClr val="1E3566"/>
              </a:solidFill>
              <a:latin typeface="Montserrat"/>
              <a:ea typeface="Montserrat"/>
              <a:cs typeface="Montserrat"/>
              <a:sym typeface="Montserrat"/>
            </a:endParaRPr>
          </a:p>
        </p:txBody>
      </p:sp>
      <p:sp>
        <p:nvSpPr>
          <p:cNvPr id="360" name="Google Shape;360;p62"/>
          <p:cNvSpPr txBox="1">
            <a:spLocks noGrp="1"/>
          </p:cNvSpPr>
          <p:nvPr>
            <p:ph type="body" idx="1"/>
          </p:nvPr>
        </p:nvSpPr>
        <p:spPr>
          <a:xfrm>
            <a:off x="235500" y="1223009"/>
            <a:ext cx="5887500" cy="354051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CA" sz="1700" dirty="0">
                <a:solidFill>
                  <a:schemeClr val="dk1"/>
                </a:solidFill>
                <a:latin typeface="Lato Light"/>
                <a:ea typeface="Lato Light"/>
                <a:cs typeface="Lato Light"/>
                <a:sym typeface="Lato Light"/>
              </a:rPr>
              <a:t>Update your project page</a:t>
            </a:r>
            <a:endParaRPr sz="1700" dirty="0">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None/>
            </a:pPr>
            <a:endParaRPr sz="1700" dirty="0">
              <a:solidFill>
                <a:schemeClr val="dk1"/>
              </a:solidFill>
              <a:latin typeface="Lato Light"/>
              <a:ea typeface="Lato Light"/>
              <a:cs typeface="Lato Light"/>
              <a:sym typeface="Lato Light"/>
            </a:endParaRPr>
          </a:p>
          <a:p>
            <a:pPr marL="457200" lvl="0" indent="-336550" algn="l" rtl="0">
              <a:lnSpc>
                <a:spcPct val="100000"/>
              </a:lnSpc>
              <a:spcBef>
                <a:spcPts val="0"/>
              </a:spcBef>
              <a:spcAft>
                <a:spcPts val="0"/>
              </a:spcAft>
              <a:buClr>
                <a:schemeClr val="dk1"/>
              </a:buClr>
              <a:buSzPts val="1700"/>
              <a:buFont typeface="Lato Light"/>
              <a:buChar char="-"/>
            </a:pPr>
            <a:r>
              <a:rPr lang="en-CA" sz="1700" dirty="0">
                <a:solidFill>
                  <a:schemeClr val="dk1"/>
                </a:solidFill>
                <a:latin typeface="Lato Light"/>
                <a:ea typeface="Lato Light"/>
                <a:cs typeface="Lato Light"/>
                <a:sym typeface="Lato Light"/>
              </a:rPr>
              <a:t>Ensure abstract, weblinks and contacts are adequate</a:t>
            </a:r>
            <a:endParaRPr sz="1700" dirty="0">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None/>
            </a:pPr>
            <a:endParaRPr sz="1700" dirty="0">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None/>
            </a:pPr>
            <a:r>
              <a:rPr lang="en-CA" sz="1700" dirty="0">
                <a:solidFill>
                  <a:schemeClr val="dk1"/>
                </a:solidFill>
                <a:latin typeface="Lato Light"/>
                <a:ea typeface="Lato Light"/>
                <a:cs typeface="Lato Light"/>
                <a:sym typeface="Lato Light"/>
              </a:rPr>
              <a:t>Adjust data sharing workflows</a:t>
            </a:r>
          </a:p>
          <a:p>
            <a:pPr marL="0" lvl="0" indent="0" algn="l" rtl="0">
              <a:lnSpc>
                <a:spcPct val="100000"/>
              </a:lnSpc>
              <a:spcBef>
                <a:spcPts val="0"/>
              </a:spcBef>
              <a:spcAft>
                <a:spcPts val="0"/>
              </a:spcAft>
              <a:buNone/>
            </a:pPr>
            <a:endParaRPr lang="en-CA" sz="1700" dirty="0">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None/>
            </a:pPr>
            <a:r>
              <a:rPr lang="en-CA" sz="1700" dirty="0">
                <a:solidFill>
                  <a:schemeClr val="dk1"/>
                </a:solidFill>
                <a:latin typeface="Lato Light"/>
                <a:ea typeface="Lato Light"/>
                <a:cs typeface="Lato Light"/>
                <a:sym typeface="Lato Light"/>
              </a:rPr>
              <a:t>Discuss the scientific plan with local </a:t>
            </a:r>
            <a:r>
              <a:rPr lang="en-CA" sz="1700" dirty="0" err="1">
                <a:solidFill>
                  <a:schemeClr val="dk1"/>
                </a:solidFill>
                <a:latin typeface="Lato Light"/>
                <a:ea typeface="Lato Light"/>
                <a:cs typeface="Lato Light"/>
                <a:sym typeface="Lato Light"/>
              </a:rPr>
              <a:t>Pis</a:t>
            </a:r>
            <a:endParaRPr lang="en-CA" sz="1700" dirty="0">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None/>
            </a:pPr>
            <a:endParaRPr lang="en-CA" sz="1700" dirty="0">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None/>
            </a:pPr>
            <a:endParaRPr sz="1700" dirty="0">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None/>
            </a:pPr>
            <a:endParaRPr sz="1700" dirty="0">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None/>
            </a:pPr>
            <a:endParaRPr sz="1700" dirty="0">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None/>
            </a:pPr>
            <a:endParaRPr sz="1700" dirty="0">
              <a:solidFill>
                <a:schemeClr val="dk1"/>
              </a:solidFill>
              <a:latin typeface="Lato Light"/>
              <a:ea typeface="Lato Light"/>
              <a:cs typeface="Lato Light"/>
              <a:sym typeface="Lato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6"/>
        <p:cNvGrpSpPr/>
        <p:nvPr/>
      </p:nvGrpSpPr>
      <p:grpSpPr>
        <a:xfrm>
          <a:off x="0" y="0"/>
          <a:ext cx="0" cy="0"/>
          <a:chOff x="0" y="0"/>
          <a:chExt cx="0" cy="0"/>
        </a:xfrm>
      </p:grpSpPr>
      <p:pic>
        <p:nvPicPr>
          <p:cNvPr id="767" name="Google Shape;767;p95"/>
          <p:cNvPicPr preferRelativeResize="0"/>
          <p:nvPr/>
        </p:nvPicPr>
        <p:blipFill rotWithShape="1">
          <a:blip r:embed="rId4">
            <a:alphaModFix/>
          </a:blip>
          <a:srcRect/>
          <a:stretch/>
        </p:blipFill>
        <p:spPr>
          <a:xfrm>
            <a:off x="1686668" y="0"/>
            <a:ext cx="6195600" cy="4763150"/>
          </a:xfrm>
          <a:prstGeom prst="rect">
            <a:avLst/>
          </a:prstGeom>
          <a:noFill/>
          <a:ln>
            <a:noFill/>
          </a:ln>
        </p:spPr>
      </p:pic>
      <p:sp>
        <p:nvSpPr>
          <p:cNvPr id="768" name="Google Shape;768;p95"/>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95"/>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rgbClr val="FFFFFF"/>
                </a:solidFill>
                <a:latin typeface="Raleway"/>
                <a:ea typeface="Raleway"/>
                <a:cs typeface="Raleway"/>
                <a:sym typeface="Raleway"/>
              </a:rPr>
              <a:t>49</a:t>
            </a:fld>
            <a:endParaRPr sz="1000" b="1" i="0" u="none" strike="noStrike" cap="none">
              <a:solidFill>
                <a:srgbClr val="FFFFFF"/>
              </a:solidFill>
              <a:latin typeface="Raleway"/>
              <a:ea typeface="Raleway"/>
              <a:cs typeface="Raleway"/>
              <a:sym typeface="Raleway"/>
            </a:endParaRPr>
          </a:p>
        </p:txBody>
      </p:sp>
      <p:sp>
        <p:nvSpPr>
          <p:cNvPr id="770" name="Google Shape;770;p95"/>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771" name="Google Shape;771;p95"/>
          <p:cNvSpPr txBox="1"/>
          <p:nvPr/>
        </p:nvSpPr>
        <p:spPr>
          <a:xfrm>
            <a:off x="1909829" y="196202"/>
            <a:ext cx="4119048"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3600"/>
              <a:buFont typeface="Arial"/>
              <a:buNone/>
            </a:pPr>
            <a:r>
              <a:rPr lang="en" sz="3600" b="1" i="0" u="none" strike="noStrike" cap="none">
                <a:solidFill>
                  <a:srgbClr val="1E3566"/>
                </a:solidFill>
                <a:latin typeface="Montserrat"/>
                <a:ea typeface="Montserrat"/>
                <a:cs typeface="Montserrat"/>
                <a:sym typeface="Montserrat"/>
              </a:rPr>
              <a:t>CHECK US OUT</a:t>
            </a:r>
            <a:endParaRPr sz="3600" b="1" i="0" u="none" strike="noStrike" cap="none">
              <a:solidFill>
                <a:srgbClr val="1FA8B7"/>
              </a:solidFill>
              <a:latin typeface="Arial"/>
              <a:ea typeface="Arial"/>
              <a:cs typeface="Arial"/>
              <a:sym typeface="Arial"/>
            </a:endParaRPr>
          </a:p>
        </p:txBody>
      </p:sp>
      <p:pic>
        <p:nvPicPr>
          <p:cNvPr id="772" name="Google Shape;772;p95"/>
          <p:cNvPicPr preferRelativeResize="0"/>
          <p:nvPr/>
        </p:nvPicPr>
        <p:blipFill rotWithShape="1">
          <a:blip r:embed="rId5">
            <a:alphaModFix/>
          </a:blip>
          <a:srcRect/>
          <a:stretch/>
        </p:blipFill>
        <p:spPr>
          <a:xfrm>
            <a:off x="8616800" y="4821546"/>
            <a:ext cx="403200" cy="252804"/>
          </a:xfrm>
          <a:prstGeom prst="rect">
            <a:avLst/>
          </a:prstGeom>
          <a:noFill/>
          <a:ln>
            <a:noFill/>
          </a:ln>
        </p:spPr>
      </p:pic>
      <p:sp>
        <p:nvSpPr>
          <p:cNvPr id="773" name="Google Shape;773;p95"/>
          <p:cNvSpPr txBox="1">
            <a:spLocks noGrp="1"/>
          </p:cNvSpPr>
          <p:nvPr>
            <p:ph type="body" idx="1"/>
          </p:nvPr>
        </p:nvSpPr>
        <p:spPr>
          <a:xfrm>
            <a:off x="1686668" y="1152475"/>
            <a:ext cx="6195600" cy="34164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SzPts val="1800"/>
              <a:buNone/>
            </a:pPr>
            <a:r>
              <a:rPr lang="en" sz="3200" u="sng">
                <a:solidFill>
                  <a:srgbClr val="FFFFFF"/>
                </a:solidFill>
                <a:hlinkClick r:id="rId6">
                  <a:extLst>
                    <a:ext uri="{A12FA001-AC4F-418D-AE19-62706E023703}">
                      <ahyp:hlinkClr xmlns:ahyp="http://schemas.microsoft.com/office/drawing/2018/hyperlinkcolor" val="tx"/>
                    </a:ext>
                  </a:extLst>
                </a:hlinkClick>
              </a:rPr>
              <a:t>https://members.oceantrack.org/</a:t>
            </a:r>
            <a:endParaRPr sz="3200">
              <a:solidFill>
                <a:srgbClr val="FFFFFF"/>
              </a:solidFill>
            </a:endParaRPr>
          </a:p>
          <a:p>
            <a:pPr marL="114300" lvl="0" indent="0" algn="l" rtl="0">
              <a:lnSpc>
                <a:spcPct val="115000"/>
              </a:lnSpc>
              <a:spcBef>
                <a:spcPts val="0"/>
              </a:spcBef>
              <a:spcAft>
                <a:spcPts val="0"/>
              </a:spcAft>
              <a:buSzPts val="1800"/>
              <a:buNone/>
            </a:pPr>
            <a:endParaRPr sz="3200">
              <a:solidFill>
                <a:schemeClr val="dk1"/>
              </a:solidFill>
            </a:endParaRPr>
          </a:p>
        </p:txBody>
      </p:sp>
      <p:pic>
        <p:nvPicPr>
          <p:cNvPr id="774" name="Google Shape;774;p95" descr="A close up of a sign&#10;&#10;Description automatically generated"/>
          <p:cNvPicPr preferRelativeResize="0"/>
          <p:nvPr/>
        </p:nvPicPr>
        <p:blipFill rotWithShape="1">
          <a:blip r:embed="rId7">
            <a:alphaModFix/>
          </a:blip>
          <a:srcRect/>
          <a:stretch/>
        </p:blipFill>
        <p:spPr>
          <a:xfrm>
            <a:off x="1791548" y="3413138"/>
            <a:ext cx="2034704" cy="99806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2"/>
        <p:cNvGrpSpPr/>
        <p:nvPr/>
      </p:nvGrpSpPr>
      <p:grpSpPr>
        <a:xfrm>
          <a:off x="0" y="0"/>
          <a:ext cx="0" cy="0"/>
          <a:chOff x="0" y="0"/>
          <a:chExt cx="0" cy="0"/>
        </a:xfrm>
      </p:grpSpPr>
      <p:sp>
        <p:nvSpPr>
          <p:cNvPr id="233" name="Google Shape;233;p54"/>
          <p:cNvSpPr txBox="1">
            <a:spLocks noGrp="1"/>
          </p:cNvSpPr>
          <p:nvPr>
            <p:ph type="title"/>
          </p:nvPr>
        </p:nvSpPr>
        <p:spPr>
          <a:xfrm>
            <a:off x="311750" y="274360"/>
            <a:ext cx="4448100" cy="97175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ACOUSTIC RECEIVER LINES</a:t>
            </a:r>
            <a:endParaRPr b="1">
              <a:solidFill>
                <a:srgbClr val="1E3566"/>
              </a:solidFill>
              <a:latin typeface="Montserrat"/>
              <a:ea typeface="Montserrat"/>
              <a:cs typeface="Montserrat"/>
              <a:sym typeface="Montserrat"/>
            </a:endParaRPr>
          </a:p>
        </p:txBody>
      </p:sp>
      <p:sp>
        <p:nvSpPr>
          <p:cNvPr id="234" name="Google Shape;234;p54"/>
          <p:cNvSpPr txBox="1">
            <a:spLocks noGrp="1"/>
          </p:cNvSpPr>
          <p:nvPr>
            <p:ph type="body" idx="1"/>
          </p:nvPr>
        </p:nvSpPr>
        <p:spPr>
          <a:xfrm>
            <a:off x="235500" y="1794325"/>
            <a:ext cx="4091700" cy="24696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SzPts val="1800"/>
              <a:buNone/>
            </a:pPr>
            <a:endParaRPr sz="1400">
              <a:solidFill>
                <a:schemeClr val="dk1"/>
              </a:solidFill>
              <a:highlight>
                <a:srgbClr val="FFFFFF"/>
              </a:highlight>
              <a:latin typeface="Lato Light"/>
              <a:ea typeface="Lato Light"/>
              <a:cs typeface="Lato Light"/>
              <a:sym typeface="Lato Light"/>
            </a:endParaRPr>
          </a:p>
        </p:txBody>
      </p:sp>
      <p:sp>
        <p:nvSpPr>
          <p:cNvPr id="235" name="Google Shape;235;p54"/>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54"/>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b="1">
                <a:solidFill>
                  <a:schemeClr val="lt1"/>
                </a:solidFill>
              </a:rPr>
              <a:t>5</a:t>
            </a:fld>
            <a:endParaRPr b="1">
              <a:solidFill>
                <a:schemeClr val="lt1"/>
              </a:solidFill>
            </a:endParaRPr>
          </a:p>
        </p:txBody>
      </p:sp>
      <p:sp>
        <p:nvSpPr>
          <p:cNvPr id="237" name="Google Shape;237;p54"/>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238" name="Google Shape;238;p54"/>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239" name="Google Shape;239;p54"/>
          <p:cNvSpPr/>
          <p:nvPr/>
        </p:nvSpPr>
        <p:spPr>
          <a:xfrm>
            <a:off x="5245400" y="3427125"/>
            <a:ext cx="298500" cy="312000"/>
          </a:xfrm>
          <a:prstGeom prst="rect">
            <a:avLst/>
          </a:prstGeom>
          <a:noFill/>
          <a:ln w="2857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0" name="Google Shape;240;p54"/>
          <p:cNvPicPr preferRelativeResize="0"/>
          <p:nvPr/>
        </p:nvPicPr>
        <p:blipFill>
          <a:blip r:embed="rId5">
            <a:alphaModFix/>
          </a:blip>
          <a:stretch>
            <a:fillRect/>
          </a:stretch>
        </p:blipFill>
        <p:spPr>
          <a:xfrm>
            <a:off x="403199" y="1317300"/>
            <a:ext cx="3224851" cy="3031875"/>
          </a:xfrm>
          <a:prstGeom prst="rect">
            <a:avLst/>
          </a:prstGeom>
          <a:noFill/>
          <a:ln>
            <a:noFill/>
          </a:ln>
        </p:spPr>
      </p:pic>
      <p:sp>
        <p:nvSpPr>
          <p:cNvPr id="241" name="Google Shape;241;p54"/>
          <p:cNvSpPr/>
          <p:nvPr/>
        </p:nvSpPr>
        <p:spPr>
          <a:xfrm>
            <a:off x="737000" y="1794325"/>
            <a:ext cx="529500" cy="503400"/>
          </a:xfrm>
          <a:prstGeom prst="rect">
            <a:avLst/>
          </a:prstGeom>
          <a:noFill/>
          <a:ln w="2857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54"/>
          <p:cNvSpPr/>
          <p:nvPr/>
        </p:nvSpPr>
        <p:spPr>
          <a:xfrm>
            <a:off x="2110650" y="2636425"/>
            <a:ext cx="454800" cy="393600"/>
          </a:xfrm>
          <a:prstGeom prst="rect">
            <a:avLst/>
          </a:prstGeom>
          <a:noFill/>
          <a:ln w="2857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54"/>
          <p:cNvSpPr/>
          <p:nvPr/>
        </p:nvSpPr>
        <p:spPr>
          <a:xfrm>
            <a:off x="2433850" y="3677751"/>
            <a:ext cx="403200" cy="354300"/>
          </a:xfrm>
          <a:prstGeom prst="rect">
            <a:avLst/>
          </a:prstGeom>
          <a:noFill/>
          <a:ln w="2857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4" name="Google Shape;244;p54"/>
          <p:cNvPicPr preferRelativeResize="0"/>
          <p:nvPr/>
        </p:nvPicPr>
        <p:blipFill>
          <a:blip r:embed="rId6">
            <a:alphaModFix/>
          </a:blip>
          <a:stretch>
            <a:fillRect/>
          </a:stretch>
        </p:blipFill>
        <p:spPr>
          <a:xfrm>
            <a:off x="4156779" y="963400"/>
            <a:ext cx="4863224" cy="3533101"/>
          </a:xfrm>
          <a:prstGeom prst="rect">
            <a:avLst/>
          </a:prstGeom>
          <a:noFill/>
          <a:ln>
            <a:noFill/>
          </a:ln>
        </p:spPr>
      </p:pic>
      <p:sp>
        <p:nvSpPr>
          <p:cNvPr id="245" name="Google Shape;245;p54"/>
          <p:cNvSpPr/>
          <p:nvPr/>
        </p:nvSpPr>
        <p:spPr>
          <a:xfrm>
            <a:off x="4686000" y="3739125"/>
            <a:ext cx="454800" cy="775200"/>
          </a:xfrm>
          <a:prstGeom prst="rect">
            <a:avLst/>
          </a:prstGeom>
          <a:noFill/>
          <a:ln w="2857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54"/>
          <p:cNvSpPr/>
          <p:nvPr/>
        </p:nvSpPr>
        <p:spPr>
          <a:xfrm>
            <a:off x="4514375" y="3284150"/>
            <a:ext cx="454800" cy="393600"/>
          </a:xfrm>
          <a:prstGeom prst="rect">
            <a:avLst/>
          </a:prstGeom>
          <a:noFill/>
          <a:ln w="2857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54"/>
          <p:cNvSpPr/>
          <p:nvPr/>
        </p:nvSpPr>
        <p:spPr>
          <a:xfrm>
            <a:off x="5687725" y="2497650"/>
            <a:ext cx="454800" cy="393600"/>
          </a:xfrm>
          <a:prstGeom prst="rect">
            <a:avLst/>
          </a:prstGeom>
          <a:noFill/>
          <a:ln w="2857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54"/>
          <p:cNvSpPr/>
          <p:nvPr/>
        </p:nvSpPr>
        <p:spPr>
          <a:xfrm>
            <a:off x="5754775" y="3739125"/>
            <a:ext cx="454800" cy="393600"/>
          </a:xfrm>
          <a:prstGeom prst="rect">
            <a:avLst/>
          </a:prstGeom>
          <a:noFill/>
          <a:ln w="2857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54"/>
          <p:cNvSpPr/>
          <p:nvPr/>
        </p:nvSpPr>
        <p:spPr>
          <a:xfrm>
            <a:off x="7636600" y="912300"/>
            <a:ext cx="1336800" cy="1549500"/>
          </a:xfrm>
          <a:prstGeom prst="rect">
            <a:avLst/>
          </a:prstGeom>
          <a:noFill/>
          <a:ln w="2857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pic>
        <p:nvPicPr>
          <p:cNvPr id="779" name="Google Shape;779;p96"/>
          <p:cNvPicPr preferRelativeResize="0"/>
          <p:nvPr/>
        </p:nvPicPr>
        <p:blipFill>
          <a:blip r:embed="rId3">
            <a:alphaModFix/>
          </a:blip>
          <a:stretch>
            <a:fillRect/>
          </a:stretch>
        </p:blipFill>
        <p:spPr>
          <a:xfrm>
            <a:off x="0" y="0"/>
            <a:ext cx="9144000" cy="5143500"/>
          </a:xfrm>
          <a:prstGeom prst="rect">
            <a:avLst/>
          </a:prstGeom>
          <a:noFill/>
          <a:ln>
            <a:noFill/>
          </a:ln>
        </p:spPr>
      </p:pic>
      <p:sp>
        <p:nvSpPr>
          <p:cNvPr id="780" name="Google Shape;780;p96"/>
          <p:cNvSpPr txBox="1"/>
          <p:nvPr/>
        </p:nvSpPr>
        <p:spPr>
          <a:xfrm>
            <a:off x="162000" y="162000"/>
            <a:ext cx="3189000" cy="318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4"/>
        <p:cNvGrpSpPr/>
        <p:nvPr/>
      </p:nvGrpSpPr>
      <p:grpSpPr>
        <a:xfrm>
          <a:off x="0" y="0"/>
          <a:ext cx="0" cy="0"/>
          <a:chOff x="0" y="0"/>
          <a:chExt cx="0" cy="0"/>
        </a:xfrm>
      </p:grpSpPr>
      <p:sp>
        <p:nvSpPr>
          <p:cNvPr id="785" name="Google Shape;785;p97"/>
          <p:cNvSpPr txBox="1">
            <a:spLocks noGrp="1"/>
          </p:cNvSpPr>
          <p:nvPr>
            <p:ph type="subTitle" idx="1"/>
          </p:nvPr>
        </p:nvSpPr>
        <p:spPr>
          <a:xfrm>
            <a:off x="311700" y="976100"/>
            <a:ext cx="8520600" cy="2034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endParaRPr sz="2600" dirty="0">
              <a:solidFill>
                <a:schemeClr val="lt1"/>
              </a:solidFill>
              <a:latin typeface="Lato Light"/>
              <a:ea typeface="Lato Light"/>
              <a:cs typeface="Lato Light"/>
              <a:sym typeface="Lato Light"/>
            </a:endParaRPr>
          </a:p>
          <a:p>
            <a:pPr marL="0" lvl="0" indent="0" algn="ctr" rtl="0">
              <a:lnSpc>
                <a:spcPct val="100000"/>
              </a:lnSpc>
              <a:spcBef>
                <a:spcPts val="0"/>
              </a:spcBef>
              <a:spcAft>
                <a:spcPts val="0"/>
              </a:spcAft>
              <a:buSzPts val="2800"/>
              <a:buNone/>
            </a:pPr>
            <a:r>
              <a:rPr lang="en" sz="2600" u="sng" dirty="0">
                <a:solidFill>
                  <a:srgbClr val="00FFFF"/>
                </a:solidFill>
                <a:latin typeface="Lato Light"/>
                <a:ea typeface="Lato Light"/>
                <a:cs typeface="Lato Light"/>
                <a:sym typeface="Lato Light"/>
                <a:hlinkClick r:id="rId4">
                  <a:extLst>
                    <a:ext uri="{A12FA001-AC4F-418D-AE19-62706E023703}">
                      <ahyp:hlinkClr xmlns:ahyp="http://schemas.microsoft.com/office/drawing/2018/hyperlinkcolor" val="tx"/>
                    </a:ext>
                  </a:extLst>
                </a:hlinkClick>
              </a:rPr>
              <a:t>https://members.oceantrack.org/</a:t>
            </a:r>
            <a:r>
              <a:rPr lang="en" sz="2600" dirty="0">
                <a:solidFill>
                  <a:schemeClr val="lt1"/>
                </a:solidFill>
                <a:latin typeface="Lato Light"/>
                <a:ea typeface="Lato Light"/>
                <a:cs typeface="Lato Light"/>
                <a:sym typeface="Lato Light"/>
              </a:rPr>
              <a:t> </a:t>
            </a:r>
            <a:endParaRPr sz="2600" dirty="0">
              <a:solidFill>
                <a:schemeClr val="lt1"/>
              </a:solidFill>
              <a:latin typeface="Lato Light"/>
              <a:ea typeface="Lato Light"/>
              <a:cs typeface="Lato Light"/>
              <a:sym typeface="Lato Light"/>
            </a:endParaRPr>
          </a:p>
          <a:p>
            <a:pPr marL="0" lvl="0" indent="0" algn="ctr" rtl="0">
              <a:lnSpc>
                <a:spcPct val="100000"/>
              </a:lnSpc>
              <a:spcBef>
                <a:spcPts val="0"/>
              </a:spcBef>
              <a:spcAft>
                <a:spcPts val="0"/>
              </a:spcAft>
              <a:buSzPts val="2800"/>
              <a:buNone/>
            </a:pPr>
            <a:endParaRPr sz="2600" dirty="0">
              <a:solidFill>
                <a:schemeClr val="lt1"/>
              </a:solidFill>
              <a:latin typeface="Lato Light"/>
              <a:ea typeface="Lato Light"/>
              <a:cs typeface="Lato Light"/>
              <a:sym typeface="Lato Light"/>
            </a:endParaRPr>
          </a:p>
          <a:p>
            <a:pPr marL="0" lvl="0" indent="0" algn="ctr" rtl="0">
              <a:lnSpc>
                <a:spcPct val="100000"/>
              </a:lnSpc>
              <a:spcBef>
                <a:spcPts val="0"/>
              </a:spcBef>
              <a:spcAft>
                <a:spcPts val="0"/>
              </a:spcAft>
              <a:buSzPts val="2800"/>
              <a:buNone/>
            </a:pPr>
            <a:endParaRPr lang="en-CA" sz="2600" dirty="0">
              <a:solidFill>
                <a:schemeClr val="lt1"/>
              </a:solidFill>
              <a:latin typeface="Lato Light"/>
              <a:ea typeface="Lato Light"/>
              <a:cs typeface="Lato Light"/>
              <a:sym typeface="Lato Light"/>
            </a:endParaRPr>
          </a:p>
          <a:p>
            <a:pPr marL="0" lvl="0" indent="0" algn="ctr" rtl="0">
              <a:lnSpc>
                <a:spcPct val="100000"/>
              </a:lnSpc>
              <a:spcBef>
                <a:spcPts val="0"/>
              </a:spcBef>
              <a:spcAft>
                <a:spcPts val="0"/>
              </a:spcAft>
              <a:buSzPts val="2800"/>
              <a:buNone/>
            </a:pPr>
            <a:endParaRPr sz="2600" dirty="0">
              <a:solidFill>
                <a:schemeClr val="lt1"/>
              </a:solidFill>
              <a:latin typeface="Lato Light"/>
              <a:ea typeface="Lato Light"/>
              <a:cs typeface="Lato Light"/>
              <a:sym typeface="Lato Light"/>
            </a:endParaRPr>
          </a:p>
          <a:p>
            <a:pPr marL="0" lvl="0" indent="0" algn="ctr" rtl="0">
              <a:lnSpc>
                <a:spcPct val="100000"/>
              </a:lnSpc>
              <a:spcBef>
                <a:spcPts val="0"/>
              </a:spcBef>
              <a:spcAft>
                <a:spcPts val="0"/>
              </a:spcAft>
              <a:buSzPts val="2800"/>
              <a:buNone/>
            </a:pPr>
            <a:r>
              <a:rPr lang="en" sz="2600" dirty="0">
                <a:solidFill>
                  <a:schemeClr val="lt1"/>
                </a:solidFill>
                <a:latin typeface="Lato Light"/>
                <a:ea typeface="Lato Light"/>
                <a:cs typeface="Lato Light"/>
                <a:sym typeface="Lato Light"/>
              </a:rPr>
              <a:t>@OceanTracking</a:t>
            </a:r>
            <a:endParaRPr sz="3800" dirty="0"/>
          </a:p>
        </p:txBody>
      </p:sp>
      <p:pic>
        <p:nvPicPr>
          <p:cNvPr id="786" name="Google Shape;786;p97"/>
          <p:cNvPicPr preferRelativeResize="0"/>
          <p:nvPr/>
        </p:nvPicPr>
        <p:blipFill rotWithShape="1">
          <a:blip r:embed="rId5">
            <a:alphaModFix/>
          </a:blip>
          <a:srcRect/>
          <a:stretch/>
        </p:blipFill>
        <p:spPr>
          <a:xfrm>
            <a:off x="4347175" y="3906675"/>
            <a:ext cx="449625" cy="4496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790"/>
        <p:cNvGrpSpPr/>
        <p:nvPr/>
      </p:nvGrpSpPr>
      <p:grpSpPr>
        <a:xfrm>
          <a:off x="0" y="0"/>
          <a:ext cx="0" cy="0"/>
          <a:chOff x="0" y="0"/>
          <a:chExt cx="0" cy="0"/>
        </a:xfrm>
      </p:grpSpPr>
      <p:sp>
        <p:nvSpPr>
          <p:cNvPr id="791" name="Google Shape;791;p9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FFFFFF"/>
                </a:solidFill>
                <a:latin typeface="Montserrat"/>
                <a:ea typeface="Montserrat"/>
                <a:cs typeface="Montserrat"/>
                <a:sym typeface="Montserrat"/>
              </a:rPr>
              <a:t>DISCUSSION</a:t>
            </a:r>
            <a:endParaRPr>
              <a:solidFill>
                <a:srgbClr val="FFFFFF"/>
              </a:solidFill>
              <a:latin typeface="Montserrat"/>
              <a:ea typeface="Montserrat"/>
              <a:cs typeface="Montserrat"/>
              <a:sym typeface="Montserrat"/>
            </a:endParaRPr>
          </a:p>
        </p:txBody>
      </p:sp>
      <p:sp>
        <p:nvSpPr>
          <p:cNvPr id="792" name="Google Shape;792;p98"/>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98"/>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52</a:t>
            </a:fld>
            <a:endParaRPr/>
          </a:p>
        </p:txBody>
      </p:sp>
      <p:sp>
        <p:nvSpPr>
          <p:cNvPr id="794" name="Google Shape;794;p98"/>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795" name="Google Shape;795;p98"/>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796" name="Google Shape;796;p98"/>
          <p:cNvSpPr txBox="1"/>
          <p:nvPr/>
        </p:nvSpPr>
        <p:spPr>
          <a:xfrm>
            <a:off x="897150" y="1474250"/>
            <a:ext cx="7349700" cy="33705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Char char="●"/>
            </a:pPr>
            <a:r>
              <a:rPr lang="en" sz="1800">
                <a:solidFill>
                  <a:schemeClr val="lt1"/>
                </a:solidFill>
              </a:rPr>
              <a:t>Have you ever noticed differences in “data-sharing cultures” - and how did you work through this?</a:t>
            </a:r>
            <a:endParaRPr sz="1800">
              <a:solidFill>
                <a:schemeClr val="lt1"/>
              </a:solidFill>
            </a:endParaRPr>
          </a:p>
          <a:p>
            <a:pPr marL="457200" lvl="0" indent="0" algn="l" rtl="0">
              <a:spcBef>
                <a:spcPts val="0"/>
              </a:spcBef>
              <a:spcAft>
                <a:spcPts val="0"/>
              </a:spcAft>
              <a:buNone/>
            </a:pP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What’s the best way to deal with missing data in a spreadsheet?</a:t>
            </a:r>
            <a:endParaRPr sz="1800">
              <a:solidFill>
                <a:schemeClr val="lt1"/>
              </a:solidFill>
            </a:endParaRPr>
          </a:p>
          <a:p>
            <a:pPr marL="0" lvl="0" indent="0" algn="l" rtl="0">
              <a:spcBef>
                <a:spcPts val="0"/>
              </a:spcBef>
              <a:spcAft>
                <a:spcPts val="0"/>
              </a:spcAft>
              <a:buNone/>
            </a:pP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How do you approach big datasets?</a:t>
            </a:r>
            <a:endParaRPr sz="1800">
              <a:solidFill>
                <a:schemeClr val="lt1"/>
              </a:solidFill>
            </a:endParaRPr>
          </a:p>
          <a:p>
            <a:pPr marL="0" lvl="0" indent="0" algn="l" rtl="0">
              <a:spcBef>
                <a:spcPts val="0"/>
              </a:spcBef>
              <a:spcAft>
                <a:spcPts val="0"/>
              </a:spcAft>
              <a:buNone/>
            </a:pPr>
            <a:endParaRPr sz="1800">
              <a:solidFill>
                <a:schemeClr val="lt1"/>
              </a:solidFill>
            </a:endParaRPr>
          </a:p>
          <a:p>
            <a:pPr marL="0" lvl="0" indent="0" algn="l" rtl="0">
              <a:spcBef>
                <a:spcPts val="0"/>
              </a:spcBef>
              <a:spcAft>
                <a:spcPts val="0"/>
              </a:spcAft>
              <a:buNone/>
            </a:pPr>
            <a:endParaRPr sz="1800">
              <a:solidFill>
                <a:schemeClr val="lt1"/>
              </a:solidFill>
            </a:endParaRPr>
          </a:p>
          <a:p>
            <a:pPr marL="0" lvl="0" indent="0" algn="l" rtl="0">
              <a:spcBef>
                <a:spcPts val="0"/>
              </a:spcBef>
              <a:spcAft>
                <a:spcPts val="0"/>
              </a:spcAft>
              <a:buNone/>
            </a:pPr>
            <a:r>
              <a:rPr lang="en" sz="1800">
                <a:solidFill>
                  <a:schemeClr val="lt1"/>
                </a:solidFill>
              </a:rPr>
              <a:t>Open floor! What questions do you have about OTN and/or biological data management?</a:t>
            </a:r>
            <a:endParaRPr sz="1800">
              <a:solidFill>
                <a:schemeClr val="lt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800"/>
        <p:cNvGrpSpPr/>
        <p:nvPr/>
      </p:nvGrpSpPr>
      <p:grpSpPr>
        <a:xfrm>
          <a:off x="0" y="0"/>
          <a:ext cx="0" cy="0"/>
          <a:chOff x="0" y="0"/>
          <a:chExt cx="0" cy="0"/>
        </a:xfrm>
      </p:grpSpPr>
      <p:sp>
        <p:nvSpPr>
          <p:cNvPr id="801" name="Google Shape;801;p9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FFFFFF"/>
                </a:solidFill>
                <a:latin typeface="Montserrat"/>
                <a:ea typeface="Montserrat"/>
                <a:cs typeface="Montserrat"/>
                <a:sym typeface="Montserrat"/>
              </a:rPr>
              <a:t>ABOUT OTN</a:t>
            </a:r>
            <a:endParaRPr>
              <a:solidFill>
                <a:srgbClr val="FFFFFF"/>
              </a:solidFill>
              <a:latin typeface="Montserrat"/>
              <a:ea typeface="Montserrat"/>
              <a:cs typeface="Montserrat"/>
              <a:sym typeface="Montserrat"/>
            </a:endParaRPr>
          </a:p>
        </p:txBody>
      </p:sp>
      <p:sp>
        <p:nvSpPr>
          <p:cNvPr id="802" name="Google Shape;802;p99"/>
          <p:cNvSpPr txBox="1">
            <a:spLocks noGrp="1"/>
          </p:cNvSpPr>
          <p:nvPr>
            <p:ph type="body" idx="1"/>
          </p:nvPr>
        </p:nvSpPr>
        <p:spPr>
          <a:xfrm>
            <a:off x="540350" y="2191575"/>
            <a:ext cx="1646100" cy="2049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 sz="1200">
                <a:solidFill>
                  <a:srgbClr val="FFFFFF"/>
                </a:solidFill>
                <a:latin typeface="Lato"/>
                <a:ea typeface="Lato"/>
                <a:cs typeface="Lato"/>
                <a:sym typeface="Lato"/>
              </a:rPr>
              <a:t>Global aquatic research, data management and partnership platform headquartered at Dalhousie University in Nova Scotia, Canada.</a:t>
            </a:r>
            <a:endParaRPr sz="1200">
              <a:solidFill>
                <a:srgbClr val="FFFFFF"/>
              </a:solidFill>
              <a:latin typeface="Lato"/>
              <a:ea typeface="Lato"/>
              <a:cs typeface="Lato"/>
              <a:sym typeface="Lato"/>
            </a:endParaRPr>
          </a:p>
        </p:txBody>
      </p:sp>
      <p:sp>
        <p:nvSpPr>
          <p:cNvPr id="803" name="Google Shape;803;p99"/>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99"/>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b="1">
                <a:solidFill>
                  <a:schemeClr val="lt1"/>
                </a:solidFill>
              </a:rPr>
              <a:t>53</a:t>
            </a:fld>
            <a:endParaRPr b="1">
              <a:solidFill>
                <a:schemeClr val="lt1"/>
              </a:solidFill>
            </a:endParaRPr>
          </a:p>
        </p:txBody>
      </p:sp>
      <p:sp>
        <p:nvSpPr>
          <p:cNvPr id="805" name="Google Shape;805;p99"/>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806" name="Google Shape;806;p99"/>
          <p:cNvPicPr preferRelativeResize="0"/>
          <p:nvPr/>
        </p:nvPicPr>
        <p:blipFill rotWithShape="1">
          <a:blip r:embed="rId4">
            <a:alphaModFix/>
          </a:blip>
          <a:srcRect/>
          <a:stretch/>
        </p:blipFill>
        <p:spPr>
          <a:xfrm>
            <a:off x="1022550" y="1553850"/>
            <a:ext cx="834100" cy="522975"/>
          </a:xfrm>
          <a:prstGeom prst="rect">
            <a:avLst/>
          </a:prstGeom>
          <a:noFill/>
          <a:ln>
            <a:noFill/>
          </a:ln>
        </p:spPr>
      </p:pic>
      <p:sp>
        <p:nvSpPr>
          <p:cNvPr id="807" name="Google Shape;807;p99"/>
          <p:cNvSpPr txBox="1">
            <a:spLocks noGrp="1"/>
          </p:cNvSpPr>
          <p:nvPr>
            <p:ph type="body" idx="1"/>
          </p:nvPr>
        </p:nvSpPr>
        <p:spPr>
          <a:xfrm>
            <a:off x="2643650" y="2191575"/>
            <a:ext cx="1646100" cy="2049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 sz="1200">
                <a:solidFill>
                  <a:srgbClr val="FFFFFF"/>
                </a:solidFill>
                <a:latin typeface="Lato"/>
                <a:ea typeface="Lato"/>
                <a:cs typeface="Lato"/>
                <a:sym typeface="Lato"/>
              </a:rPr>
              <a:t>Since 2008, OTN has been deploying state-of-the-art ocean monitoring equipment and marine autonomous vehicles (gliders) in key aquatic locations.</a:t>
            </a:r>
            <a:endParaRPr sz="1200">
              <a:solidFill>
                <a:srgbClr val="FFFFFF"/>
              </a:solidFill>
              <a:latin typeface="Lato"/>
              <a:ea typeface="Lato"/>
              <a:cs typeface="Lato"/>
              <a:sym typeface="Lato"/>
            </a:endParaRPr>
          </a:p>
        </p:txBody>
      </p:sp>
      <p:pic>
        <p:nvPicPr>
          <p:cNvPr id="808" name="Google Shape;808;p99"/>
          <p:cNvPicPr preferRelativeResize="0"/>
          <p:nvPr/>
        </p:nvPicPr>
        <p:blipFill rotWithShape="1">
          <a:blip r:embed="rId4">
            <a:alphaModFix/>
          </a:blip>
          <a:srcRect/>
          <a:stretch/>
        </p:blipFill>
        <p:spPr>
          <a:xfrm>
            <a:off x="3049650" y="1553850"/>
            <a:ext cx="834100" cy="522975"/>
          </a:xfrm>
          <a:prstGeom prst="rect">
            <a:avLst/>
          </a:prstGeom>
          <a:noFill/>
          <a:ln>
            <a:noFill/>
          </a:ln>
        </p:spPr>
      </p:pic>
      <p:sp>
        <p:nvSpPr>
          <p:cNvPr id="809" name="Google Shape;809;p99"/>
          <p:cNvSpPr txBox="1">
            <a:spLocks noGrp="1"/>
          </p:cNvSpPr>
          <p:nvPr>
            <p:ph type="body" idx="1"/>
          </p:nvPr>
        </p:nvSpPr>
        <p:spPr>
          <a:xfrm>
            <a:off x="4746950" y="2191575"/>
            <a:ext cx="1646100" cy="2049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 sz="1200">
                <a:solidFill>
                  <a:srgbClr val="FFFFFF"/>
                </a:solidFill>
                <a:latin typeface="Lato"/>
                <a:ea typeface="Lato"/>
                <a:cs typeface="Lato"/>
                <a:sym typeface="Lato"/>
              </a:rPr>
              <a:t>OTN has established partnerships with a global community of stakeholders to document the movements and survival of aquatic animals in the context of changing ocean environments.</a:t>
            </a:r>
            <a:endParaRPr sz="1200">
              <a:solidFill>
                <a:srgbClr val="FFFFFF"/>
              </a:solidFill>
              <a:latin typeface="Lato"/>
              <a:ea typeface="Lato"/>
              <a:cs typeface="Lato"/>
              <a:sym typeface="Lato"/>
            </a:endParaRPr>
          </a:p>
        </p:txBody>
      </p:sp>
      <p:pic>
        <p:nvPicPr>
          <p:cNvPr id="810" name="Google Shape;810;p99"/>
          <p:cNvPicPr preferRelativeResize="0"/>
          <p:nvPr/>
        </p:nvPicPr>
        <p:blipFill rotWithShape="1">
          <a:blip r:embed="rId4">
            <a:alphaModFix/>
          </a:blip>
          <a:srcRect/>
          <a:stretch/>
        </p:blipFill>
        <p:spPr>
          <a:xfrm>
            <a:off x="5152950" y="1553850"/>
            <a:ext cx="834100" cy="522975"/>
          </a:xfrm>
          <a:prstGeom prst="rect">
            <a:avLst/>
          </a:prstGeom>
          <a:noFill/>
          <a:ln>
            <a:noFill/>
          </a:ln>
        </p:spPr>
      </p:pic>
      <p:sp>
        <p:nvSpPr>
          <p:cNvPr id="811" name="Google Shape;811;p99"/>
          <p:cNvSpPr txBox="1">
            <a:spLocks noGrp="1"/>
          </p:cNvSpPr>
          <p:nvPr>
            <p:ph type="body" idx="1"/>
          </p:nvPr>
        </p:nvSpPr>
        <p:spPr>
          <a:xfrm>
            <a:off x="6819950" y="2191575"/>
            <a:ext cx="1646100" cy="2049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 sz="1200">
                <a:solidFill>
                  <a:srgbClr val="FFFFFF"/>
                </a:solidFill>
                <a:latin typeface="Lato"/>
                <a:ea typeface="Lato"/>
                <a:cs typeface="Lato"/>
                <a:sym typeface="Lato"/>
              </a:rPr>
              <a:t>Knowledge generated by OTN is used by scientists, managers, policy-makers, industry, Indigenous and coastal communities and the general public.</a:t>
            </a:r>
            <a:endParaRPr sz="1200">
              <a:solidFill>
                <a:srgbClr val="FFFFFF"/>
              </a:solidFill>
              <a:latin typeface="Lato"/>
              <a:ea typeface="Lato"/>
              <a:cs typeface="Lato"/>
              <a:sym typeface="Lato"/>
            </a:endParaRPr>
          </a:p>
        </p:txBody>
      </p:sp>
      <p:pic>
        <p:nvPicPr>
          <p:cNvPr id="812" name="Google Shape;812;p99"/>
          <p:cNvPicPr preferRelativeResize="0"/>
          <p:nvPr/>
        </p:nvPicPr>
        <p:blipFill rotWithShape="1">
          <a:blip r:embed="rId4">
            <a:alphaModFix/>
          </a:blip>
          <a:srcRect/>
          <a:stretch/>
        </p:blipFill>
        <p:spPr>
          <a:xfrm>
            <a:off x="7225950" y="1553850"/>
            <a:ext cx="834100" cy="522975"/>
          </a:xfrm>
          <a:prstGeom prst="rect">
            <a:avLst/>
          </a:prstGeom>
          <a:noFill/>
          <a:ln>
            <a:noFill/>
          </a:ln>
        </p:spPr>
      </p:pic>
      <p:pic>
        <p:nvPicPr>
          <p:cNvPr id="813" name="Google Shape;813;p99"/>
          <p:cNvPicPr preferRelativeResize="0"/>
          <p:nvPr/>
        </p:nvPicPr>
        <p:blipFill rotWithShape="1">
          <a:blip r:embed="rId4">
            <a:alphaModFix/>
          </a:blip>
          <a:srcRect/>
          <a:stretch/>
        </p:blipFill>
        <p:spPr>
          <a:xfrm>
            <a:off x="8616800" y="4821546"/>
            <a:ext cx="403200" cy="25280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817"/>
        <p:cNvGrpSpPr/>
        <p:nvPr/>
      </p:nvGrpSpPr>
      <p:grpSpPr>
        <a:xfrm>
          <a:off x="0" y="0"/>
          <a:ext cx="0" cy="0"/>
          <a:chOff x="0" y="0"/>
          <a:chExt cx="0" cy="0"/>
        </a:xfrm>
      </p:grpSpPr>
      <p:sp>
        <p:nvSpPr>
          <p:cNvPr id="818" name="Google Shape;818;p100"/>
          <p:cNvSpPr txBox="1">
            <a:spLocks noGrp="1"/>
          </p:cNvSpPr>
          <p:nvPr>
            <p:ph type="title"/>
          </p:nvPr>
        </p:nvSpPr>
        <p:spPr>
          <a:xfrm>
            <a:off x="48768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FUNDING</a:t>
            </a:r>
            <a:endParaRPr b="1">
              <a:solidFill>
                <a:srgbClr val="1E3566"/>
              </a:solidFill>
              <a:latin typeface="Montserrat"/>
              <a:ea typeface="Montserrat"/>
              <a:cs typeface="Montserrat"/>
              <a:sym typeface="Montserrat"/>
            </a:endParaRPr>
          </a:p>
        </p:txBody>
      </p:sp>
      <p:sp>
        <p:nvSpPr>
          <p:cNvPr id="819" name="Google Shape;819;p100"/>
          <p:cNvSpPr txBox="1">
            <a:spLocks noGrp="1"/>
          </p:cNvSpPr>
          <p:nvPr>
            <p:ph type="body" idx="1"/>
          </p:nvPr>
        </p:nvSpPr>
        <p:spPr>
          <a:xfrm>
            <a:off x="4683500" y="1686640"/>
            <a:ext cx="4324600" cy="3011835"/>
          </a:xfrm>
          <a:prstGeom prst="rect">
            <a:avLst/>
          </a:prstGeom>
          <a:noFill/>
          <a:ln>
            <a:noFill/>
          </a:ln>
        </p:spPr>
        <p:txBody>
          <a:bodyPr spcFirstLastPara="1" wrap="square" lIns="91425" tIns="91425" rIns="91425" bIns="91425" anchor="t" anchorCtr="0">
            <a:noAutofit/>
          </a:bodyPr>
          <a:lstStyle/>
          <a:p>
            <a:pPr marL="457200" lvl="0" indent="-304800" algn="l" rtl="0">
              <a:lnSpc>
                <a:spcPct val="13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Canada Foundation for Innovation’s (CFI) Major Science Initiatives (MSI) Fund</a:t>
            </a:r>
            <a:endParaRPr/>
          </a:p>
          <a:p>
            <a:pPr marL="914400" lvl="1" indent="-304800" algn="l" rtl="0">
              <a:lnSpc>
                <a:spcPct val="130000"/>
              </a:lnSpc>
              <a:spcBef>
                <a:spcPts val="1600"/>
              </a:spcBef>
              <a:spcAft>
                <a:spcPts val="0"/>
              </a:spcAft>
              <a:buClr>
                <a:schemeClr val="dk1"/>
              </a:buClr>
              <a:buSzPts val="1200"/>
              <a:buFont typeface="Lato Light"/>
              <a:buChar char="●"/>
            </a:pPr>
            <a:r>
              <a:rPr lang="en" sz="1200">
                <a:solidFill>
                  <a:schemeClr val="dk1"/>
                </a:solidFill>
                <a:latin typeface="Lato Light"/>
                <a:ea typeface="Lato Light"/>
                <a:cs typeface="Lato Light"/>
                <a:sym typeface="Lato Light"/>
              </a:rPr>
              <a:t>Confirmed for 5 years (6</a:t>
            </a:r>
            <a:r>
              <a:rPr lang="en" sz="1200" baseline="30000">
                <a:solidFill>
                  <a:schemeClr val="dk1"/>
                </a:solidFill>
                <a:latin typeface="Lato Light"/>
                <a:ea typeface="Lato Light"/>
                <a:cs typeface="Lato Light"/>
                <a:sym typeface="Lato Light"/>
              </a:rPr>
              <a:t>th</a:t>
            </a:r>
            <a:r>
              <a:rPr lang="en" sz="1200">
                <a:solidFill>
                  <a:schemeClr val="dk1"/>
                </a:solidFill>
                <a:latin typeface="Lato Light"/>
                <a:ea typeface="Lato Light"/>
                <a:cs typeface="Lato Light"/>
                <a:sym typeface="Lato Light"/>
              </a:rPr>
              <a:t> year added for good behavior) </a:t>
            </a:r>
            <a:endParaRPr/>
          </a:p>
          <a:p>
            <a:pPr marL="914400" lvl="1" indent="-304800" algn="l" rtl="0">
              <a:lnSpc>
                <a:spcPct val="130000"/>
              </a:lnSpc>
              <a:spcBef>
                <a:spcPts val="1600"/>
              </a:spcBef>
              <a:spcAft>
                <a:spcPts val="0"/>
              </a:spcAft>
              <a:buClr>
                <a:schemeClr val="dk1"/>
              </a:buClr>
              <a:buSzPts val="1200"/>
              <a:buFont typeface="Lato Light"/>
              <a:buChar char="●"/>
            </a:pPr>
            <a:r>
              <a:rPr lang="en" sz="1200" u="sng">
                <a:solidFill>
                  <a:schemeClr val="dk1"/>
                </a:solidFill>
                <a:latin typeface="Lato Light"/>
                <a:ea typeface="Lato Light"/>
                <a:cs typeface="Lato Light"/>
                <a:sym typeface="Lato Light"/>
              </a:rPr>
              <a:t>Not research funding </a:t>
            </a:r>
            <a:r>
              <a:rPr lang="en" sz="1200">
                <a:solidFill>
                  <a:schemeClr val="dk1"/>
                </a:solidFill>
                <a:latin typeface="Lato Light"/>
                <a:ea typeface="Lato Light"/>
                <a:cs typeface="Lato Light"/>
                <a:sym typeface="Lato Light"/>
              </a:rPr>
              <a:t>– judged by our ability to support and train HQP and partners</a:t>
            </a:r>
            <a:endParaRPr/>
          </a:p>
          <a:p>
            <a:pPr marL="152400" lvl="0" indent="0" algn="l" rtl="0">
              <a:lnSpc>
                <a:spcPct val="130000"/>
              </a:lnSpc>
              <a:spcBef>
                <a:spcPts val="0"/>
              </a:spcBef>
              <a:spcAft>
                <a:spcPts val="0"/>
              </a:spcAft>
              <a:buClr>
                <a:schemeClr val="dk1"/>
              </a:buClr>
              <a:buSzPts val="1200"/>
              <a:buNone/>
            </a:pPr>
            <a:endParaRPr>
              <a:solidFill>
                <a:schemeClr val="dk1"/>
              </a:solidFill>
              <a:latin typeface="Lato Light"/>
              <a:ea typeface="Lato Light"/>
              <a:cs typeface="Lato Light"/>
              <a:sym typeface="Lato Light"/>
            </a:endParaRPr>
          </a:p>
          <a:p>
            <a:pPr marL="457200" lvl="0" indent="-304800" algn="l" rtl="0">
              <a:lnSpc>
                <a:spcPct val="130000"/>
              </a:lnSpc>
              <a:spcBef>
                <a:spcPts val="0"/>
              </a:spcBef>
              <a:spcAft>
                <a:spcPts val="0"/>
              </a:spcAft>
              <a:buClr>
                <a:schemeClr val="dk1"/>
              </a:buClr>
              <a:buSzPts val="1200"/>
              <a:buFont typeface="Lato Light"/>
              <a:buChar char="●"/>
            </a:pPr>
            <a:r>
              <a:rPr lang="en" sz="1400">
                <a:solidFill>
                  <a:schemeClr val="dk1"/>
                </a:solidFill>
                <a:latin typeface="Lato Light"/>
                <a:ea typeface="Lato Light"/>
                <a:cs typeface="Lato Light"/>
                <a:sym typeface="Lato Light"/>
              </a:rPr>
              <a:t>Expectation is renewal, unless we fail to meet our goals</a:t>
            </a:r>
            <a:endParaRPr/>
          </a:p>
          <a:p>
            <a:pPr marL="914400" lvl="1" indent="-228600" algn="l" rtl="0">
              <a:lnSpc>
                <a:spcPct val="130000"/>
              </a:lnSpc>
              <a:spcBef>
                <a:spcPts val="1600"/>
              </a:spcBef>
              <a:spcAft>
                <a:spcPts val="0"/>
              </a:spcAft>
              <a:buClr>
                <a:schemeClr val="dk1"/>
              </a:buClr>
              <a:buSzPts val="1200"/>
              <a:buFont typeface="Lato Light"/>
              <a:buNone/>
            </a:pPr>
            <a:endParaRPr sz="900">
              <a:solidFill>
                <a:schemeClr val="dk1"/>
              </a:solidFill>
              <a:latin typeface="Lato Light"/>
              <a:ea typeface="Lato Light"/>
              <a:cs typeface="Lato Light"/>
              <a:sym typeface="Lato Light"/>
            </a:endParaRPr>
          </a:p>
          <a:p>
            <a:pPr marL="457200" lvl="0" indent="-228600" algn="l" rtl="0">
              <a:lnSpc>
                <a:spcPct val="130000"/>
              </a:lnSpc>
              <a:spcBef>
                <a:spcPts val="0"/>
              </a:spcBef>
              <a:spcAft>
                <a:spcPts val="0"/>
              </a:spcAft>
              <a:buClr>
                <a:schemeClr val="dk1"/>
              </a:buClr>
              <a:buSzPts val="1200"/>
              <a:buFont typeface="Lato Light"/>
              <a:buNone/>
            </a:pPr>
            <a:endParaRPr sz="1400">
              <a:solidFill>
                <a:schemeClr val="dk1"/>
              </a:solidFill>
              <a:latin typeface="Lato Light"/>
              <a:ea typeface="Lato Light"/>
              <a:cs typeface="Lato Light"/>
              <a:sym typeface="Lato Light"/>
            </a:endParaRPr>
          </a:p>
        </p:txBody>
      </p:sp>
      <p:sp>
        <p:nvSpPr>
          <p:cNvPr id="820" name="Google Shape;820;p100"/>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100"/>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54</a:t>
            </a:fld>
            <a:endParaRPr b="1">
              <a:solidFill>
                <a:srgbClr val="FFFFFF"/>
              </a:solidFill>
              <a:latin typeface="Raleway"/>
              <a:ea typeface="Raleway"/>
              <a:cs typeface="Raleway"/>
              <a:sym typeface="Raleway"/>
            </a:endParaRPr>
          </a:p>
        </p:txBody>
      </p:sp>
      <p:sp>
        <p:nvSpPr>
          <p:cNvPr id="822" name="Google Shape;822;p100"/>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823" name="Google Shape;823;p100"/>
          <p:cNvSpPr txBox="1"/>
          <p:nvPr/>
        </p:nvSpPr>
        <p:spPr>
          <a:xfrm>
            <a:off x="4892100" y="1074975"/>
            <a:ext cx="39147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1" i="0" u="none" strike="noStrike" cap="none">
                <a:solidFill>
                  <a:srgbClr val="1FA8B7"/>
                </a:solidFill>
                <a:highlight>
                  <a:schemeClr val="lt1"/>
                </a:highlight>
                <a:latin typeface="Raleway"/>
                <a:ea typeface="Raleway"/>
                <a:cs typeface="Raleway"/>
                <a:sym typeface="Raleway"/>
              </a:rPr>
              <a:t>Supporting research through expertise and infrastructure</a:t>
            </a:r>
            <a:endParaRPr sz="1400" b="1" i="0" u="none" strike="noStrike" cap="none">
              <a:solidFill>
                <a:srgbClr val="000000"/>
              </a:solidFill>
              <a:latin typeface="Arial"/>
              <a:ea typeface="Arial"/>
              <a:cs typeface="Arial"/>
              <a:sym typeface="Arial"/>
            </a:endParaRPr>
          </a:p>
        </p:txBody>
      </p:sp>
      <p:pic>
        <p:nvPicPr>
          <p:cNvPr id="824" name="Google Shape;824;p100"/>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825" name="Google Shape;825;p100"/>
          <p:cNvPicPr preferRelativeResize="0"/>
          <p:nvPr/>
        </p:nvPicPr>
        <p:blipFill rotWithShape="1">
          <a:blip r:embed="rId5">
            <a:alphaModFix/>
          </a:blip>
          <a:srcRect/>
          <a:stretch/>
        </p:blipFill>
        <p:spPr>
          <a:xfrm>
            <a:off x="187700" y="1065838"/>
            <a:ext cx="4495800" cy="301183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829"/>
        <p:cNvGrpSpPr/>
        <p:nvPr/>
      </p:nvGrpSpPr>
      <p:grpSpPr>
        <a:xfrm>
          <a:off x="0" y="0"/>
          <a:ext cx="0" cy="0"/>
          <a:chOff x="0" y="0"/>
          <a:chExt cx="0" cy="0"/>
        </a:xfrm>
      </p:grpSpPr>
      <p:sp>
        <p:nvSpPr>
          <p:cNvPr id="830" name="Google Shape;830;p101"/>
          <p:cNvSpPr txBox="1">
            <a:spLocks noGrp="1"/>
          </p:cNvSpPr>
          <p:nvPr>
            <p:ph type="title"/>
          </p:nvPr>
        </p:nvSpPr>
        <p:spPr>
          <a:xfrm>
            <a:off x="48768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GLIDERS</a:t>
            </a:r>
            <a:endParaRPr b="1">
              <a:solidFill>
                <a:srgbClr val="1E3566"/>
              </a:solidFill>
              <a:latin typeface="Montserrat"/>
              <a:ea typeface="Montserrat"/>
              <a:cs typeface="Montserrat"/>
              <a:sym typeface="Montserrat"/>
            </a:endParaRPr>
          </a:p>
        </p:txBody>
      </p:sp>
      <p:sp>
        <p:nvSpPr>
          <p:cNvPr id="831" name="Google Shape;831;p101"/>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101"/>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b="1">
                <a:solidFill>
                  <a:schemeClr val="lt1"/>
                </a:solidFill>
              </a:rPr>
              <a:t>55</a:t>
            </a:fld>
            <a:endParaRPr b="1">
              <a:solidFill>
                <a:schemeClr val="lt1"/>
              </a:solidFill>
            </a:endParaRPr>
          </a:p>
        </p:txBody>
      </p:sp>
      <p:sp>
        <p:nvSpPr>
          <p:cNvPr id="833" name="Google Shape;833;p101"/>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834" name="Google Shape;834;p101"/>
          <p:cNvSpPr txBox="1"/>
          <p:nvPr/>
        </p:nvSpPr>
        <p:spPr>
          <a:xfrm>
            <a:off x="4892100" y="1074975"/>
            <a:ext cx="39147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b="1">
                <a:solidFill>
                  <a:srgbClr val="1FA8B7"/>
                </a:solidFill>
                <a:highlight>
                  <a:schemeClr val="lt1"/>
                </a:highlight>
                <a:latin typeface="Raleway"/>
                <a:ea typeface="Raleway"/>
                <a:cs typeface="Raleway"/>
                <a:sym typeface="Raleway"/>
              </a:rPr>
              <a:t>Receivers that are MOVING</a:t>
            </a:r>
            <a:endParaRPr sz="1400" b="1" i="0" u="none" strike="noStrike" cap="none">
              <a:solidFill>
                <a:srgbClr val="000000"/>
              </a:solidFill>
              <a:latin typeface="Arial"/>
              <a:ea typeface="Arial"/>
              <a:cs typeface="Arial"/>
              <a:sym typeface="Arial"/>
            </a:endParaRPr>
          </a:p>
        </p:txBody>
      </p:sp>
      <p:pic>
        <p:nvPicPr>
          <p:cNvPr id="835" name="Google Shape;835;p101"/>
          <p:cNvPicPr preferRelativeResize="0"/>
          <p:nvPr/>
        </p:nvPicPr>
        <p:blipFill rotWithShape="1">
          <a:blip r:embed="rId4">
            <a:alphaModFix/>
          </a:blip>
          <a:srcRect l="17869" r="17875"/>
          <a:stretch/>
        </p:blipFill>
        <p:spPr>
          <a:xfrm>
            <a:off x="0" y="0"/>
            <a:ext cx="4572000" cy="4763141"/>
          </a:xfrm>
          <a:prstGeom prst="rect">
            <a:avLst/>
          </a:prstGeom>
          <a:noFill/>
          <a:ln>
            <a:noFill/>
          </a:ln>
        </p:spPr>
      </p:pic>
      <p:pic>
        <p:nvPicPr>
          <p:cNvPr id="836" name="Google Shape;836;p101"/>
          <p:cNvPicPr preferRelativeResize="0"/>
          <p:nvPr/>
        </p:nvPicPr>
        <p:blipFill rotWithShape="1">
          <a:blip r:embed="rId5">
            <a:alphaModFix/>
          </a:blip>
          <a:srcRect/>
          <a:stretch/>
        </p:blipFill>
        <p:spPr>
          <a:xfrm>
            <a:off x="8616800" y="4821546"/>
            <a:ext cx="403200" cy="252804"/>
          </a:xfrm>
          <a:prstGeom prst="rect">
            <a:avLst/>
          </a:prstGeom>
          <a:noFill/>
          <a:ln>
            <a:noFill/>
          </a:ln>
        </p:spPr>
      </p:pic>
      <p:pic>
        <p:nvPicPr>
          <p:cNvPr id="837" name="Google Shape;837;p101"/>
          <p:cNvPicPr preferRelativeResize="0"/>
          <p:nvPr/>
        </p:nvPicPr>
        <p:blipFill rotWithShape="1">
          <a:blip r:embed="rId6">
            <a:alphaModFix/>
          </a:blip>
          <a:srcRect/>
          <a:stretch/>
        </p:blipFill>
        <p:spPr>
          <a:xfrm>
            <a:off x="5118644" y="2229884"/>
            <a:ext cx="3461611" cy="2448007"/>
          </a:xfrm>
          <a:prstGeom prst="rect">
            <a:avLst/>
          </a:prstGeom>
          <a:noFill/>
          <a:ln>
            <a:noFill/>
          </a:ln>
        </p:spPr>
      </p:pic>
      <p:sp>
        <p:nvSpPr>
          <p:cNvPr id="838" name="Google Shape;838;p101"/>
          <p:cNvSpPr/>
          <p:nvPr/>
        </p:nvSpPr>
        <p:spPr>
          <a:xfrm>
            <a:off x="-1" y="68350"/>
            <a:ext cx="2720617"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sng" strike="noStrike" cap="none">
                <a:solidFill>
                  <a:schemeClr val="hlink"/>
                </a:solidFill>
                <a:latin typeface="Arial"/>
                <a:ea typeface="Arial"/>
                <a:cs typeface="Arial"/>
                <a:sym typeface="Arial"/>
                <a:hlinkClick r:id="rId7"/>
              </a:rPr>
              <a:t>http://ceotr.ocean.dal.ca/gliders/</a:t>
            </a:r>
            <a:endParaRPr sz="1400" b="0" i="0" u="none" strike="noStrike" cap="none">
              <a:solidFill>
                <a:srgbClr val="000000"/>
              </a:solidFill>
              <a:latin typeface="Arial"/>
              <a:ea typeface="Arial"/>
              <a:cs typeface="Arial"/>
              <a:sym typeface="Arial"/>
            </a:endParaRPr>
          </a:p>
        </p:txBody>
      </p:sp>
      <p:sp>
        <p:nvSpPr>
          <p:cNvPr id="839" name="Google Shape;839;p101"/>
          <p:cNvSpPr txBox="1">
            <a:spLocks noGrp="1"/>
          </p:cNvSpPr>
          <p:nvPr>
            <p:ph type="body" idx="1"/>
          </p:nvPr>
        </p:nvSpPr>
        <p:spPr>
          <a:xfrm>
            <a:off x="4928300" y="1053925"/>
            <a:ext cx="4091700" cy="2655300"/>
          </a:xfrm>
          <a:prstGeom prst="rect">
            <a:avLst/>
          </a:prstGeom>
          <a:noFill/>
          <a:ln>
            <a:noFill/>
          </a:ln>
        </p:spPr>
        <p:txBody>
          <a:bodyPr spcFirstLastPara="1" wrap="square" lIns="91425" tIns="91425" rIns="91425" bIns="91425" anchor="t" anchorCtr="0">
            <a:noAutofit/>
          </a:bodyPr>
          <a:lstStyle/>
          <a:p>
            <a:pPr marL="0" lvl="0" indent="0" algn="just" rtl="0">
              <a:spcBef>
                <a:spcPts val="1200"/>
              </a:spcBef>
              <a:spcAft>
                <a:spcPts val="0"/>
              </a:spcAft>
              <a:buClr>
                <a:schemeClr val="dk1"/>
              </a:buClr>
              <a:buSzPts val="1100"/>
              <a:buFont typeface="Arial"/>
              <a:buNone/>
            </a:pPr>
            <a:endParaRPr sz="1600">
              <a:solidFill>
                <a:schemeClr val="dk1"/>
              </a:solidFill>
              <a:highlight>
                <a:srgbClr val="FFFFFF"/>
              </a:highlight>
              <a:latin typeface="Lato Light"/>
              <a:ea typeface="Lato Light"/>
              <a:cs typeface="Lato Light"/>
              <a:sym typeface="Lato Light"/>
            </a:endParaRPr>
          </a:p>
          <a:p>
            <a:pPr marL="0" lvl="0" indent="0" algn="l" rtl="0">
              <a:lnSpc>
                <a:spcPct val="130000"/>
              </a:lnSpc>
              <a:spcBef>
                <a:spcPts val="1200"/>
              </a:spcBef>
              <a:spcAft>
                <a:spcPts val="0"/>
              </a:spcAft>
              <a:buClr>
                <a:schemeClr val="dk1"/>
              </a:buClr>
              <a:buSzPts val="1400"/>
              <a:buFont typeface="Lato Light"/>
              <a:buNone/>
            </a:pPr>
            <a:r>
              <a:rPr lang="en" sz="1600">
                <a:solidFill>
                  <a:schemeClr val="dk1"/>
                </a:solidFill>
                <a:highlight>
                  <a:srgbClr val="FFFFFF"/>
                </a:highlight>
                <a:latin typeface="Lato Light"/>
                <a:ea typeface="Lato Light"/>
                <a:cs typeface="Lato Light"/>
                <a:sym typeface="Lato Light"/>
              </a:rPr>
              <a:t>A whole extra set of considerations</a:t>
            </a:r>
            <a:endParaRPr sz="1600">
              <a:solidFill>
                <a:schemeClr val="dk1"/>
              </a:solidFill>
              <a:highlight>
                <a:srgbClr val="FFFFFF"/>
              </a:highlight>
              <a:latin typeface="Lato Light"/>
              <a:ea typeface="Lato Light"/>
              <a:cs typeface="Lato Light"/>
              <a:sym typeface="Lato Light"/>
            </a:endParaRPr>
          </a:p>
          <a:p>
            <a:pPr marL="457200" lvl="0" indent="-228600" algn="l" rtl="0">
              <a:lnSpc>
                <a:spcPct val="130000"/>
              </a:lnSpc>
              <a:spcBef>
                <a:spcPts val="0"/>
              </a:spcBef>
              <a:spcAft>
                <a:spcPts val="0"/>
              </a:spcAft>
              <a:buClr>
                <a:schemeClr val="dk1"/>
              </a:buClr>
              <a:buSzPts val="1400"/>
              <a:buFont typeface="Lato Light"/>
              <a:buNone/>
            </a:pPr>
            <a:endParaRPr sz="1600">
              <a:solidFill>
                <a:schemeClr val="dk1"/>
              </a:solidFill>
              <a:highlight>
                <a:srgbClr val="FFFFFF"/>
              </a:highlight>
              <a:latin typeface="Lato Light"/>
              <a:ea typeface="Lato Light"/>
              <a:cs typeface="Lato Light"/>
              <a:sym typeface="Lato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843"/>
        <p:cNvGrpSpPr/>
        <p:nvPr/>
      </p:nvGrpSpPr>
      <p:grpSpPr>
        <a:xfrm>
          <a:off x="0" y="0"/>
          <a:ext cx="0" cy="0"/>
          <a:chOff x="0" y="0"/>
          <a:chExt cx="0" cy="0"/>
        </a:xfrm>
      </p:grpSpPr>
      <p:sp>
        <p:nvSpPr>
          <p:cNvPr id="844" name="Google Shape;844;p102"/>
          <p:cNvSpPr txBox="1">
            <a:spLocks noGrp="1"/>
          </p:cNvSpPr>
          <p:nvPr>
            <p:ph type="title"/>
          </p:nvPr>
        </p:nvSpPr>
        <p:spPr>
          <a:xfrm>
            <a:off x="311700" y="445025"/>
            <a:ext cx="44481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ROV: REMOTELY OPERATED VEHICLE</a:t>
            </a:r>
            <a:endParaRPr b="1">
              <a:solidFill>
                <a:srgbClr val="1E3566"/>
              </a:solidFill>
              <a:latin typeface="Montserrat"/>
              <a:ea typeface="Montserrat"/>
              <a:cs typeface="Montserrat"/>
              <a:sym typeface="Montserrat"/>
            </a:endParaRPr>
          </a:p>
        </p:txBody>
      </p:sp>
      <p:sp>
        <p:nvSpPr>
          <p:cNvPr id="845" name="Google Shape;845;p102"/>
          <p:cNvSpPr txBox="1">
            <a:spLocks noGrp="1"/>
          </p:cNvSpPr>
          <p:nvPr>
            <p:ph type="body" idx="1"/>
          </p:nvPr>
        </p:nvSpPr>
        <p:spPr>
          <a:xfrm>
            <a:off x="235500" y="1794325"/>
            <a:ext cx="4091700" cy="2469600"/>
          </a:xfrm>
          <a:prstGeom prst="rect">
            <a:avLst/>
          </a:prstGeom>
          <a:noFill/>
          <a:ln>
            <a:noFill/>
          </a:ln>
        </p:spPr>
        <p:txBody>
          <a:bodyPr spcFirstLastPara="1" wrap="square" lIns="91425" tIns="91425" rIns="91425" bIns="91425" anchor="t" anchorCtr="0">
            <a:noAutofit/>
          </a:bodyPr>
          <a:lstStyle/>
          <a:p>
            <a:pPr marL="139700" lvl="0" indent="0" algn="l" rtl="0">
              <a:lnSpc>
                <a:spcPct val="130000"/>
              </a:lnSpc>
              <a:spcBef>
                <a:spcPts val="0"/>
              </a:spcBef>
              <a:spcAft>
                <a:spcPts val="0"/>
              </a:spcAft>
              <a:buClr>
                <a:schemeClr val="dk1"/>
              </a:buClr>
              <a:buSzPts val="1400"/>
              <a:buNone/>
            </a:pPr>
            <a:r>
              <a:rPr lang="en" sz="1600">
                <a:solidFill>
                  <a:schemeClr val="dk1"/>
                </a:solidFill>
                <a:highlight>
                  <a:srgbClr val="FFFFFF"/>
                </a:highlight>
                <a:latin typeface="Lato Light"/>
                <a:ea typeface="Lato Light"/>
                <a:cs typeface="Lato Light"/>
                <a:sym typeface="Lato Light"/>
              </a:rPr>
              <a:t>Saab Seaeye Falcon DR</a:t>
            </a:r>
            <a:endParaRPr/>
          </a:p>
          <a:p>
            <a:pPr marL="139700" lvl="0" indent="0" algn="l" rtl="0">
              <a:lnSpc>
                <a:spcPct val="130000"/>
              </a:lnSpc>
              <a:spcBef>
                <a:spcPts val="0"/>
              </a:spcBef>
              <a:spcAft>
                <a:spcPts val="0"/>
              </a:spcAft>
              <a:buClr>
                <a:schemeClr val="dk1"/>
              </a:buClr>
              <a:buSzPts val="1400"/>
              <a:buNone/>
            </a:pPr>
            <a:r>
              <a:rPr lang="en" sz="1600">
                <a:solidFill>
                  <a:schemeClr val="dk1"/>
                </a:solidFill>
                <a:highlight>
                  <a:srgbClr val="FFFFFF"/>
                </a:highlight>
                <a:latin typeface="Lato Light"/>
                <a:ea typeface="Lato Light"/>
                <a:cs typeface="Lato Light"/>
                <a:sym typeface="Lato Light"/>
              </a:rPr>
              <a:t>	</a:t>
            </a:r>
            <a:r>
              <a:rPr lang="en" sz="1200">
                <a:solidFill>
                  <a:schemeClr val="dk1"/>
                </a:solidFill>
                <a:highlight>
                  <a:srgbClr val="FFFFFF"/>
                </a:highlight>
                <a:latin typeface="Lato Light"/>
                <a:ea typeface="Lato Light"/>
                <a:cs typeface="Lato Light"/>
                <a:sym typeface="Lato Light"/>
              </a:rPr>
              <a:t>Depth Rating up to 1000 meters</a:t>
            </a:r>
            <a:endParaRPr sz="1200">
              <a:solidFill>
                <a:schemeClr val="dk1"/>
              </a:solidFill>
              <a:highlight>
                <a:srgbClr val="FFFFFF"/>
              </a:highlight>
              <a:latin typeface="Lato Light"/>
              <a:ea typeface="Lato Light"/>
              <a:cs typeface="Lato Light"/>
              <a:sym typeface="Lato Light"/>
            </a:endParaRPr>
          </a:p>
          <a:p>
            <a:pPr marL="139700" lvl="0" indent="0" algn="l" rtl="0">
              <a:lnSpc>
                <a:spcPct val="130000"/>
              </a:lnSpc>
              <a:spcBef>
                <a:spcPts val="0"/>
              </a:spcBef>
              <a:spcAft>
                <a:spcPts val="0"/>
              </a:spcAft>
              <a:buClr>
                <a:schemeClr val="dk1"/>
              </a:buClr>
              <a:buSzPts val="1400"/>
              <a:buNone/>
            </a:pPr>
            <a:r>
              <a:rPr lang="en" sz="1600">
                <a:solidFill>
                  <a:schemeClr val="dk1"/>
                </a:solidFill>
                <a:highlight>
                  <a:srgbClr val="FFFFFF"/>
                </a:highlight>
                <a:latin typeface="Lato Light"/>
                <a:ea typeface="Lato Light"/>
                <a:cs typeface="Lato Light"/>
                <a:sym typeface="Lato Light"/>
              </a:rPr>
              <a:t>Edgetech 4205 Side Scan Sonar</a:t>
            </a:r>
            <a:endParaRPr/>
          </a:p>
          <a:p>
            <a:pPr marL="139700" lvl="0" indent="0" algn="l" rtl="0">
              <a:lnSpc>
                <a:spcPct val="130000"/>
              </a:lnSpc>
              <a:spcBef>
                <a:spcPts val="0"/>
              </a:spcBef>
              <a:spcAft>
                <a:spcPts val="0"/>
              </a:spcAft>
              <a:buClr>
                <a:schemeClr val="dk1"/>
              </a:buClr>
              <a:buSzPts val="1400"/>
              <a:buNone/>
            </a:pPr>
            <a:r>
              <a:rPr lang="en" sz="1600">
                <a:solidFill>
                  <a:schemeClr val="dk1"/>
                </a:solidFill>
                <a:highlight>
                  <a:srgbClr val="FFFFFF"/>
                </a:highlight>
                <a:latin typeface="Lato Light"/>
                <a:ea typeface="Lato Light"/>
                <a:cs typeface="Lato Light"/>
                <a:sym typeface="Lato Light"/>
              </a:rPr>
              <a:t>	</a:t>
            </a:r>
            <a:r>
              <a:rPr lang="en" sz="1200">
                <a:solidFill>
                  <a:schemeClr val="dk1"/>
                </a:solidFill>
                <a:highlight>
                  <a:srgbClr val="FFFFFF"/>
                </a:highlight>
                <a:latin typeface="Lato Light"/>
                <a:ea typeface="Lato Light"/>
                <a:cs typeface="Lato Light"/>
                <a:sym typeface="Lato Light"/>
              </a:rPr>
              <a:t>Depth Rating up to 2000 meters</a:t>
            </a:r>
            <a:endParaRPr/>
          </a:p>
          <a:p>
            <a:pPr marL="139700" lvl="0" indent="0" algn="l" rtl="0">
              <a:lnSpc>
                <a:spcPct val="130000"/>
              </a:lnSpc>
              <a:spcBef>
                <a:spcPts val="0"/>
              </a:spcBef>
              <a:spcAft>
                <a:spcPts val="0"/>
              </a:spcAft>
              <a:buClr>
                <a:schemeClr val="dk1"/>
              </a:buClr>
              <a:buSzPts val="1400"/>
              <a:buNone/>
            </a:pPr>
            <a:endParaRPr sz="1200">
              <a:solidFill>
                <a:schemeClr val="dk1"/>
              </a:solidFill>
              <a:highlight>
                <a:srgbClr val="FFFFFF"/>
              </a:highlight>
              <a:latin typeface="Lato Light"/>
              <a:ea typeface="Lato Light"/>
              <a:cs typeface="Lato Light"/>
              <a:sym typeface="Lato Light"/>
            </a:endParaRPr>
          </a:p>
          <a:p>
            <a:pPr marL="457200" lvl="0" indent="-317500" algn="l" rtl="0">
              <a:lnSpc>
                <a:spcPct val="130000"/>
              </a:lnSpc>
              <a:spcBef>
                <a:spcPts val="0"/>
              </a:spcBef>
              <a:spcAft>
                <a:spcPts val="0"/>
              </a:spcAft>
              <a:buClr>
                <a:schemeClr val="dk1"/>
              </a:buClr>
              <a:buSzPts val="1400"/>
              <a:buFont typeface="Lato Light"/>
              <a:buChar char="●"/>
            </a:pPr>
            <a:r>
              <a:rPr lang="en" sz="1600">
                <a:solidFill>
                  <a:schemeClr val="dk1"/>
                </a:solidFill>
                <a:highlight>
                  <a:srgbClr val="FFFFFF"/>
                </a:highlight>
                <a:latin typeface="Lato Light"/>
                <a:ea typeface="Lato Light"/>
                <a:cs typeface="Lato Light"/>
                <a:sym typeface="Lato Light"/>
              </a:rPr>
              <a:t>Film footage, habitat mapping</a:t>
            </a:r>
            <a:endParaRPr sz="1600">
              <a:solidFill>
                <a:schemeClr val="dk1"/>
              </a:solidFill>
              <a:highlight>
                <a:srgbClr val="FFFFFF"/>
              </a:highlight>
              <a:latin typeface="Lato Light"/>
              <a:ea typeface="Lato Light"/>
              <a:cs typeface="Lato Light"/>
              <a:sym typeface="Lato Light"/>
            </a:endParaRPr>
          </a:p>
          <a:p>
            <a:pPr marL="457200" lvl="0" indent="-317500" algn="l" rtl="0">
              <a:lnSpc>
                <a:spcPct val="130000"/>
              </a:lnSpc>
              <a:spcBef>
                <a:spcPts val="0"/>
              </a:spcBef>
              <a:spcAft>
                <a:spcPts val="0"/>
              </a:spcAft>
              <a:buClr>
                <a:schemeClr val="dk1"/>
              </a:buClr>
              <a:buSzPts val="1400"/>
              <a:buFont typeface="Lato Light"/>
              <a:buChar char="●"/>
            </a:pPr>
            <a:r>
              <a:rPr lang="en" sz="1600">
                <a:solidFill>
                  <a:schemeClr val="dk1"/>
                </a:solidFill>
                <a:highlight>
                  <a:srgbClr val="FFFFFF"/>
                </a:highlight>
                <a:latin typeface="Lato Light"/>
                <a:ea typeface="Lato Light"/>
                <a:cs typeface="Lato Light"/>
                <a:sym typeface="Lato Light"/>
              </a:rPr>
              <a:t>Other projects</a:t>
            </a:r>
            <a:endParaRPr sz="1600">
              <a:solidFill>
                <a:schemeClr val="dk1"/>
              </a:solidFill>
              <a:highlight>
                <a:srgbClr val="FFFFFF"/>
              </a:highlight>
              <a:latin typeface="Lato Light"/>
              <a:ea typeface="Lato Light"/>
              <a:cs typeface="Lato Light"/>
              <a:sym typeface="Lato Light"/>
            </a:endParaRPr>
          </a:p>
          <a:p>
            <a:pPr marL="457200" lvl="0" indent="-317500" algn="l" rtl="0">
              <a:lnSpc>
                <a:spcPct val="130000"/>
              </a:lnSpc>
              <a:spcBef>
                <a:spcPts val="0"/>
              </a:spcBef>
              <a:spcAft>
                <a:spcPts val="0"/>
              </a:spcAft>
              <a:buClr>
                <a:schemeClr val="dk1"/>
              </a:buClr>
              <a:buSzPts val="1400"/>
              <a:buFont typeface="Lato Light"/>
              <a:buChar char="●"/>
            </a:pPr>
            <a:r>
              <a:rPr lang="en" sz="1600">
                <a:solidFill>
                  <a:schemeClr val="dk1"/>
                </a:solidFill>
                <a:highlight>
                  <a:srgbClr val="FFFFFF"/>
                </a:highlight>
                <a:latin typeface="Lato Light"/>
                <a:ea typeface="Lato Light"/>
                <a:cs typeface="Lato Light"/>
                <a:sym typeface="Lato Light"/>
              </a:rPr>
              <a:t>New data types!</a:t>
            </a:r>
            <a:endParaRPr sz="1600">
              <a:solidFill>
                <a:schemeClr val="dk1"/>
              </a:solidFill>
              <a:highlight>
                <a:srgbClr val="FFFFFF"/>
              </a:highlight>
              <a:latin typeface="Lato Light"/>
              <a:ea typeface="Lato Light"/>
              <a:cs typeface="Lato Light"/>
              <a:sym typeface="Lato Light"/>
            </a:endParaRPr>
          </a:p>
          <a:p>
            <a:pPr marL="0" lvl="0" indent="0" algn="l" rtl="0">
              <a:lnSpc>
                <a:spcPct val="130000"/>
              </a:lnSpc>
              <a:spcBef>
                <a:spcPts val="0"/>
              </a:spcBef>
              <a:spcAft>
                <a:spcPts val="0"/>
              </a:spcAft>
              <a:buSzPts val="1800"/>
              <a:buNone/>
            </a:pPr>
            <a:endParaRPr sz="1400">
              <a:solidFill>
                <a:schemeClr val="dk1"/>
              </a:solidFill>
              <a:highlight>
                <a:srgbClr val="FFFFFF"/>
              </a:highlight>
              <a:latin typeface="Lato Light"/>
              <a:ea typeface="Lato Light"/>
              <a:cs typeface="Lato Light"/>
              <a:sym typeface="Lato Light"/>
            </a:endParaRPr>
          </a:p>
        </p:txBody>
      </p:sp>
      <p:sp>
        <p:nvSpPr>
          <p:cNvPr id="846" name="Google Shape;846;p102"/>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102"/>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b="1">
                <a:solidFill>
                  <a:schemeClr val="lt1"/>
                </a:solidFill>
              </a:rPr>
              <a:t>56</a:t>
            </a:fld>
            <a:endParaRPr b="1">
              <a:solidFill>
                <a:schemeClr val="lt1"/>
              </a:solidFill>
            </a:endParaRPr>
          </a:p>
        </p:txBody>
      </p:sp>
      <p:sp>
        <p:nvSpPr>
          <p:cNvPr id="848" name="Google Shape;848;p102"/>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849" name="Google Shape;849;p102"/>
          <p:cNvPicPr preferRelativeResize="0"/>
          <p:nvPr/>
        </p:nvPicPr>
        <p:blipFill rotWithShape="1">
          <a:blip r:embed="rId4">
            <a:alphaModFix/>
          </a:blip>
          <a:srcRect l="14000" r="14009"/>
          <a:stretch/>
        </p:blipFill>
        <p:spPr>
          <a:xfrm>
            <a:off x="4572000" y="0"/>
            <a:ext cx="4571994" cy="4763147"/>
          </a:xfrm>
          <a:prstGeom prst="rect">
            <a:avLst/>
          </a:prstGeom>
          <a:noFill/>
          <a:ln>
            <a:noFill/>
          </a:ln>
        </p:spPr>
      </p:pic>
      <p:pic>
        <p:nvPicPr>
          <p:cNvPr id="850" name="Google Shape;850;p102"/>
          <p:cNvPicPr preferRelativeResize="0"/>
          <p:nvPr/>
        </p:nvPicPr>
        <p:blipFill rotWithShape="1">
          <a:blip r:embed="rId5">
            <a:alphaModFix/>
          </a:blip>
          <a:srcRect/>
          <a:stretch/>
        </p:blipFill>
        <p:spPr>
          <a:xfrm>
            <a:off x="8616800" y="4821546"/>
            <a:ext cx="403200" cy="25280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854"/>
        <p:cNvGrpSpPr/>
        <p:nvPr/>
      </p:nvGrpSpPr>
      <p:grpSpPr>
        <a:xfrm>
          <a:off x="0" y="0"/>
          <a:ext cx="0" cy="0"/>
          <a:chOff x="0" y="0"/>
          <a:chExt cx="0" cy="0"/>
        </a:xfrm>
      </p:grpSpPr>
      <p:sp>
        <p:nvSpPr>
          <p:cNvPr id="855" name="Google Shape;855;p103"/>
          <p:cNvSpPr txBox="1">
            <a:spLocks noGrp="1"/>
          </p:cNvSpPr>
          <p:nvPr>
            <p:ph type="title"/>
          </p:nvPr>
        </p:nvSpPr>
        <p:spPr>
          <a:xfrm>
            <a:off x="127775" y="1266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TYPES OF TAGS</a:t>
            </a:r>
            <a:br>
              <a:rPr lang="en" b="1">
                <a:solidFill>
                  <a:srgbClr val="1E3566"/>
                </a:solidFill>
                <a:latin typeface="Montserrat"/>
                <a:ea typeface="Montserrat"/>
                <a:cs typeface="Montserrat"/>
                <a:sym typeface="Montserrat"/>
              </a:rPr>
            </a:br>
            <a:endParaRPr b="1">
              <a:solidFill>
                <a:srgbClr val="1E3566"/>
              </a:solidFill>
              <a:latin typeface="Montserrat"/>
              <a:ea typeface="Montserrat"/>
              <a:cs typeface="Montserrat"/>
              <a:sym typeface="Montserrat"/>
            </a:endParaRPr>
          </a:p>
        </p:txBody>
      </p:sp>
      <p:sp>
        <p:nvSpPr>
          <p:cNvPr id="856" name="Google Shape;856;p103"/>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103"/>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b="1">
                <a:solidFill>
                  <a:schemeClr val="lt1"/>
                </a:solidFill>
              </a:rPr>
              <a:t>57</a:t>
            </a:fld>
            <a:endParaRPr b="1">
              <a:solidFill>
                <a:schemeClr val="lt1"/>
              </a:solidFill>
            </a:endParaRPr>
          </a:p>
        </p:txBody>
      </p:sp>
      <p:sp>
        <p:nvSpPr>
          <p:cNvPr id="858" name="Google Shape;858;p103"/>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859" name="Google Shape;859;p103"/>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860" name="Google Shape;860;p103"/>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861" name="Google Shape;861;p103"/>
          <p:cNvGrpSpPr/>
          <p:nvPr/>
        </p:nvGrpSpPr>
        <p:grpSpPr>
          <a:xfrm>
            <a:off x="810092" y="1265960"/>
            <a:ext cx="3216990" cy="3165847"/>
            <a:chOff x="716824" y="1428"/>
            <a:chExt cx="3216990" cy="3165847"/>
          </a:xfrm>
        </p:grpSpPr>
        <p:sp>
          <p:nvSpPr>
            <p:cNvPr id="862" name="Google Shape;862;p103"/>
            <p:cNvSpPr/>
            <p:nvPr/>
          </p:nvSpPr>
          <p:spPr>
            <a:xfrm>
              <a:off x="948153" y="412975"/>
              <a:ext cx="2754300" cy="2754300"/>
            </a:xfrm>
            <a:prstGeom prst="blockArc">
              <a:avLst>
                <a:gd name="adj1" fmla="val 9000000"/>
                <a:gd name="adj2" fmla="val 16200000"/>
                <a:gd name="adj3" fmla="val 4637"/>
              </a:avLst>
            </a:prstGeom>
            <a:solidFill>
              <a:srgbClr val="70A1D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63" name="Google Shape;863;p103"/>
            <p:cNvSpPr/>
            <p:nvPr/>
          </p:nvSpPr>
          <p:spPr>
            <a:xfrm>
              <a:off x="948153" y="412975"/>
              <a:ext cx="2754300" cy="2754300"/>
            </a:xfrm>
            <a:prstGeom prst="blockArc">
              <a:avLst>
                <a:gd name="adj1" fmla="val 1800000"/>
                <a:gd name="adj2" fmla="val 9000000"/>
                <a:gd name="adj3" fmla="val 4637"/>
              </a:avLst>
            </a:prstGeom>
            <a:solidFill>
              <a:srgbClr val="89D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03"/>
            <p:cNvSpPr/>
            <p:nvPr/>
          </p:nvSpPr>
          <p:spPr>
            <a:xfrm>
              <a:off x="948153" y="412975"/>
              <a:ext cx="2754300" cy="2754300"/>
            </a:xfrm>
            <a:prstGeom prst="blockArc">
              <a:avLst>
                <a:gd name="adj1" fmla="val 16200000"/>
                <a:gd name="adj2" fmla="val 1800000"/>
                <a:gd name="adj3" fmla="val 4637"/>
              </a:avLst>
            </a:prstGeom>
            <a:solidFill>
              <a:srgbClr val="23B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03"/>
            <p:cNvSpPr/>
            <p:nvPr/>
          </p:nvSpPr>
          <p:spPr>
            <a:xfrm>
              <a:off x="1691707" y="1156529"/>
              <a:ext cx="1267200" cy="1267200"/>
            </a:xfrm>
            <a:prstGeom prst="ellipse">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03"/>
            <p:cNvSpPr txBox="1"/>
            <p:nvPr/>
          </p:nvSpPr>
          <p:spPr>
            <a:xfrm>
              <a:off x="1877266" y="1342088"/>
              <a:ext cx="896100" cy="8961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a:solidFill>
                    <a:schemeClr val="lt1"/>
                  </a:solidFill>
                </a:rPr>
                <a:t>Radio</a:t>
              </a:r>
              <a:br>
                <a:rPr lang="en" sz="1500">
                  <a:solidFill>
                    <a:schemeClr val="lt1"/>
                  </a:solidFill>
                </a:rPr>
              </a:br>
              <a:r>
                <a:rPr lang="en" sz="1500">
                  <a:solidFill>
                    <a:schemeClr val="lt1"/>
                  </a:solidFill>
                </a:rPr>
                <a:t>PIT</a:t>
              </a:r>
              <a:endParaRPr/>
            </a:p>
          </p:txBody>
        </p:sp>
        <p:sp>
          <p:nvSpPr>
            <p:cNvPr id="867" name="Google Shape;867;p103"/>
            <p:cNvSpPr/>
            <p:nvPr/>
          </p:nvSpPr>
          <p:spPr>
            <a:xfrm>
              <a:off x="1881769" y="1428"/>
              <a:ext cx="887100" cy="887100"/>
            </a:xfrm>
            <a:prstGeom prst="ellipse">
              <a:avLst/>
            </a:prstGeom>
            <a:solidFill>
              <a:srgbClr val="00B0F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03"/>
            <p:cNvSpPr txBox="1"/>
            <p:nvPr/>
          </p:nvSpPr>
          <p:spPr>
            <a:xfrm>
              <a:off x="2011660" y="131319"/>
              <a:ext cx="627300" cy="627300"/>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Clr>
                  <a:srgbClr val="000000"/>
                </a:buClr>
                <a:buSzPts val="800"/>
                <a:buFont typeface="Arial"/>
                <a:buNone/>
              </a:pPr>
              <a:r>
                <a:rPr lang="en" sz="800">
                  <a:solidFill>
                    <a:schemeClr val="lt1"/>
                  </a:solidFill>
                </a:rPr>
                <a:t>   </a:t>
              </a:r>
              <a:r>
                <a:rPr lang="en" sz="1000">
                  <a:solidFill>
                    <a:schemeClr val="lt1"/>
                  </a:solidFill>
                </a:rPr>
                <a:t>Acoustic</a:t>
              </a:r>
              <a:endParaRPr sz="1000">
                <a:solidFill>
                  <a:schemeClr val="lt1"/>
                </a:solidFill>
              </a:endParaRPr>
            </a:p>
          </p:txBody>
        </p:sp>
        <p:sp>
          <p:nvSpPr>
            <p:cNvPr id="869" name="Google Shape;869;p103"/>
            <p:cNvSpPr/>
            <p:nvPr/>
          </p:nvSpPr>
          <p:spPr>
            <a:xfrm>
              <a:off x="3046714" y="2019172"/>
              <a:ext cx="887100" cy="887100"/>
            </a:xfrm>
            <a:prstGeom prst="ellipse">
              <a:avLst/>
            </a:prstGeom>
            <a:solidFill>
              <a:srgbClr val="00B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03"/>
            <p:cNvSpPr txBox="1"/>
            <p:nvPr/>
          </p:nvSpPr>
          <p:spPr>
            <a:xfrm>
              <a:off x="3176605" y="2149063"/>
              <a:ext cx="627300" cy="6273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en" sz="1100">
                  <a:solidFill>
                    <a:srgbClr val="FFFFFF"/>
                  </a:solidFill>
                </a:rPr>
                <a:t>Floy</a:t>
              </a:r>
              <a:endParaRPr sz="1100">
                <a:solidFill>
                  <a:srgbClr val="FFFFFF"/>
                </a:solidFill>
              </a:endParaRPr>
            </a:p>
          </p:txBody>
        </p:sp>
        <p:sp>
          <p:nvSpPr>
            <p:cNvPr id="871" name="Google Shape;871;p103"/>
            <p:cNvSpPr/>
            <p:nvPr/>
          </p:nvSpPr>
          <p:spPr>
            <a:xfrm>
              <a:off x="716824" y="2019172"/>
              <a:ext cx="887100" cy="887100"/>
            </a:xfrm>
            <a:prstGeom prst="ellipse">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03"/>
            <p:cNvSpPr txBox="1"/>
            <p:nvPr/>
          </p:nvSpPr>
          <p:spPr>
            <a:xfrm>
              <a:off x="846715" y="2149063"/>
              <a:ext cx="627300" cy="627300"/>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Clr>
                  <a:srgbClr val="000000"/>
                </a:buClr>
                <a:buSzPts val="800"/>
                <a:buFont typeface="Arial"/>
                <a:buNone/>
              </a:pPr>
              <a:r>
                <a:rPr lang="en" sz="900">
                  <a:solidFill>
                    <a:schemeClr val="lt1"/>
                  </a:solidFill>
                </a:rPr>
                <a:t>  </a:t>
              </a:r>
              <a:r>
                <a:rPr lang="en" sz="1100">
                  <a:solidFill>
                    <a:schemeClr val="lt1"/>
                  </a:solidFill>
                </a:rPr>
                <a:t>Satellite</a:t>
              </a:r>
              <a:endParaRPr sz="1300">
                <a:solidFill>
                  <a:schemeClr val="lt1"/>
                </a:solidFill>
              </a:endParaRPr>
            </a:p>
          </p:txBody>
        </p:sp>
      </p:grpSp>
      <p:pic>
        <p:nvPicPr>
          <p:cNvPr id="873" name="Google Shape;873;p103"/>
          <p:cNvPicPr preferRelativeResize="0"/>
          <p:nvPr/>
        </p:nvPicPr>
        <p:blipFill>
          <a:blip r:embed="rId5">
            <a:alphaModFix/>
          </a:blip>
          <a:stretch>
            <a:fillRect/>
          </a:stretch>
        </p:blipFill>
        <p:spPr>
          <a:xfrm>
            <a:off x="7025451" y="35375"/>
            <a:ext cx="2118550" cy="2699050"/>
          </a:xfrm>
          <a:prstGeom prst="rect">
            <a:avLst/>
          </a:prstGeom>
          <a:noFill/>
          <a:ln>
            <a:noFill/>
          </a:ln>
        </p:spPr>
      </p:pic>
      <p:pic>
        <p:nvPicPr>
          <p:cNvPr id="874" name="Google Shape;874;p103"/>
          <p:cNvPicPr preferRelativeResize="0"/>
          <p:nvPr/>
        </p:nvPicPr>
        <p:blipFill>
          <a:blip r:embed="rId6">
            <a:alphaModFix/>
          </a:blip>
          <a:stretch>
            <a:fillRect/>
          </a:stretch>
        </p:blipFill>
        <p:spPr>
          <a:xfrm>
            <a:off x="4239465" y="2494625"/>
            <a:ext cx="3455822" cy="1930949"/>
          </a:xfrm>
          <a:prstGeom prst="rect">
            <a:avLst/>
          </a:prstGeom>
          <a:noFill/>
          <a:ln>
            <a:noFill/>
          </a:ln>
        </p:spPr>
      </p:pic>
      <p:pic>
        <p:nvPicPr>
          <p:cNvPr id="875" name="Google Shape;875;p103"/>
          <p:cNvPicPr preferRelativeResize="0"/>
          <p:nvPr/>
        </p:nvPicPr>
        <p:blipFill rotWithShape="1">
          <a:blip r:embed="rId7">
            <a:alphaModFix/>
          </a:blip>
          <a:srcRect l="-1100" t="1840" r="1100" b="-1840"/>
          <a:stretch/>
        </p:blipFill>
        <p:spPr>
          <a:xfrm>
            <a:off x="3523288" y="126650"/>
            <a:ext cx="3046675" cy="2184400"/>
          </a:xfrm>
          <a:prstGeom prst="rect">
            <a:avLst/>
          </a:prstGeom>
          <a:noFill/>
          <a:ln>
            <a:noFill/>
          </a:ln>
        </p:spPr>
      </p:pic>
      <p:pic>
        <p:nvPicPr>
          <p:cNvPr id="876" name="Google Shape;876;p103"/>
          <p:cNvPicPr preferRelativeResize="0"/>
          <p:nvPr/>
        </p:nvPicPr>
        <p:blipFill>
          <a:blip r:embed="rId8">
            <a:alphaModFix/>
          </a:blip>
          <a:stretch>
            <a:fillRect/>
          </a:stretch>
        </p:blipFill>
        <p:spPr>
          <a:xfrm>
            <a:off x="127772" y="0"/>
            <a:ext cx="2901256" cy="5143501"/>
          </a:xfrm>
          <a:prstGeom prst="rect">
            <a:avLst/>
          </a:prstGeom>
          <a:noFill/>
          <a:ln>
            <a:noFill/>
          </a:ln>
        </p:spPr>
      </p:pic>
      <p:pic>
        <p:nvPicPr>
          <p:cNvPr id="877" name="Google Shape;877;p103"/>
          <p:cNvPicPr preferRelativeResize="0"/>
          <p:nvPr/>
        </p:nvPicPr>
        <p:blipFill>
          <a:blip r:embed="rId9">
            <a:alphaModFix/>
          </a:blip>
          <a:stretch>
            <a:fillRect/>
          </a:stretch>
        </p:blipFill>
        <p:spPr>
          <a:xfrm>
            <a:off x="6319097" y="0"/>
            <a:ext cx="2824907" cy="5143501"/>
          </a:xfrm>
          <a:prstGeom prst="rect">
            <a:avLst/>
          </a:prstGeom>
          <a:noFill/>
          <a:ln>
            <a:noFill/>
          </a:ln>
        </p:spPr>
      </p:pic>
      <p:pic>
        <p:nvPicPr>
          <p:cNvPr id="878" name="Google Shape;878;p103"/>
          <p:cNvPicPr preferRelativeResize="0"/>
          <p:nvPr/>
        </p:nvPicPr>
        <p:blipFill>
          <a:blip r:embed="rId10">
            <a:alphaModFix/>
          </a:blip>
          <a:stretch>
            <a:fillRect/>
          </a:stretch>
        </p:blipFill>
        <p:spPr>
          <a:xfrm>
            <a:off x="3129409" y="0"/>
            <a:ext cx="2885182" cy="51435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6"/>
                                        </p:tgtEl>
                                        <p:attrNameLst>
                                          <p:attrName>style.visibility</p:attrName>
                                        </p:attrNameLst>
                                      </p:cBhvr>
                                      <p:to>
                                        <p:strVal val="visible"/>
                                      </p:to>
                                    </p:set>
                                    <p:animEffect transition="in" filter="fade">
                                      <p:cBhvr>
                                        <p:cTn id="7" dur="1000"/>
                                        <p:tgtEl>
                                          <p:spTgt spid="8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7"/>
                                        </p:tgtEl>
                                        <p:attrNameLst>
                                          <p:attrName>style.visibility</p:attrName>
                                        </p:attrNameLst>
                                      </p:cBhvr>
                                      <p:to>
                                        <p:strVal val="visible"/>
                                      </p:to>
                                    </p:set>
                                    <p:animEffect transition="in" filter="fade">
                                      <p:cBhvr>
                                        <p:cTn id="12" dur="1000"/>
                                        <p:tgtEl>
                                          <p:spTgt spid="8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8"/>
                                        </p:tgtEl>
                                        <p:attrNameLst>
                                          <p:attrName>style.visibility</p:attrName>
                                        </p:attrNameLst>
                                      </p:cBhvr>
                                      <p:to>
                                        <p:strVal val="visible"/>
                                      </p:to>
                                    </p:set>
                                    <p:animEffect transition="in" filter="fade">
                                      <p:cBhvr>
                                        <p:cTn id="17" dur="1000"/>
                                        <p:tgtEl>
                                          <p:spTgt spid="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882"/>
        <p:cNvGrpSpPr/>
        <p:nvPr/>
      </p:nvGrpSpPr>
      <p:grpSpPr>
        <a:xfrm>
          <a:off x="0" y="0"/>
          <a:ext cx="0" cy="0"/>
          <a:chOff x="0" y="0"/>
          <a:chExt cx="0" cy="0"/>
        </a:xfrm>
      </p:grpSpPr>
      <p:sp>
        <p:nvSpPr>
          <p:cNvPr id="883" name="Google Shape;883;p104"/>
          <p:cNvSpPr txBox="1">
            <a:spLocks noGrp="1"/>
          </p:cNvSpPr>
          <p:nvPr>
            <p:ph type="title"/>
          </p:nvPr>
        </p:nvSpPr>
        <p:spPr>
          <a:xfrm>
            <a:off x="311700" y="360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ARRAY DESIGN</a:t>
            </a:r>
            <a:endParaRPr b="1">
              <a:solidFill>
                <a:srgbClr val="1E3566"/>
              </a:solidFill>
              <a:latin typeface="Montserrat"/>
              <a:ea typeface="Montserrat"/>
              <a:cs typeface="Montserrat"/>
              <a:sym typeface="Montserrat"/>
            </a:endParaRPr>
          </a:p>
        </p:txBody>
      </p:sp>
      <p:sp>
        <p:nvSpPr>
          <p:cNvPr id="884" name="Google Shape;884;p104"/>
          <p:cNvSpPr txBox="1">
            <a:spLocks noGrp="1"/>
          </p:cNvSpPr>
          <p:nvPr>
            <p:ph type="body" idx="1"/>
          </p:nvPr>
        </p:nvSpPr>
        <p:spPr>
          <a:xfrm>
            <a:off x="235500" y="574125"/>
            <a:ext cx="4546200" cy="4105500"/>
          </a:xfrm>
          <a:prstGeom prst="rect">
            <a:avLst/>
          </a:prstGeom>
          <a:noFill/>
          <a:ln>
            <a:noFill/>
          </a:ln>
        </p:spPr>
        <p:txBody>
          <a:bodyPr spcFirstLastPara="1" wrap="square" lIns="91425" tIns="91425" rIns="91425" bIns="91425" anchor="t" anchorCtr="0">
            <a:noAutofit/>
          </a:bodyPr>
          <a:lstStyle/>
          <a:p>
            <a:pPr marL="457200" lvl="0" indent="-292100" algn="l" rtl="0">
              <a:lnSpc>
                <a:spcPct val="130000"/>
              </a:lnSpc>
              <a:spcBef>
                <a:spcPts val="0"/>
              </a:spcBef>
              <a:spcAft>
                <a:spcPts val="0"/>
              </a:spcAft>
              <a:buClr>
                <a:schemeClr val="dk1"/>
              </a:buClr>
              <a:buSzPts val="1000"/>
              <a:buFont typeface="Lato Light"/>
              <a:buChar char="●"/>
            </a:pPr>
            <a:r>
              <a:rPr lang="en" sz="1400">
                <a:solidFill>
                  <a:schemeClr val="dk1"/>
                </a:solidFill>
              </a:rPr>
              <a:t>Targeted site deployments</a:t>
            </a:r>
            <a:endParaRPr sz="1400">
              <a:solidFill>
                <a:schemeClr val="dk1"/>
              </a:solidFill>
            </a:endParaRPr>
          </a:p>
          <a:p>
            <a:pPr marL="914400" lvl="1" indent="-292100" algn="l" rtl="0">
              <a:lnSpc>
                <a:spcPct val="130000"/>
              </a:lnSpc>
              <a:spcBef>
                <a:spcPts val="0"/>
              </a:spcBef>
              <a:spcAft>
                <a:spcPts val="0"/>
              </a:spcAft>
              <a:buClr>
                <a:schemeClr val="dk1"/>
              </a:buClr>
              <a:buSzPts val="1000"/>
              <a:buFont typeface="Lato Light"/>
              <a:buChar char="○"/>
            </a:pPr>
            <a:r>
              <a:rPr lang="en" sz="1400">
                <a:solidFill>
                  <a:schemeClr val="dk1"/>
                </a:solidFill>
              </a:rPr>
              <a:t>Presence at locations of interes</a:t>
            </a:r>
            <a:r>
              <a:rPr lang="en">
                <a:solidFill>
                  <a:schemeClr val="dk1"/>
                </a:solidFill>
              </a:rPr>
              <a:t>t</a:t>
            </a:r>
            <a:r>
              <a:rPr lang="en" sz="1400">
                <a:solidFill>
                  <a:schemeClr val="dk1"/>
                </a:solidFill>
              </a:rPr>
              <a:t> (</a:t>
            </a:r>
            <a:r>
              <a:rPr lang="en">
                <a:solidFill>
                  <a:schemeClr val="dk1"/>
                </a:solidFill>
              </a:rPr>
              <a:t>ex. MPA</a:t>
            </a:r>
            <a:r>
              <a:rPr lang="en" sz="1400">
                <a:solidFill>
                  <a:schemeClr val="dk1"/>
                </a:solidFill>
              </a:rPr>
              <a:t>)</a:t>
            </a:r>
            <a:endParaRPr sz="1400">
              <a:solidFill>
                <a:schemeClr val="dk1"/>
              </a:solidFill>
            </a:endParaRPr>
          </a:p>
          <a:p>
            <a:pPr marL="457200" lvl="0" indent="-292100" algn="l" rtl="0">
              <a:lnSpc>
                <a:spcPct val="130000"/>
              </a:lnSpc>
              <a:spcBef>
                <a:spcPts val="0"/>
              </a:spcBef>
              <a:spcAft>
                <a:spcPts val="0"/>
              </a:spcAft>
              <a:buClr>
                <a:schemeClr val="dk1"/>
              </a:buClr>
              <a:buSzPts val="1000"/>
              <a:buFont typeface="Lato Light"/>
              <a:buChar char="●"/>
            </a:pPr>
            <a:r>
              <a:rPr lang="en" sz="1400">
                <a:solidFill>
                  <a:schemeClr val="dk1"/>
                </a:solidFill>
              </a:rPr>
              <a:t>Receiver gates</a:t>
            </a:r>
            <a:endParaRPr sz="1400">
              <a:solidFill>
                <a:schemeClr val="dk1"/>
              </a:solidFill>
            </a:endParaRPr>
          </a:p>
          <a:p>
            <a:pPr marL="914400" lvl="1" indent="-292100" algn="l" rtl="0">
              <a:lnSpc>
                <a:spcPct val="130000"/>
              </a:lnSpc>
              <a:spcBef>
                <a:spcPts val="0"/>
              </a:spcBef>
              <a:spcAft>
                <a:spcPts val="0"/>
              </a:spcAft>
              <a:buClr>
                <a:schemeClr val="dk1"/>
              </a:buClr>
              <a:buSzPts val="1000"/>
              <a:buFont typeface="Lato Light"/>
              <a:buChar char="○"/>
            </a:pPr>
            <a:r>
              <a:rPr lang="en" sz="1400">
                <a:solidFill>
                  <a:schemeClr val="dk1"/>
                </a:solidFill>
              </a:rPr>
              <a:t>Movements within corridors (ex</a:t>
            </a:r>
            <a:r>
              <a:rPr lang="en">
                <a:solidFill>
                  <a:schemeClr val="dk1"/>
                </a:solidFill>
              </a:rPr>
              <a:t>. )</a:t>
            </a:r>
            <a:endParaRPr sz="1400">
              <a:solidFill>
                <a:schemeClr val="dk1"/>
              </a:solidFill>
            </a:endParaRPr>
          </a:p>
          <a:p>
            <a:pPr marL="914400" lvl="1" indent="-292100" algn="l" rtl="0">
              <a:lnSpc>
                <a:spcPct val="130000"/>
              </a:lnSpc>
              <a:spcBef>
                <a:spcPts val="0"/>
              </a:spcBef>
              <a:spcAft>
                <a:spcPts val="0"/>
              </a:spcAft>
              <a:buClr>
                <a:schemeClr val="dk1"/>
              </a:buClr>
              <a:buSzPts val="1000"/>
              <a:buFont typeface="Lato Light"/>
              <a:buChar char="○"/>
            </a:pPr>
            <a:r>
              <a:rPr lang="en" sz="1400">
                <a:solidFill>
                  <a:schemeClr val="dk1"/>
                </a:solidFill>
              </a:rPr>
              <a:t>Conditional nature of configuration allows for calculation of detection probabilities</a:t>
            </a:r>
            <a:endParaRPr>
              <a:solidFill>
                <a:schemeClr val="dk1"/>
              </a:solidFill>
            </a:endParaRPr>
          </a:p>
          <a:p>
            <a:pPr marL="457200" lvl="0" indent="-292100" algn="l" rtl="0">
              <a:lnSpc>
                <a:spcPct val="130000"/>
              </a:lnSpc>
              <a:spcBef>
                <a:spcPts val="0"/>
              </a:spcBef>
              <a:spcAft>
                <a:spcPts val="0"/>
              </a:spcAft>
              <a:buClr>
                <a:schemeClr val="dk1"/>
              </a:buClr>
              <a:buSzPts val="1000"/>
              <a:buFont typeface="Lato Light"/>
              <a:buChar char="●"/>
            </a:pPr>
            <a:r>
              <a:rPr lang="en" sz="1400">
                <a:solidFill>
                  <a:schemeClr val="dk1"/>
                </a:solidFill>
              </a:rPr>
              <a:t>Receiver lines and curtains</a:t>
            </a:r>
            <a:endParaRPr sz="1400">
              <a:solidFill>
                <a:schemeClr val="dk1"/>
              </a:solidFill>
            </a:endParaRPr>
          </a:p>
          <a:p>
            <a:pPr marL="914400" lvl="1" indent="-292100" algn="l" rtl="0">
              <a:lnSpc>
                <a:spcPct val="130000"/>
              </a:lnSpc>
              <a:spcBef>
                <a:spcPts val="0"/>
              </a:spcBef>
              <a:spcAft>
                <a:spcPts val="0"/>
              </a:spcAft>
              <a:buClr>
                <a:schemeClr val="dk1"/>
              </a:buClr>
              <a:buSzPts val="1000"/>
              <a:buFont typeface="Lato Light"/>
              <a:buChar char="○"/>
            </a:pPr>
            <a:r>
              <a:rPr lang="en" sz="1400">
                <a:solidFill>
                  <a:schemeClr val="dk1"/>
                </a:solidFill>
              </a:rPr>
              <a:t>Movements past a location, often along shoreline or at choke points between two regions of interest</a:t>
            </a:r>
            <a:endParaRPr>
              <a:solidFill>
                <a:schemeClr val="dk1"/>
              </a:solidFill>
            </a:endParaRPr>
          </a:p>
          <a:p>
            <a:pPr marL="914400" lvl="1" indent="-292100" algn="l" rtl="0">
              <a:lnSpc>
                <a:spcPct val="130000"/>
              </a:lnSpc>
              <a:spcBef>
                <a:spcPts val="0"/>
              </a:spcBef>
              <a:spcAft>
                <a:spcPts val="0"/>
              </a:spcAft>
              <a:buClr>
                <a:schemeClr val="dk1"/>
              </a:buClr>
              <a:buSzPts val="1000"/>
              <a:buFont typeface="Lato Light"/>
              <a:buChar char="○"/>
            </a:pPr>
            <a:r>
              <a:rPr lang="en" sz="1400">
                <a:solidFill>
                  <a:schemeClr val="dk1"/>
                </a:solidFill>
              </a:rPr>
              <a:t>Double lines - redundancy, estimation of line detection probabilities, and inform on direction of movements</a:t>
            </a:r>
            <a:endParaRPr sz="1400">
              <a:solidFill>
                <a:schemeClr val="dk1"/>
              </a:solidFill>
            </a:endParaRPr>
          </a:p>
        </p:txBody>
      </p:sp>
      <p:sp>
        <p:nvSpPr>
          <p:cNvPr id="885" name="Google Shape;885;p104"/>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104"/>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58</a:t>
            </a:fld>
            <a:endParaRPr b="1">
              <a:solidFill>
                <a:srgbClr val="FFFFFF"/>
              </a:solidFill>
              <a:latin typeface="Raleway"/>
              <a:ea typeface="Raleway"/>
              <a:cs typeface="Raleway"/>
              <a:sym typeface="Raleway"/>
            </a:endParaRPr>
          </a:p>
        </p:txBody>
      </p:sp>
      <p:sp>
        <p:nvSpPr>
          <p:cNvPr id="887" name="Google Shape;887;p104"/>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888" name="Google Shape;888;p104"/>
          <p:cNvSpPr txBox="1"/>
          <p:nvPr/>
        </p:nvSpPr>
        <p:spPr>
          <a:xfrm>
            <a:off x="3292000" y="161925"/>
            <a:ext cx="41724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b="1">
                <a:solidFill>
                  <a:srgbClr val="1FA8B7"/>
                </a:solidFill>
                <a:highlight>
                  <a:schemeClr val="lt1"/>
                </a:highlight>
                <a:latin typeface="Raleway"/>
                <a:ea typeface="Raleway"/>
                <a:cs typeface="Raleway"/>
                <a:sym typeface="Raleway"/>
              </a:rPr>
              <a:t>Certain arrays answer certain questions</a:t>
            </a:r>
            <a:endParaRPr sz="1400" b="1" i="0" u="none" strike="noStrike" cap="none">
              <a:solidFill>
                <a:srgbClr val="000000"/>
              </a:solidFill>
              <a:latin typeface="Arial"/>
              <a:ea typeface="Arial"/>
              <a:cs typeface="Arial"/>
              <a:sym typeface="Arial"/>
            </a:endParaRPr>
          </a:p>
        </p:txBody>
      </p:sp>
      <p:pic>
        <p:nvPicPr>
          <p:cNvPr id="889" name="Google Shape;889;p104"/>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890" name="Google Shape;890;p104"/>
          <p:cNvSpPr txBox="1"/>
          <p:nvPr/>
        </p:nvSpPr>
        <p:spPr>
          <a:xfrm>
            <a:off x="4655900" y="487600"/>
            <a:ext cx="4091700" cy="2921400"/>
          </a:xfrm>
          <a:prstGeom prst="rect">
            <a:avLst/>
          </a:prstGeom>
          <a:noFill/>
          <a:ln>
            <a:noFill/>
          </a:ln>
        </p:spPr>
        <p:txBody>
          <a:bodyPr spcFirstLastPara="1" wrap="square" lIns="91425" tIns="91425" rIns="91425" bIns="91425" anchor="t" anchorCtr="0">
            <a:spAutoFit/>
          </a:bodyPr>
          <a:lstStyle/>
          <a:p>
            <a:pPr marL="457200" lvl="0" indent="-292100" algn="l" rtl="0">
              <a:lnSpc>
                <a:spcPct val="130000"/>
              </a:lnSpc>
              <a:spcBef>
                <a:spcPts val="0"/>
              </a:spcBef>
              <a:spcAft>
                <a:spcPts val="0"/>
              </a:spcAft>
              <a:buClr>
                <a:schemeClr val="dk1"/>
              </a:buClr>
              <a:buSzPts val="1000"/>
              <a:buFont typeface="Lato Light"/>
              <a:buChar char="●"/>
            </a:pPr>
            <a:r>
              <a:rPr lang="en">
                <a:solidFill>
                  <a:schemeClr val="dk1"/>
                </a:solidFill>
              </a:rPr>
              <a:t>Receiver grids</a:t>
            </a:r>
            <a:endParaRPr>
              <a:solidFill>
                <a:schemeClr val="dk1"/>
              </a:solidFill>
            </a:endParaRPr>
          </a:p>
          <a:p>
            <a:pPr marL="914400" lvl="1" indent="-292100" algn="l" rtl="0">
              <a:lnSpc>
                <a:spcPct val="130000"/>
              </a:lnSpc>
              <a:spcBef>
                <a:spcPts val="0"/>
              </a:spcBef>
              <a:spcAft>
                <a:spcPts val="0"/>
              </a:spcAft>
              <a:buClr>
                <a:schemeClr val="dk1"/>
              </a:buClr>
              <a:buSzPts val="1000"/>
              <a:buFont typeface="Lato Light"/>
              <a:buChar char="○"/>
            </a:pPr>
            <a:r>
              <a:rPr lang="en">
                <a:solidFill>
                  <a:schemeClr val="dk1"/>
                </a:solidFill>
              </a:rPr>
              <a:t>More uniform spatial receiver coverage (i.e., sampling effort)</a:t>
            </a:r>
            <a:endParaRPr>
              <a:solidFill>
                <a:schemeClr val="dk1"/>
              </a:solidFill>
            </a:endParaRPr>
          </a:p>
          <a:p>
            <a:pPr marL="914400" lvl="1" indent="-292100" algn="l" rtl="0">
              <a:lnSpc>
                <a:spcPct val="130000"/>
              </a:lnSpc>
              <a:spcBef>
                <a:spcPts val="0"/>
              </a:spcBef>
              <a:spcAft>
                <a:spcPts val="0"/>
              </a:spcAft>
              <a:buClr>
                <a:schemeClr val="dk1"/>
              </a:buClr>
              <a:buSzPts val="1000"/>
              <a:buFont typeface="Lato Light"/>
              <a:buChar char="○"/>
            </a:pPr>
            <a:r>
              <a:rPr lang="en">
                <a:solidFill>
                  <a:schemeClr val="dk1"/>
                </a:solidFill>
              </a:rPr>
              <a:t>Habitat use, movement among management zones, nearshore-offshore movements</a:t>
            </a:r>
            <a:endParaRPr>
              <a:solidFill>
                <a:schemeClr val="dk1"/>
              </a:solidFill>
            </a:endParaRPr>
          </a:p>
          <a:p>
            <a:pPr marL="914400" lvl="1" indent="-292100" algn="l" rtl="0">
              <a:lnSpc>
                <a:spcPct val="130000"/>
              </a:lnSpc>
              <a:spcBef>
                <a:spcPts val="0"/>
              </a:spcBef>
              <a:spcAft>
                <a:spcPts val="0"/>
              </a:spcAft>
              <a:buClr>
                <a:schemeClr val="dk1"/>
              </a:buClr>
              <a:buSzPts val="1000"/>
              <a:buFont typeface="Lato Light"/>
              <a:buChar char="○"/>
            </a:pPr>
            <a:r>
              <a:rPr lang="en">
                <a:solidFill>
                  <a:schemeClr val="dk1"/>
                </a:solidFill>
              </a:rPr>
              <a:t>Receiver spacing - spatial scale of the study objectives, detection range of transmitters, and movement behavior of the fish</a:t>
            </a:r>
            <a:endParaRPr>
              <a:solidFill>
                <a:schemeClr val="dk1"/>
              </a:solidFill>
            </a:endParaRPr>
          </a:p>
        </p:txBody>
      </p:sp>
      <p:pic>
        <p:nvPicPr>
          <p:cNvPr id="891" name="Google Shape;891;p104"/>
          <p:cNvPicPr preferRelativeResize="0"/>
          <p:nvPr/>
        </p:nvPicPr>
        <p:blipFill>
          <a:blip r:embed="rId5">
            <a:alphaModFix/>
          </a:blip>
          <a:stretch>
            <a:fillRect/>
          </a:stretch>
        </p:blipFill>
        <p:spPr>
          <a:xfrm>
            <a:off x="5211575" y="661275"/>
            <a:ext cx="3071000" cy="3666073"/>
          </a:xfrm>
          <a:prstGeom prst="rect">
            <a:avLst/>
          </a:prstGeom>
          <a:noFill/>
          <a:ln>
            <a:noFill/>
          </a:ln>
        </p:spPr>
      </p:pic>
      <p:pic>
        <p:nvPicPr>
          <p:cNvPr id="892" name="Google Shape;892;p104"/>
          <p:cNvPicPr preferRelativeResize="0"/>
          <p:nvPr/>
        </p:nvPicPr>
        <p:blipFill>
          <a:blip r:embed="rId6">
            <a:alphaModFix/>
          </a:blip>
          <a:stretch>
            <a:fillRect/>
          </a:stretch>
        </p:blipFill>
        <p:spPr>
          <a:xfrm>
            <a:off x="1848000" y="895350"/>
            <a:ext cx="2933700" cy="335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89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896"/>
        <p:cNvGrpSpPr/>
        <p:nvPr/>
      </p:nvGrpSpPr>
      <p:grpSpPr>
        <a:xfrm>
          <a:off x="0" y="0"/>
          <a:ext cx="0" cy="0"/>
          <a:chOff x="0" y="0"/>
          <a:chExt cx="0" cy="0"/>
        </a:xfrm>
      </p:grpSpPr>
      <p:sp>
        <p:nvSpPr>
          <p:cNvPr id="897" name="Google Shape;897;p10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RANGE TESTING</a:t>
            </a:r>
            <a:endParaRPr b="1">
              <a:solidFill>
                <a:srgbClr val="1E3566"/>
              </a:solidFill>
              <a:latin typeface="Montserrat"/>
              <a:ea typeface="Montserrat"/>
              <a:cs typeface="Montserrat"/>
              <a:sym typeface="Montserrat"/>
            </a:endParaRPr>
          </a:p>
        </p:txBody>
      </p:sp>
      <p:sp>
        <p:nvSpPr>
          <p:cNvPr id="898" name="Google Shape;898;p105"/>
          <p:cNvSpPr txBox="1">
            <a:spLocks noGrp="1"/>
          </p:cNvSpPr>
          <p:nvPr>
            <p:ph type="body" idx="1"/>
          </p:nvPr>
        </p:nvSpPr>
        <p:spPr>
          <a:xfrm>
            <a:off x="207200" y="1085375"/>
            <a:ext cx="4091700" cy="2655300"/>
          </a:xfrm>
          <a:prstGeom prst="rect">
            <a:avLst/>
          </a:prstGeom>
          <a:noFill/>
          <a:ln>
            <a:noFill/>
          </a:ln>
        </p:spPr>
        <p:txBody>
          <a:bodyPr spcFirstLastPara="1" wrap="square" lIns="91425" tIns="91425" rIns="91425" bIns="91425" anchor="t" anchorCtr="0">
            <a:noAutofit/>
          </a:bodyPr>
          <a:lstStyle/>
          <a:p>
            <a:pPr marL="0" lvl="0" indent="0" algn="just" rtl="0">
              <a:spcBef>
                <a:spcPts val="1200"/>
              </a:spcBef>
              <a:spcAft>
                <a:spcPts val="0"/>
              </a:spcAft>
              <a:buClr>
                <a:schemeClr val="dk1"/>
              </a:buClr>
              <a:buSzPts val="1100"/>
              <a:buFont typeface="Arial"/>
              <a:buNone/>
            </a:pPr>
            <a:r>
              <a:rPr lang="en" sz="1400">
                <a:solidFill>
                  <a:schemeClr val="dk1"/>
                </a:solidFill>
                <a:highlight>
                  <a:srgbClr val="FFFFFF"/>
                </a:highlight>
                <a:latin typeface="Lato Light"/>
                <a:ea typeface="Lato Light"/>
                <a:cs typeface="Lato Light"/>
                <a:sym typeface="Lato Light"/>
              </a:rPr>
              <a:t>To determine the optimal, maximum distance at which receivers should be placed for a study.</a:t>
            </a:r>
            <a:endParaRPr sz="1400">
              <a:solidFill>
                <a:schemeClr val="dk1"/>
              </a:solidFill>
              <a:highlight>
                <a:srgbClr val="FFFFFF"/>
              </a:highlight>
              <a:latin typeface="Lato Light"/>
              <a:ea typeface="Lato Light"/>
              <a:cs typeface="Lato Light"/>
              <a:sym typeface="Lato Light"/>
            </a:endParaRPr>
          </a:p>
          <a:p>
            <a:pPr marL="0" lvl="0" indent="0" algn="just" rtl="0">
              <a:spcBef>
                <a:spcPts val="1200"/>
              </a:spcBef>
              <a:spcAft>
                <a:spcPts val="0"/>
              </a:spcAft>
              <a:buClr>
                <a:schemeClr val="dk1"/>
              </a:buClr>
              <a:buSzPts val="1100"/>
              <a:buFont typeface="Arial"/>
              <a:buNone/>
            </a:pPr>
            <a:endParaRPr sz="1400">
              <a:solidFill>
                <a:schemeClr val="dk1"/>
              </a:solidFill>
              <a:highlight>
                <a:srgbClr val="FFFFFF"/>
              </a:highlight>
              <a:latin typeface="Lato Light"/>
              <a:ea typeface="Lato Light"/>
              <a:cs typeface="Lato Light"/>
              <a:sym typeface="Lato Light"/>
            </a:endParaRPr>
          </a:p>
          <a:p>
            <a:pPr marL="0" lvl="0" indent="0" algn="just" rtl="0">
              <a:spcBef>
                <a:spcPts val="1200"/>
              </a:spcBef>
              <a:spcAft>
                <a:spcPts val="0"/>
              </a:spcAft>
              <a:buClr>
                <a:schemeClr val="dk1"/>
              </a:buClr>
              <a:buSzPts val="1100"/>
              <a:buFont typeface="Arial"/>
              <a:buNone/>
            </a:pPr>
            <a:r>
              <a:rPr lang="en" sz="1400">
                <a:solidFill>
                  <a:schemeClr val="dk1"/>
                </a:solidFill>
                <a:highlight>
                  <a:srgbClr val="FFFFFF"/>
                </a:highlight>
                <a:latin typeface="Lato Light"/>
                <a:ea typeface="Lato Light"/>
                <a:cs typeface="Lato Light"/>
                <a:sym typeface="Lato Light"/>
              </a:rPr>
              <a:t>Range testing should at a minimum include tags at the same power as those to be deployed in the study of interest, but if multiple tags of different power outputs are available, it is recommended to collect data from them as well.</a:t>
            </a:r>
            <a:endParaRPr sz="1400">
              <a:solidFill>
                <a:schemeClr val="dk1"/>
              </a:solidFill>
              <a:highlight>
                <a:srgbClr val="FFFFFF"/>
              </a:highlight>
              <a:latin typeface="Lato Light"/>
              <a:ea typeface="Lato Light"/>
              <a:cs typeface="Lato Light"/>
              <a:sym typeface="Lato Light"/>
            </a:endParaRPr>
          </a:p>
          <a:p>
            <a:pPr marL="0" lvl="0" indent="0" algn="just" rtl="0">
              <a:spcBef>
                <a:spcPts val="1200"/>
              </a:spcBef>
              <a:spcAft>
                <a:spcPts val="0"/>
              </a:spcAft>
              <a:buClr>
                <a:schemeClr val="dk1"/>
              </a:buClr>
              <a:buSzPts val="1100"/>
              <a:buFont typeface="Arial"/>
              <a:buNone/>
            </a:pPr>
            <a:endParaRPr sz="1400">
              <a:solidFill>
                <a:schemeClr val="dk1"/>
              </a:solidFill>
              <a:highlight>
                <a:srgbClr val="FFFFFF"/>
              </a:highlight>
              <a:latin typeface="Lato Light"/>
              <a:ea typeface="Lato Light"/>
              <a:cs typeface="Lato Light"/>
              <a:sym typeface="Lato Light"/>
            </a:endParaRPr>
          </a:p>
          <a:p>
            <a:pPr marL="457200" lvl="0" indent="-228600" algn="l" rtl="0">
              <a:lnSpc>
                <a:spcPct val="130000"/>
              </a:lnSpc>
              <a:spcBef>
                <a:spcPts val="1200"/>
              </a:spcBef>
              <a:spcAft>
                <a:spcPts val="0"/>
              </a:spcAft>
              <a:buClr>
                <a:schemeClr val="dk1"/>
              </a:buClr>
              <a:buSzPts val="1400"/>
              <a:buFont typeface="Lato Light"/>
              <a:buNone/>
            </a:pPr>
            <a:endParaRPr sz="1400">
              <a:solidFill>
                <a:schemeClr val="dk1"/>
              </a:solidFill>
              <a:highlight>
                <a:srgbClr val="FFFFFF"/>
              </a:highlight>
              <a:latin typeface="Lato Light"/>
              <a:ea typeface="Lato Light"/>
              <a:cs typeface="Lato Light"/>
              <a:sym typeface="Lato Light"/>
            </a:endParaRPr>
          </a:p>
        </p:txBody>
      </p:sp>
      <p:sp>
        <p:nvSpPr>
          <p:cNvPr id="899" name="Google Shape;899;p105"/>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105"/>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59</a:t>
            </a:fld>
            <a:endParaRPr/>
          </a:p>
        </p:txBody>
      </p:sp>
      <p:sp>
        <p:nvSpPr>
          <p:cNvPr id="901" name="Google Shape;901;p105"/>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902" name="Google Shape;902;p105"/>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903" name="Google Shape;903;p105"/>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904" name="Google Shape;904;p105"/>
          <p:cNvPicPr preferRelativeResize="0"/>
          <p:nvPr/>
        </p:nvPicPr>
        <p:blipFill>
          <a:blip r:embed="rId5">
            <a:alphaModFix/>
          </a:blip>
          <a:stretch>
            <a:fillRect/>
          </a:stretch>
        </p:blipFill>
        <p:spPr>
          <a:xfrm>
            <a:off x="4390875" y="1496785"/>
            <a:ext cx="4663801" cy="16467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4" name="Google Shape;254;p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OTN’s DATABASE</a:t>
            </a:r>
            <a:br>
              <a:rPr lang="en" b="1">
                <a:solidFill>
                  <a:srgbClr val="1E3566"/>
                </a:solidFill>
                <a:latin typeface="Montserrat"/>
                <a:ea typeface="Montserrat"/>
                <a:cs typeface="Montserrat"/>
                <a:sym typeface="Montserrat"/>
              </a:rPr>
            </a:br>
            <a:endParaRPr b="1">
              <a:solidFill>
                <a:srgbClr val="1E3566"/>
              </a:solidFill>
              <a:latin typeface="Montserrat"/>
              <a:ea typeface="Montserrat"/>
              <a:cs typeface="Montserrat"/>
              <a:sym typeface="Montserrat"/>
            </a:endParaRPr>
          </a:p>
        </p:txBody>
      </p:sp>
      <p:sp>
        <p:nvSpPr>
          <p:cNvPr id="255" name="Google Shape;255;p55"/>
          <p:cNvSpPr txBox="1">
            <a:spLocks noGrp="1"/>
          </p:cNvSpPr>
          <p:nvPr>
            <p:ph type="body" idx="1"/>
          </p:nvPr>
        </p:nvSpPr>
        <p:spPr>
          <a:xfrm>
            <a:off x="235500" y="1081950"/>
            <a:ext cx="5036700" cy="3710100"/>
          </a:xfrm>
          <a:prstGeom prst="rect">
            <a:avLst/>
          </a:prstGeom>
          <a:noFill/>
          <a:ln>
            <a:noFill/>
          </a:ln>
        </p:spPr>
        <p:txBody>
          <a:bodyPr spcFirstLastPara="1" wrap="square" lIns="91425" tIns="91425" rIns="91425" bIns="91425" anchor="t" anchorCtr="0">
            <a:noAutofit/>
          </a:bodyPr>
          <a:lstStyle/>
          <a:p>
            <a:pPr marL="457200" lvl="0" indent="-311150" algn="l" rtl="0">
              <a:lnSpc>
                <a:spcPct val="100000"/>
              </a:lnSpc>
              <a:spcBef>
                <a:spcPts val="0"/>
              </a:spcBef>
              <a:spcAft>
                <a:spcPts val="0"/>
              </a:spcAft>
              <a:buClr>
                <a:schemeClr val="dk1"/>
              </a:buClr>
              <a:buSzPts val="1300"/>
              <a:buChar char="●"/>
            </a:pPr>
            <a:r>
              <a:rPr lang="en" sz="2000">
                <a:solidFill>
                  <a:schemeClr val="dk1"/>
                </a:solidFill>
                <a:latin typeface="Lato Light"/>
                <a:ea typeface="Lato Light"/>
                <a:cs typeface="Lato Light"/>
                <a:sym typeface="Lato Light"/>
              </a:rPr>
              <a:t>OTN's relational database is built on PostgreSQL/PostGIS </a:t>
            </a:r>
            <a:endParaRPr sz="2000">
              <a:solidFill>
                <a:schemeClr val="dk1"/>
              </a:solidFill>
              <a:latin typeface="Lato Light"/>
              <a:ea typeface="Lato Light"/>
              <a:cs typeface="Lato Light"/>
              <a:sym typeface="Lato Light"/>
            </a:endParaRPr>
          </a:p>
          <a:p>
            <a:pPr marL="457200" lvl="0" indent="-311150" algn="l" rtl="0">
              <a:lnSpc>
                <a:spcPct val="100000"/>
              </a:lnSpc>
              <a:spcBef>
                <a:spcPts val="0"/>
              </a:spcBef>
              <a:spcAft>
                <a:spcPts val="0"/>
              </a:spcAft>
              <a:buClr>
                <a:schemeClr val="dk1"/>
              </a:buClr>
              <a:buSzPts val="1300"/>
              <a:buChar char="●"/>
            </a:pPr>
            <a:r>
              <a:rPr lang="en" sz="2000">
                <a:solidFill>
                  <a:schemeClr val="dk1"/>
                </a:solidFill>
                <a:latin typeface="Lato Light"/>
                <a:ea typeface="Lato Light"/>
                <a:cs typeface="Lato Light"/>
                <a:sym typeface="Lato Light"/>
              </a:rPr>
              <a:t>Hosted on OTN hardware at Dalhousie University</a:t>
            </a:r>
            <a:endParaRPr sz="2000"/>
          </a:p>
          <a:p>
            <a:pPr marL="457200" lvl="0" indent="-311150" algn="l" rtl="0">
              <a:lnSpc>
                <a:spcPct val="100000"/>
              </a:lnSpc>
              <a:spcBef>
                <a:spcPts val="0"/>
              </a:spcBef>
              <a:spcAft>
                <a:spcPts val="0"/>
              </a:spcAft>
              <a:buClr>
                <a:schemeClr val="dk1"/>
              </a:buClr>
              <a:buSzPts val="1300"/>
              <a:buChar char="●"/>
            </a:pPr>
            <a:r>
              <a:rPr lang="en" sz="2000">
                <a:solidFill>
                  <a:schemeClr val="dk1"/>
                </a:solidFill>
                <a:latin typeface="Lato Light"/>
                <a:ea typeface="Lato Light"/>
                <a:cs typeface="Lato Light"/>
                <a:sym typeface="Lato Light"/>
              </a:rPr>
              <a:t>All tags get matched to all detections across in the database</a:t>
            </a:r>
            <a:endParaRPr sz="2000">
              <a:solidFill>
                <a:schemeClr val="dk1"/>
              </a:solidFill>
              <a:latin typeface="Lato Light"/>
              <a:ea typeface="Lato Light"/>
              <a:cs typeface="Lato Light"/>
              <a:sym typeface="Lato Light"/>
            </a:endParaRPr>
          </a:p>
          <a:p>
            <a:pPr marL="914400" lvl="1" indent="-330200" algn="l" rtl="0">
              <a:lnSpc>
                <a:spcPct val="100000"/>
              </a:lnSpc>
              <a:spcBef>
                <a:spcPts val="0"/>
              </a:spcBef>
              <a:spcAft>
                <a:spcPts val="0"/>
              </a:spcAft>
              <a:buClr>
                <a:schemeClr val="dk1"/>
              </a:buClr>
              <a:buSzPts val="1600"/>
              <a:buFont typeface="Lato Light"/>
              <a:buChar char="○"/>
            </a:pPr>
            <a:r>
              <a:rPr lang="en" sz="1600">
                <a:solidFill>
                  <a:schemeClr val="dk1"/>
                </a:solidFill>
                <a:latin typeface="Lato Light"/>
                <a:ea typeface="Lato Light"/>
                <a:cs typeface="Lato Light"/>
                <a:sym typeface="Lato Light"/>
              </a:rPr>
              <a:t>When your fish swim outside of your study area you can find out automatically, as long as everyone has registered</a:t>
            </a:r>
            <a:endParaRPr sz="1600">
              <a:solidFill>
                <a:schemeClr val="dk1"/>
              </a:solidFill>
              <a:latin typeface="Lato Light"/>
              <a:ea typeface="Lato Light"/>
              <a:cs typeface="Lato Light"/>
              <a:sym typeface="Lato Light"/>
            </a:endParaRPr>
          </a:p>
          <a:p>
            <a:pPr marL="914400" lvl="1" indent="-330200" algn="l" rtl="0">
              <a:lnSpc>
                <a:spcPct val="100000"/>
              </a:lnSpc>
              <a:spcBef>
                <a:spcPts val="0"/>
              </a:spcBef>
              <a:spcAft>
                <a:spcPts val="0"/>
              </a:spcAft>
              <a:buClr>
                <a:schemeClr val="dk1"/>
              </a:buClr>
              <a:buSzPts val="1600"/>
              <a:buFont typeface="Lato Light"/>
              <a:buChar char="○"/>
            </a:pPr>
            <a:r>
              <a:rPr lang="en" sz="1600">
                <a:solidFill>
                  <a:schemeClr val="dk1"/>
                </a:solidFill>
                <a:latin typeface="Lato Light"/>
                <a:ea typeface="Lato Light"/>
                <a:cs typeface="Lato Light"/>
                <a:sym typeface="Lato Light"/>
              </a:rPr>
              <a:t>The reason we exist! To connect researchers and support research goals</a:t>
            </a:r>
            <a:endParaRPr sz="1600">
              <a:solidFill>
                <a:schemeClr val="dk1"/>
              </a:solidFill>
              <a:latin typeface="Lato Light"/>
              <a:ea typeface="Lato Light"/>
              <a:cs typeface="Lato Light"/>
              <a:sym typeface="Lato Light"/>
            </a:endParaRPr>
          </a:p>
        </p:txBody>
      </p:sp>
      <p:sp>
        <p:nvSpPr>
          <p:cNvPr id="256" name="Google Shape;256;p55"/>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55"/>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6</a:t>
            </a:fld>
            <a:endParaRPr b="1">
              <a:solidFill>
                <a:srgbClr val="FFFFFF"/>
              </a:solidFill>
              <a:latin typeface="Raleway"/>
              <a:ea typeface="Raleway"/>
              <a:cs typeface="Raleway"/>
              <a:sym typeface="Raleway"/>
            </a:endParaRPr>
          </a:p>
        </p:txBody>
      </p:sp>
      <p:sp>
        <p:nvSpPr>
          <p:cNvPr id="258" name="Google Shape;258;p55"/>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259" name="Google Shape;259;p55"/>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260" name="Google Shape;260;p55"/>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1" name="Google Shape;261;p55"/>
          <p:cNvPicPr preferRelativeResize="0"/>
          <p:nvPr/>
        </p:nvPicPr>
        <p:blipFill rotWithShape="1">
          <a:blip r:embed="rId5">
            <a:alphaModFix/>
          </a:blip>
          <a:srcRect l="12126" r="22854"/>
          <a:stretch/>
        </p:blipFill>
        <p:spPr>
          <a:xfrm>
            <a:off x="5272200" y="445025"/>
            <a:ext cx="3871801" cy="38721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908"/>
        <p:cNvGrpSpPr/>
        <p:nvPr/>
      </p:nvGrpSpPr>
      <p:grpSpPr>
        <a:xfrm>
          <a:off x="0" y="0"/>
          <a:ext cx="0" cy="0"/>
          <a:chOff x="0" y="0"/>
          <a:chExt cx="0" cy="0"/>
        </a:xfrm>
      </p:grpSpPr>
      <p:sp>
        <p:nvSpPr>
          <p:cNvPr id="909" name="Google Shape;909;p106"/>
          <p:cNvSpPr txBox="1">
            <a:spLocks noGrp="1"/>
          </p:cNvSpPr>
          <p:nvPr>
            <p:ph type="title"/>
          </p:nvPr>
        </p:nvSpPr>
        <p:spPr>
          <a:xfrm>
            <a:off x="311700" y="587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TAG COLLISIONS</a:t>
            </a:r>
            <a:endParaRPr b="1">
              <a:solidFill>
                <a:srgbClr val="1E3566"/>
              </a:solidFill>
              <a:latin typeface="Montserrat"/>
              <a:ea typeface="Montserrat"/>
              <a:cs typeface="Montserrat"/>
              <a:sym typeface="Montserrat"/>
            </a:endParaRPr>
          </a:p>
        </p:txBody>
      </p:sp>
      <p:sp>
        <p:nvSpPr>
          <p:cNvPr id="910" name="Google Shape;910;p106"/>
          <p:cNvSpPr txBox="1">
            <a:spLocks noGrp="1"/>
          </p:cNvSpPr>
          <p:nvPr>
            <p:ph type="body" idx="1"/>
          </p:nvPr>
        </p:nvSpPr>
        <p:spPr>
          <a:xfrm>
            <a:off x="311700" y="869250"/>
            <a:ext cx="8783400" cy="24696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SzPts val="1800"/>
              <a:buNone/>
            </a:pPr>
            <a:r>
              <a:rPr lang="en" sz="1400">
                <a:solidFill>
                  <a:schemeClr val="dk1"/>
                </a:solidFill>
                <a:latin typeface="Lato Light"/>
                <a:ea typeface="Lato Light"/>
                <a:cs typeface="Lato Light"/>
                <a:sym typeface="Lato Light"/>
              </a:rPr>
              <a:t>Tag collisions occur when a transmission from a second tag begins before a transmission from another tag is complete.</a:t>
            </a:r>
            <a:endParaRPr sz="1400">
              <a:solidFill>
                <a:schemeClr val="dk1"/>
              </a:solidFill>
              <a:latin typeface="Lato Light"/>
              <a:ea typeface="Lato Light"/>
              <a:cs typeface="Lato Light"/>
              <a:sym typeface="Lato Light"/>
            </a:endParaRPr>
          </a:p>
        </p:txBody>
      </p:sp>
      <p:sp>
        <p:nvSpPr>
          <p:cNvPr id="911" name="Google Shape;911;p106"/>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106"/>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60</a:t>
            </a:fld>
            <a:endParaRPr/>
          </a:p>
        </p:txBody>
      </p:sp>
      <p:sp>
        <p:nvSpPr>
          <p:cNvPr id="913" name="Google Shape;913;p106"/>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914" name="Google Shape;914;p106"/>
          <p:cNvSpPr txBox="1"/>
          <p:nvPr/>
        </p:nvSpPr>
        <p:spPr>
          <a:xfrm>
            <a:off x="311700" y="519275"/>
            <a:ext cx="84243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300"/>
              <a:buFont typeface="Arial"/>
              <a:buNone/>
            </a:pPr>
            <a:r>
              <a:rPr lang="en" sz="1300" b="1">
                <a:solidFill>
                  <a:srgbClr val="1FA8B7"/>
                </a:solidFill>
                <a:highlight>
                  <a:schemeClr val="lt1"/>
                </a:highlight>
                <a:latin typeface="Raleway"/>
                <a:ea typeface="Raleway"/>
                <a:cs typeface="Raleway"/>
                <a:sym typeface="Raleway"/>
              </a:rPr>
              <a:t>Lots of noise in the water can cause tags signals to overlap</a:t>
            </a:r>
            <a:endParaRPr sz="1300" b="1" i="0" u="none" strike="noStrike" cap="none">
              <a:solidFill>
                <a:srgbClr val="000000"/>
              </a:solidFill>
              <a:latin typeface="Arial"/>
              <a:ea typeface="Arial"/>
              <a:cs typeface="Arial"/>
              <a:sym typeface="Arial"/>
            </a:endParaRPr>
          </a:p>
        </p:txBody>
      </p:sp>
      <p:pic>
        <p:nvPicPr>
          <p:cNvPr id="915" name="Google Shape;915;p106"/>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916" name="Google Shape;916;p106"/>
          <p:cNvPicPr preferRelativeResize="0"/>
          <p:nvPr/>
        </p:nvPicPr>
        <p:blipFill>
          <a:blip r:embed="rId5">
            <a:alphaModFix/>
          </a:blip>
          <a:stretch>
            <a:fillRect/>
          </a:stretch>
        </p:blipFill>
        <p:spPr>
          <a:xfrm>
            <a:off x="1680600" y="1555324"/>
            <a:ext cx="6495450" cy="3018350"/>
          </a:xfrm>
          <a:prstGeom prst="rect">
            <a:avLst/>
          </a:prstGeom>
          <a:noFill/>
          <a:ln>
            <a:noFill/>
          </a:ln>
        </p:spPr>
      </p:pic>
      <p:grpSp>
        <p:nvGrpSpPr>
          <p:cNvPr id="917" name="Google Shape;917;p106"/>
          <p:cNvGrpSpPr/>
          <p:nvPr/>
        </p:nvGrpSpPr>
        <p:grpSpPr>
          <a:xfrm>
            <a:off x="86450" y="1677325"/>
            <a:ext cx="8236275" cy="2888075"/>
            <a:chOff x="86450" y="1677325"/>
            <a:chExt cx="8236275" cy="2888075"/>
          </a:xfrm>
        </p:grpSpPr>
        <p:sp>
          <p:nvSpPr>
            <p:cNvPr id="918" name="Google Shape;918;p106"/>
            <p:cNvSpPr/>
            <p:nvPr/>
          </p:nvSpPr>
          <p:spPr>
            <a:xfrm>
              <a:off x="1490225" y="3494700"/>
              <a:ext cx="6832500" cy="1070700"/>
            </a:xfrm>
            <a:prstGeom prst="roundRect">
              <a:avLst>
                <a:gd name="adj" fmla="val 16667"/>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06"/>
            <p:cNvSpPr txBox="1"/>
            <p:nvPr/>
          </p:nvSpPr>
          <p:spPr>
            <a:xfrm>
              <a:off x="86450" y="1677325"/>
              <a:ext cx="1356300" cy="23292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2"/>
                  </a:solidFill>
                  <a:latin typeface="Lato"/>
                  <a:ea typeface="Lato"/>
                  <a:cs typeface="Lato"/>
                  <a:sym typeface="Lato"/>
                </a:rPr>
                <a:t>This might be a “real” tag ID (false detection) or may be impossible to decode (no data). Both mean that neither transmitter is logged</a:t>
              </a:r>
              <a:endParaRPr sz="1300">
                <a:solidFill>
                  <a:schemeClr val="dk2"/>
                </a:solidFill>
                <a:latin typeface="Lato"/>
                <a:ea typeface="Lato"/>
                <a:cs typeface="Lato"/>
                <a:sym typeface="Lato"/>
              </a:endParaRPr>
            </a:p>
          </p:txBody>
        </p:sp>
        <p:sp>
          <p:nvSpPr>
            <p:cNvPr id="920" name="Google Shape;920;p106"/>
            <p:cNvSpPr/>
            <p:nvPr/>
          </p:nvSpPr>
          <p:spPr>
            <a:xfrm rot="-5400000">
              <a:off x="841325" y="3784850"/>
              <a:ext cx="403200" cy="894600"/>
            </a:xfrm>
            <a:prstGeom prst="bentArrow">
              <a:avLst>
                <a:gd name="adj1" fmla="val 25000"/>
                <a:gd name="adj2" fmla="val 25000"/>
                <a:gd name="adj3" fmla="val 25000"/>
                <a:gd name="adj4" fmla="val 43750"/>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924"/>
        <p:cNvGrpSpPr/>
        <p:nvPr/>
      </p:nvGrpSpPr>
      <p:grpSpPr>
        <a:xfrm>
          <a:off x="0" y="0"/>
          <a:ext cx="0" cy="0"/>
          <a:chOff x="0" y="0"/>
          <a:chExt cx="0" cy="0"/>
        </a:xfrm>
      </p:grpSpPr>
      <p:sp>
        <p:nvSpPr>
          <p:cNvPr id="925" name="Google Shape;925;p107"/>
          <p:cNvSpPr txBox="1">
            <a:spLocks noGrp="1"/>
          </p:cNvSpPr>
          <p:nvPr>
            <p:ph type="title"/>
          </p:nvPr>
        </p:nvSpPr>
        <p:spPr>
          <a:xfrm>
            <a:off x="311700" y="587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TAG COLLISIONS</a:t>
            </a:r>
            <a:endParaRPr b="1">
              <a:solidFill>
                <a:srgbClr val="1E3566"/>
              </a:solidFill>
              <a:latin typeface="Montserrat"/>
              <a:ea typeface="Montserrat"/>
              <a:cs typeface="Montserrat"/>
              <a:sym typeface="Montserrat"/>
            </a:endParaRPr>
          </a:p>
        </p:txBody>
      </p:sp>
      <p:sp>
        <p:nvSpPr>
          <p:cNvPr id="926" name="Google Shape;926;p107"/>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107"/>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61</a:t>
            </a:fld>
            <a:endParaRPr/>
          </a:p>
        </p:txBody>
      </p:sp>
      <p:sp>
        <p:nvSpPr>
          <p:cNvPr id="928" name="Google Shape;928;p107"/>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929" name="Google Shape;929;p107"/>
          <p:cNvSpPr txBox="1"/>
          <p:nvPr/>
        </p:nvSpPr>
        <p:spPr>
          <a:xfrm>
            <a:off x="311700" y="519275"/>
            <a:ext cx="84243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300"/>
              <a:buFont typeface="Arial"/>
              <a:buNone/>
            </a:pPr>
            <a:r>
              <a:rPr lang="en" sz="1300" b="1">
                <a:solidFill>
                  <a:srgbClr val="1FA8B7"/>
                </a:solidFill>
                <a:highlight>
                  <a:schemeClr val="lt1"/>
                </a:highlight>
                <a:latin typeface="Raleway"/>
                <a:ea typeface="Raleway"/>
                <a:cs typeface="Raleway"/>
                <a:sym typeface="Raleway"/>
              </a:rPr>
              <a:t>Lots of noise in the water can cause tags signals to overlap</a:t>
            </a:r>
            <a:endParaRPr sz="1300" b="1" i="0" u="none" strike="noStrike" cap="none">
              <a:solidFill>
                <a:srgbClr val="000000"/>
              </a:solidFill>
              <a:latin typeface="Arial"/>
              <a:ea typeface="Arial"/>
              <a:cs typeface="Arial"/>
              <a:sym typeface="Arial"/>
            </a:endParaRPr>
          </a:p>
        </p:txBody>
      </p:sp>
      <p:pic>
        <p:nvPicPr>
          <p:cNvPr id="930" name="Google Shape;930;p107"/>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931" name="Google Shape;931;p107"/>
          <p:cNvPicPr preferRelativeResize="0"/>
          <p:nvPr/>
        </p:nvPicPr>
        <p:blipFill>
          <a:blip r:embed="rId5">
            <a:alphaModFix/>
          </a:blip>
          <a:stretch>
            <a:fillRect/>
          </a:stretch>
        </p:blipFill>
        <p:spPr>
          <a:xfrm>
            <a:off x="553125" y="1086225"/>
            <a:ext cx="3329974" cy="3335371"/>
          </a:xfrm>
          <a:prstGeom prst="rect">
            <a:avLst/>
          </a:prstGeom>
          <a:noFill/>
          <a:ln>
            <a:noFill/>
          </a:ln>
        </p:spPr>
      </p:pic>
      <p:sp>
        <p:nvSpPr>
          <p:cNvPr id="932" name="Google Shape;932;p107"/>
          <p:cNvSpPr txBox="1">
            <a:spLocks noGrp="1"/>
          </p:cNvSpPr>
          <p:nvPr>
            <p:ph type="body" idx="1"/>
          </p:nvPr>
        </p:nvSpPr>
        <p:spPr>
          <a:xfrm>
            <a:off x="4525100" y="1140375"/>
            <a:ext cx="4091700" cy="2655300"/>
          </a:xfrm>
          <a:prstGeom prst="rect">
            <a:avLst/>
          </a:prstGeom>
          <a:noFill/>
          <a:ln>
            <a:noFill/>
          </a:ln>
        </p:spPr>
        <p:txBody>
          <a:bodyPr spcFirstLastPara="1" wrap="square" lIns="91425" tIns="91425" rIns="91425" bIns="91425" anchor="t" anchorCtr="0">
            <a:noAutofit/>
          </a:bodyPr>
          <a:lstStyle/>
          <a:p>
            <a:pPr marL="0" lvl="0" indent="0" algn="just" rtl="0">
              <a:spcBef>
                <a:spcPts val="1200"/>
              </a:spcBef>
              <a:spcAft>
                <a:spcPts val="0"/>
              </a:spcAft>
              <a:buClr>
                <a:schemeClr val="dk1"/>
              </a:buClr>
              <a:buSzPts val="1100"/>
              <a:buFont typeface="Arial"/>
              <a:buNone/>
            </a:pPr>
            <a:endParaRPr sz="1600">
              <a:solidFill>
                <a:schemeClr val="dk1"/>
              </a:solidFill>
              <a:highlight>
                <a:srgbClr val="FFFFFF"/>
              </a:highlight>
              <a:latin typeface="Lato Light"/>
              <a:ea typeface="Lato Light"/>
              <a:cs typeface="Lato Light"/>
              <a:sym typeface="Lato Light"/>
            </a:endParaRPr>
          </a:p>
          <a:p>
            <a:pPr marL="0" lvl="0" indent="0" algn="l" rtl="0">
              <a:spcBef>
                <a:spcPts val="1200"/>
              </a:spcBef>
              <a:spcAft>
                <a:spcPts val="0"/>
              </a:spcAft>
              <a:buClr>
                <a:schemeClr val="dk1"/>
              </a:buClr>
              <a:buSzPts val="1100"/>
              <a:buFont typeface="Arial"/>
              <a:buNone/>
            </a:pPr>
            <a:r>
              <a:rPr lang="en" sz="1600">
                <a:solidFill>
                  <a:schemeClr val="dk1"/>
                </a:solidFill>
                <a:highlight>
                  <a:srgbClr val="FFFFFF"/>
                </a:highlight>
                <a:latin typeface="Lato Light"/>
                <a:ea typeface="Lato Light"/>
                <a:cs typeface="Lato Light"/>
                <a:sym typeface="Lato Light"/>
              </a:rPr>
              <a:t>Signal code collisions are influenced by number of tags and transmitter delay</a:t>
            </a:r>
            <a:endParaRPr sz="1600">
              <a:solidFill>
                <a:schemeClr val="dk1"/>
              </a:solidFill>
              <a:highlight>
                <a:srgbClr val="FFFFFF"/>
              </a:highlight>
              <a:latin typeface="Lato Light"/>
              <a:ea typeface="Lato Light"/>
              <a:cs typeface="Lato Light"/>
              <a:sym typeface="Lato Light"/>
            </a:endParaRPr>
          </a:p>
          <a:p>
            <a:pPr marL="0" lvl="0" indent="0" algn="ctr" rtl="0">
              <a:spcBef>
                <a:spcPts val="0"/>
              </a:spcBef>
              <a:spcAft>
                <a:spcPts val="0"/>
              </a:spcAft>
              <a:buClr>
                <a:schemeClr val="dk1"/>
              </a:buClr>
              <a:buSzPts val="1100"/>
              <a:buFont typeface="Arial"/>
              <a:buNone/>
            </a:pPr>
            <a:endParaRPr sz="1600">
              <a:solidFill>
                <a:schemeClr val="dk1"/>
              </a:solidFill>
              <a:highlight>
                <a:srgbClr val="FFFFFF"/>
              </a:highlight>
              <a:latin typeface="Lato Light"/>
              <a:ea typeface="Lato Light"/>
              <a:cs typeface="Lato Light"/>
              <a:sym typeface="Lato Light"/>
            </a:endParaRPr>
          </a:p>
          <a:p>
            <a:pPr marL="0" lvl="0" indent="0" algn="ctr" rtl="0">
              <a:spcBef>
                <a:spcPts val="0"/>
              </a:spcBef>
              <a:spcAft>
                <a:spcPts val="0"/>
              </a:spcAft>
              <a:buClr>
                <a:schemeClr val="dk1"/>
              </a:buClr>
              <a:buSzPts val="1100"/>
              <a:buFont typeface="Arial"/>
              <a:buNone/>
            </a:pPr>
            <a:endParaRPr sz="1600">
              <a:solidFill>
                <a:schemeClr val="dk1"/>
              </a:solidFill>
              <a:highlight>
                <a:srgbClr val="FFFFFF"/>
              </a:highlight>
              <a:latin typeface="Lato Light"/>
              <a:ea typeface="Lato Light"/>
              <a:cs typeface="Lato Light"/>
              <a:sym typeface="Lato Light"/>
            </a:endParaRPr>
          </a:p>
          <a:p>
            <a:pPr marL="0" lvl="0" indent="0" algn="l" rtl="0">
              <a:lnSpc>
                <a:spcPct val="130000"/>
              </a:lnSpc>
              <a:spcBef>
                <a:spcPts val="0"/>
              </a:spcBef>
              <a:spcAft>
                <a:spcPts val="0"/>
              </a:spcAft>
              <a:buClr>
                <a:schemeClr val="dk1"/>
              </a:buClr>
              <a:buSzPts val="1400"/>
              <a:buFont typeface="Lato Light"/>
              <a:buNone/>
            </a:pPr>
            <a:r>
              <a:rPr lang="en" sz="1600">
                <a:solidFill>
                  <a:schemeClr val="dk1"/>
                </a:solidFill>
                <a:highlight>
                  <a:srgbClr val="FFFFFF"/>
                </a:highlight>
                <a:latin typeface="Lato Light"/>
                <a:ea typeface="Lato Light"/>
                <a:cs typeface="Lato Light"/>
                <a:sym typeface="Lato Light"/>
              </a:rPr>
              <a:t>Transmitter delay = time between sequential transmissions. Programmed into tag upon purchase</a:t>
            </a:r>
            <a:endParaRPr sz="1600">
              <a:solidFill>
                <a:schemeClr val="dk1"/>
              </a:solidFill>
              <a:highlight>
                <a:srgbClr val="FFFFFF"/>
              </a:highlight>
              <a:latin typeface="Lato Light"/>
              <a:ea typeface="Lato Light"/>
              <a:cs typeface="Lato Light"/>
              <a:sym typeface="Lato Light"/>
            </a:endParaRPr>
          </a:p>
          <a:p>
            <a:pPr marL="457200" lvl="0" indent="-228600" algn="l" rtl="0">
              <a:lnSpc>
                <a:spcPct val="130000"/>
              </a:lnSpc>
              <a:spcBef>
                <a:spcPts val="0"/>
              </a:spcBef>
              <a:spcAft>
                <a:spcPts val="0"/>
              </a:spcAft>
              <a:buClr>
                <a:schemeClr val="dk1"/>
              </a:buClr>
              <a:buSzPts val="1400"/>
              <a:buFont typeface="Lato Light"/>
              <a:buNone/>
            </a:pPr>
            <a:endParaRPr sz="1600">
              <a:solidFill>
                <a:schemeClr val="dk1"/>
              </a:solidFill>
              <a:highlight>
                <a:srgbClr val="FFFFFF"/>
              </a:highlight>
              <a:latin typeface="Lato Light"/>
              <a:ea typeface="Lato Light"/>
              <a:cs typeface="Lato Light"/>
              <a:sym typeface="Lat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5"/>
        <p:cNvGrpSpPr/>
        <p:nvPr/>
      </p:nvGrpSpPr>
      <p:grpSpPr>
        <a:xfrm>
          <a:off x="0" y="0"/>
          <a:ext cx="0" cy="0"/>
          <a:chOff x="0" y="0"/>
          <a:chExt cx="0" cy="0"/>
        </a:xfrm>
      </p:grpSpPr>
      <p:sp>
        <p:nvSpPr>
          <p:cNvPr id="266" name="Google Shape;266;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1E3566"/>
                </a:solidFill>
                <a:latin typeface="Montserrat"/>
                <a:ea typeface="Montserrat"/>
                <a:cs typeface="Montserrat"/>
                <a:sym typeface="Montserrat"/>
              </a:rPr>
              <a:t>OTN NODES</a:t>
            </a:r>
            <a:br>
              <a:rPr lang="en" b="1">
                <a:solidFill>
                  <a:srgbClr val="1E3566"/>
                </a:solidFill>
                <a:latin typeface="Montserrat"/>
                <a:ea typeface="Montserrat"/>
                <a:cs typeface="Montserrat"/>
                <a:sym typeface="Montserrat"/>
              </a:rPr>
            </a:br>
            <a:endParaRPr b="1">
              <a:solidFill>
                <a:srgbClr val="1E3566"/>
              </a:solidFill>
              <a:latin typeface="Montserrat"/>
              <a:ea typeface="Montserrat"/>
              <a:cs typeface="Montserrat"/>
              <a:sym typeface="Montserrat"/>
            </a:endParaRPr>
          </a:p>
        </p:txBody>
      </p:sp>
      <p:sp>
        <p:nvSpPr>
          <p:cNvPr id="267" name="Google Shape;267;p56"/>
          <p:cNvSpPr txBox="1">
            <a:spLocks noGrp="1"/>
          </p:cNvSpPr>
          <p:nvPr>
            <p:ph type="body" idx="1"/>
          </p:nvPr>
        </p:nvSpPr>
        <p:spPr>
          <a:xfrm>
            <a:off x="235500" y="961725"/>
            <a:ext cx="4091700" cy="28974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Clr>
                <a:schemeClr val="dk1"/>
              </a:buClr>
              <a:buSzPts val="1100"/>
              <a:buChar char="●"/>
            </a:pPr>
            <a:r>
              <a:rPr lang="en">
                <a:solidFill>
                  <a:schemeClr val="dk1"/>
                </a:solidFill>
                <a:latin typeface="Lato Light"/>
                <a:ea typeface="Lato Light"/>
                <a:cs typeface="Lato Light"/>
                <a:sym typeface="Lato Light"/>
              </a:rPr>
              <a:t>Copy of the OTN database structure and front-end software </a:t>
            </a:r>
            <a:endParaRPr>
              <a:solidFill>
                <a:schemeClr val="dk1"/>
              </a:solidFill>
              <a:latin typeface="Lato Light"/>
              <a:ea typeface="Lato Light"/>
              <a:cs typeface="Lato Light"/>
              <a:sym typeface="Lato Light"/>
            </a:endParaRPr>
          </a:p>
          <a:p>
            <a:pPr marL="457200" lvl="0" indent="-298450" algn="l" rtl="0">
              <a:lnSpc>
                <a:spcPct val="100000"/>
              </a:lnSpc>
              <a:spcBef>
                <a:spcPts val="0"/>
              </a:spcBef>
              <a:spcAft>
                <a:spcPts val="0"/>
              </a:spcAft>
              <a:buClr>
                <a:schemeClr val="dk1"/>
              </a:buClr>
              <a:buSzPts val="1100"/>
              <a:buChar char="●"/>
            </a:pPr>
            <a:r>
              <a:rPr lang="en">
                <a:solidFill>
                  <a:schemeClr val="dk1"/>
                </a:solidFill>
                <a:latin typeface="Lato Light"/>
                <a:ea typeface="Lato Light"/>
                <a:cs typeface="Lato Light"/>
                <a:sym typeface="Lato Light"/>
              </a:rPr>
              <a:t>Allows cross-referencing of data w/ OTN &amp; other nodes easily</a:t>
            </a:r>
            <a:endParaRPr/>
          </a:p>
          <a:p>
            <a:pPr marL="914400" lvl="1" indent="-298450" algn="l" rtl="0">
              <a:lnSpc>
                <a:spcPct val="100000"/>
              </a:lnSpc>
              <a:spcBef>
                <a:spcPts val="1600"/>
              </a:spcBef>
              <a:spcAft>
                <a:spcPts val="0"/>
              </a:spcAft>
              <a:buClr>
                <a:schemeClr val="dk1"/>
              </a:buClr>
              <a:buSzPts val="1100"/>
              <a:buChar char="○"/>
            </a:pPr>
            <a:r>
              <a:rPr lang="en" sz="1600">
                <a:solidFill>
                  <a:schemeClr val="dk1"/>
                </a:solidFill>
                <a:latin typeface="Lato Light"/>
                <a:ea typeface="Lato Light"/>
                <a:cs typeface="Lato Light"/>
                <a:sym typeface="Lato Light"/>
              </a:rPr>
              <a:t>Automatic cross-node detection matching!</a:t>
            </a:r>
            <a:endParaRPr/>
          </a:p>
          <a:p>
            <a:pPr marL="615950" lvl="1" indent="0" algn="l" rtl="0">
              <a:lnSpc>
                <a:spcPct val="100000"/>
              </a:lnSpc>
              <a:spcBef>
                <a:spcPts val="1600"/>
              </a:spcBef>
              <a:spcAft>
                <a:spcPts val="0"/>
              </a:spcAft>
              <a:buClr>
                <a:schemeClr val="dk1"/>
              </a:buClr>
              <a:buSzPts val="1100"/>
              <a:buNone/>
            </a:pPr>
            <a:endParaRPr sz="1100">
              <a:solidFill>
                <a:schemeClr val="dk1"/>
              </a:solidFill>
              <a:latin typeface="Lato Light"/>
              <a:ea typeface="Lato Light"/>
              <a:cs typeface="Lato Light"/>
              <a:sym typeface="Lato Light"/>
            </a:endParaRPr>
          </a:p>
          <a:p>
            <a:pPr marL="457200" lvl="0" indent="-298450" algn="l" rtl="0">
              <a:lnSpc>
                <a:spcPct val="100000"/>
              </a:lnSpc>
              <a:spcBef>
                <a:spcPts val="0"/>
              </a:spcBef>
              <a:spcAft>
                <a:spcPts val="0"/>
              </a:spcAft>
              <a:buClr>
                <a:schemeClr val="dk1"/>
              </a:buClr>
              <a:buSzPts val="1100"/>
              <a:buChar char="●"/>
            </a:pPr>
            <a:r>
              <a:rPr lang="en">
                <a:solidFill>
                  <a:schemeClr val="dk1"/>
                </a:solidFill>
                <a:latin typeface="Lato Light"/>
                <a:ea typeface="Lato Light"/>
                <a:cs typeface="Lato Light"/>
                <a:sym typeface="Lato Light"/>
              </a:rPr>
              <a:t>Our way to join the global network of telemetry communities and support groups who do not have the tech support</a:t>
            </a:r>
            <a:endParaRPr/>
          </a:p>
        </p:txBody>
      </p:sp>
      <p:sp>
        <p:nvSpPr>
          <p:cNvPr id="268" name="Google Shape;268;p56"/>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56"/>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en" b="1">
                <a:solidFill>
                  <a:srgbClr val="FFFFFF"/>
                </a:solidFill>
                <a:latin typeface="Raleway"/>
                <a:ea typeface="Raleway"/>
                <a:cs typeface="Raleway"/>
                <a:sym typeface="Raleway"/>
              </a:rPr>
              <a:t>7</a:t>
            </a:fld>
            <a:endParaRPr b="1">
              <a:solidFill>
                <a:srgbClr val="FFFFFF"/>
              </a:solidFill>
              <a:latin typeface="Raleway"/>
              <a:ea typeface="Raleway"/>
              <a:cs typeface="Raleway"/>
              <a:sym typeface="Raleway"/>
            </a:endParaRPr>
          </a:p>
        </p:txBody>
      </p:sp>
      <p:sp>
        <p:nvSpPr>
          <p:cNvPr id="270" name="Google Shape;270;p56"/>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271" name="Google Shape;271;p56"/>
          <p:cNvPicPr preferRelativeResize="0"/>
          <p:nvPr/>
        </p:nvPicPr>
        <p:blipFill rotWithShape="1">
          <a:blip r:embed="rId4">
            <a:alphaModFix/>
          </a:blip>
          <a:srcRect/>
          <a:stretch/>
        </p:blipFill>
        <p:spPr>
          <a:xfrm>
            <a:off x="8616800" y="4821546"/>
            <a:ext cx="403200" cy="252804"/>
          </a:xfrm>
          <a:prstGeom prst="rect">
            <a:avLst/>
          </a:prstGeom>
          <a:noFill/>
          <a:ln>
            <a:noFill/>
          </a:ln>
        </p:spPr>
      </p:pic>
      <p:sp>
        <p:nvSpPr>
          <p:cNvPr id="272" name="Google Shape;272;p56"/>
          <p:cNvSpPr txBox="1"/>
          <p:nvPr/>
        </p:nvSpPr>
        <p:spPr>
          <a:xfrm>
            <a:off x="5968093" y="4609157"/>
            <a:ext cx="4869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3" name="Google Shape;273;p56"/>
          <p:cNvPicPr preferRelativeResize="0"/>
          <p:nvPr/>
        </p:nvPicPr>
        <p:blipFill rotWithShape="1">
          <a:blip r:embed="rId5">
            <a:alphaModFix/>
          </a:blip>
          <a:srcRect l="18212" r="15292"/>
          <a:stretch/>
        </p:blipFill>
        <p:spPr>
          <a:xfrm>
            <a:off x="4406075" y="4"/>
            <a:ext cx="4737931" cy="471967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7"/>
        <p:cNvGrpSpPr/>
        <p:nvPr/>
      </p:nvGrpSpPr>
      <p:grpSpPr>
        <a:xfrm>
          <a:off x="0" y="0"/>
          <a:ext cx="0" cy="0"/>
          <a:chOff x="0" y="0"/>
          <a:chExt cx="0" cy="0"/>
        </a:xfrm>
      </p:grpSpPr>
      <p:sp>
        <p:nvSpPr>
          <p:cNvPr id="278" name="Google Shape;278;p57"/>
          <p:cNvSpPr txBox="1"/>
          <p:nvPr/>
        </p:nvSpPr>
        <p:spPr>
          <a:xfrm>
            <a:off x="7248425" y="1202450"/>
            <a:ext cx="1833300" cy="3452400"/>
          </a:xfrm>
          <a:prstGeom prst="rect">
            <a:avLst/>
          </a:prstGeom>
          <a:solidFill>
            <a:srgbClr val="33CCCC">
              <a:alpha val="12549"/>
            </a:srgbClr>
          </a:solidFill>
          <a:ln w="25400"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pPr marL="144000" marR="0" lvl="1" indent="-144000" algn="l" rtl="0">
              <a:lnSpc>
                <a:spcPct val="100000"/>
              </a:lnSpc>
              <a:spcBef>
                <a:spcPts val="1600"/>
              </a:spcBef>
              <a:spcAft>
                <a:spcPts val="0"/>
              </a:spcAft>
              <a:buClr>
                <a:schemeClr val="dk1"/>
              </a:buClr>
              <a:buSzPts val="1100"/>
              <a:buFont typeface="Arial"/>
              <a:buChar char="•"/>
            </a:pPr>
            <a:r>
              <a:rPr lang="en" sz="1100" b="0" i="0" u="none" strike="noStrike" cap="none" dirty="0">
                <a:solidFill>
                  <a:schemeClr val="dk1"/>
                </a:solidFill>
                <a:latin typeface="Lato Light"/>
                <a:ea typeface="Lato Light"/>
                <a:cs typeface="Lato Light"/>
                <a:sym typeface="Lato Light"/>
              </a:rPr>
              <a:t>GLATOS</a:t>
            </a:r>
            <a:endParaRPr dirty="0"/>
          </a:p>
          <a:p>
            <a:pPr marL="144000" marR="0" lvl="1" indent="-144000" algn="l" rtl="0">
              <a:lnSpc>
                <a:spcPct val="100000"/>
              </a:lnSpc>
              <a:spcBef>
                <a:spcPts val="1600"/>
              </a:spcBef>
              <a:spcAft>
                <a:spcPts val="0"/>
              </a:spcAft>
              <a:buClr>
                <a:schemeClr val="dk1"/>
              </a:buClr>
              <a:buSzPts val="1100"/>
              <a:buFont typeface="Arial"/>
              <a:buChar char="•"/>
            </a:pPr>
            <a:r>
              <a:rPr lang="en" sz="1100" b="0" i="0" u="none" strike="noStrike" cap="none" dirty="0">
                <a:solidFill>
                  <a:schemeClr val="dk1"/>
                </a:solidFill>
                <a:latin typeface="Lato Light"/>
                <a:ea typeface="Lato Light"/>
                <a:cs typeface="Lato Light"/>
                <a:sym typeface="Lato Light"/>
              </a:rPr>
              <a:t>IMOS-ATF</a:t>
            </a:r>
            <a:endParaRPr dirty="0"/>
          </a:p>
          <a:p>
            <a:pPr marL="144000" marR="0" lvl="1" indent="-144000" algn="l" rtl="0">
              <a:lnSpc>
                <a:spcPct val="100000"/>
              </a:lnSpc>
              <a:spcBef>
                <a:spcPts val="1600"/>
              </a:spcBef>
              <a:spcAft>
                <a:spcPts val="0"/>
              </a:spcAft>
              <a:buClr>
                <a:schemeClr val="dk1"/>
              </a:buClr>
              <a:buSzPts val="1100"/>
              <a:buFont typeface="Arial"/>
              <a:buChar char="•"/>
            </a:pPr>
            <a:r>
              <a:rPr lang="en" sz="1100" b="0" i="0" u="none" strike="noStrike" cap="none" dirty="0">
                <a:solidFill>
                  <a:schemeClr val="dk1"/>
                </a:solidFill>
                <a:latin typeface="Lato Light"/>
                <a:ea typeface="Lato Light"/>
                <a:cs typeface="Lato Light"/>
                <a:sym typeface="Lato Light"/>
              </a:rPr>
              <a:t>ETN</a:t>
            </a:r>
            <a:endParaRPr dirty="0"/>
          </a:p>
          <a:p>
            <a:pPr marL="144000" marR="0" lvl="1" indent="-144000" algn="l" rtl="0">
              <a:lnSpc>
                <a:spcPct val="100000"/>
              </a:lnSpc>
              <a:spcBef>
                <a:spcPts val="1600"/>
              </a:spcBef>
              <a:spcAft>
                <a:spcPts val="0"/>
              </a:spcAft>
              <a:buClr>
                <a:schemeClr val="dk1"/>
              </a:buClr>
              <a:buSzPts val="1100"/>
              <a:buFont typeface="Arial"/>
              <a:buChar char="•"/>
            </a:pPr>
            <a:r>
              <a:rPr lang="en" sz="1100" b="0" i="0" u="none" strike="noStrike" cap="none" dirty="0">
                <a:solidFill>
                  <a:schemeClr val="dk1"/>
                </a:solidFill>
                <a:latin typeface="Lato Light"/>
                <a:ea typeface="Lato Light"/>
                <a:cs typeface="Lato Light"/>
                <a:sym typeface="Lato Light"/>
              </a:rPr>
              <a:t>iTag</a:t>
            </a:r>
            <a:endParaRPr dirty="0"/>
          </a:p>
          <a:p>
            <a:pPr marL="144000" marR="0" lvl="1" indent="-144000" algn="l" rtl="0">
              <a:lnSpc>
                <a:spcPct val="100000"/>
              </a:lnSpc>
              <a:spcBef>
                <a:spcPts val="1600"/>
              </a:spcBef>
              <a:spcAft>
                <a:spcPts val="0"/>
              </a:spcAft>
              <a:buClr>
                <a:schemeClr val="dk1"/>
              </a:buClr>
              <a:buSzPts val="1100"/>
              <a:buFont typeface="Arial"/>
              <a:buChar char="•"/>
            </a:pPr>
            <a:r>
              <a:rPr lang="en" sz="1100" b="0" i="0" u="none" strike="noStrike" cap="none" dirty="0">
                <a:solidFill>
                  <a:schemeClr val="dk1"/>
                </a:solidFill>
                <a:latin typeface="Lato Light"/>
                <a:ea typeface="Lato Light"/>
                <a:cs typeface="Lato Light"/>
                <a:sym typeface="Lato Light"/>
              </a:rPr>
              <a:t>Proposed Bahamas node</a:t>
            </a:r>
            <a:endParaRPr sz="1100" b="0" i="0" u="none" strike="noStrike" cap="none" dirty="0">
              <a:solidFill>
                <a:schemeClr val="dk1"/>
              </a:solidFill>
              <a:latin typeface="Lato Light"/>
              <a:ea typeface="Lato Light"/>
              <a:cs typeface="Lato Light"/>
              <a:sym typeface="Lato Light"/>
            </a:endParaRPr>
          </a:p>
          <a:p>
            <a:pPr marL="144000" marR="0" lvl="1" indent="-144000" algn="l" rtl="0">
              <a:lnSpc>
                <a:spcPct val="100000"/>
              </a:lnSpc>
              <a:spcBef>
                <a:spcPts val="1600"/>
              </a:spcBef>
              <a:spcAft>
                <a:spcPts val="0"/>
              </a:spcAft>
              <a:buClr>
                <a:schemeClr val="dk1"/>
              </a:buClr>
              <a:buSzPts val="1100"/>
              <a:buFont typeface="Lato Light"/>
              <a:buChar char="•"/>
            </a:pPr>
            <a:r>
              <a:rPr lang="en" sz="1100" dirty="0">
                <a:solidFill>
                  <a:schemeClr val="dk1"/>
                </a:solidFill>
                <a:latin typeface="Lato Light"/>
                <a:ea typeface="Lato Light"/>
                <a:cs typeface="Lato Light"/>
                <a:sym typeface="Lato Light"/>
              </a:rPr>
              <a:t>Pacific Islands node (PIRAT)</a:t>
            </a:r>
            <a:endParaRPr sz="1100" dirty="0">
              <a:solidFill>
                <a:schemeClr val="dk1"/>
              </a:solidFill>
              <a:latin typeface="Lato Light"/>
              <a:ea typeface="Lato Light"/>
              <a:cs typeface="Lato Light"/>
              <a:sym typeface="Lato Light"/>
            </a:endParaRPr>
          </a:p>
          <a:p>
            <a:pPr marL="144000" marR="0" lvl="1" indent="-144000" algn="l" rtl="0">
              <a:lnSpc>
                <a:spcPct val="100000"/>
              </a:lnSpc>
              <a:spcBef>
                <a:spcPts val="1600"/>
              </a:spcBef>
              <a:spcAft>
                <a:spcPts val="0"/>
              </a:spcAft>
              <a:buClr>
                <a:schemeClr val="dk1"/>
              </a:buClr>
              <a:buSzPts val="1100"/>
              <a:buFont typeface="Lato Light"/>
              <a:buChar char="•"/>
            </a:pPr>
            <a:r>
              <a:rPr lang="en" sz="1100" dirty="0">
                <a:solidFill>
                  <a:schemeClr val="dk1"/>
                </a:solidFill>
                <a:latin typeface="Lato Light"/>
                <a:ea typeface="Lato Light"/>
                <a:cs typeface="Lato Light"/>
                <a:sym typeface="Lato Light"/>
              </a:rPr>
              <a:t>UC Davis node (PATH)</a:t>
            </a:r>
            <a:endParaRPr sz="1100" dirty="0">
              <a:solidFill>
                <a:schemeClr val="dk1"/>
              </a:solidFill>
              <a:latin typeface="Lato Light"/>
              <a:ea typeface="Lato Light"/>
              <a:cs typeface="Lato Light"/>
              <a:sym typeface="Lato Light"/>
            </a:endParaRPr>
          </a:p>
          <a:p>
            <a:pPr marL="144000" marR="0" lvl="1" indent="-144000" algn="l" rtl="0">
              <a:lnSpc>
                <a:spcPct val="100000"/>
              </a:lnSpc>
              <a:spcBef>
                <a:spcPts val="1600"/>
              </a:spcBef>
              <a:spcAft>
                <a:spcPts val="0"/>
              </a:spcAft>
              <a:buClr>
                <a:schemeClr val="dk1"/>
              </a:buClr>
              <a:buSzPts val="1100"/>
              <a:buFont typeface="Lato Light"/>
              <a:buChar char="•"/>
            </a:pPr>
            <a:r>
              <a:rPr lang="en" sz="1100" dirty="0">
                <a:solidFill>
                  <a:schemeClr val="dk1"/>
                </a:solidFill>
                <a:latin typeface="Lato Light"/>
                <a:ea typeface="Lato Light"/>
                <a:cs typeface="Lato Light"/>
                <a:sym typeface="Lato Light"/>
              </a:rPr>
              <a:t>More west coast Nodes?</a:t>
            </a:r>
            <a:endParaRPr sz="1100" dirty="0">
              <a:solidFill>
                <a:schemeClr val="dk1"/>
              </a:solidFill>
              <a:latin typeface="Lato Light"/>
              <a:ea typeface="Lato Light"/>
              <a:cs typeface="Lato Light"/>
              <a:sym typeface="Lato Light"/>
            </a:endParaRPr>
          </a:p>
        </p:txBody>
      </p:sp>
      <p:pic>
        <p:nvPicPr>
          <p:cNvPr id="279" name="Google Shape;279;p57" descr="SANOCEAN"/>
          <p:cNvPicPr preferRelativeResize="0"/>
          <p:nvPr/>
        </p:nvPicPr>
        <p:blipFill rotWithShape="1">
          <a:blip r:embed="rId4">
            <a:alphaModFix/>
          </a:blip>
          <a:srcRect l="7001" t="8160" r="8209" b="9034"/>
          <a:stretch/>
        </p:blipFill>
        <p:spPr>
          <a:xfrm>
            <a:off x="-1" y="4356415"/>
            <a:ext cx="929876" cy="342011"/>
          </a:xfrm>
          <a:prstGeom prst="rect">
            <a:avLst/>
          </a:prstGeom>
          <a:noFill/>
          <a:ln>
            <a:noFill/>
          </a:ln>
        </p:spPr>
      </p:pic>
      <p:pic>
        <p:nvPicPr>
          <p:cNvPr id="280" name="Google Shape;280;p57"/>
          <p:cNvPicPr preferRelativeResize="0"/>
          <p:nvPr/>
        </p:nvPicPr>
        <p:blipFill rotWithShape="1">
          <a:blip r:embed="rId5">
            <a:alphaModFix amt="20000"/>
          </a:blip>
          <a:srcRect l="3051" r="3060"/>
          <a:stretch/>
        </p:blipFill>
        <p:spPr>
          <a:xfrm>
            <a:off x="0" y="1"/>
            <a:ext cx="7090476" cy="4763149"/>
          </a:xfrm>
          <a:prstGeom prst="rect">
            <a:avLst/>
          </a:prstGeom>
          <a:noFill/>
          <a:ln>
            <a:noFill/>
          </a:ln>
        </p:spPr>
      </p:pic>
      <p:sp>
        <p:nvSpPr>
          <p:cNvPr id="281" name="Google Shape;281;p57"/>
          <p:cNvSpPr txBox="1">
            <a:spLocks noGrp="1"/>
          </p:cNvSpPr>
          <p:nvPr>
            <p:ph type="body" idx="1"/>
          </p:nvPr>
        </p:nvSpPr>
        <p:spPr>
          <a:xfrm>
            <a:off x="477000" y="659442"/>
            <a:ext cx="4362900" cy="3957300"/>
          </a:xfrm>
          <a:prstGeom prst="rect">
            <a:avLst/>
          </a:prstGeom>
          <a:noFill/>
          <a:ln>
            <a:noFill/>
          </a:ln>
        </p:spPr>
        <p:txBody>
          <a:bodyPr spcFirstLastPara="1" wrap="square" lIns="91425" tIns="91425" rIns="91425" bIns="91425" anchor="t" anchorCtr="0">
            <a:noAutofit/>
          </a:bodyPr>
          <a:lstStyle/>
          <a:p>
            <a:pPr marL="165100" lvl="0" indent="0" algn="l" rtl="0">
              <a:lnSpc>
                <a:spcPct val="130000"/>
              </a:lnSpc>
              <a:spcBef>
                <a:spcPts val="0"/>
              </a:spcBef>
              <a:spcAft>
                <a:spcPts val="0"/>
              </a:spcAft>
              <a:buClr>
                <a:schemeClr val="dk1"/>
              </a:buClr>
              <a:buSzPts val="1000"/>
              <a:buNone/>
            </a:pPr>
            <a:endParaRPr sz="1200" i="1" dirty="0">
              <a:solidFill>
                <a:schemeClr val="dk1"/>
              </a:solidFill>
              <a:highlight>
                <a:srgbClr val="FFFFFF"/>
              </a:highlight>
              <a:latin typeface="Lato Light"/>
              <a:ea typeface="Lato Light"/>
              <a:cs typeface="Lato Light"/>
              <a:sym typeface="Lato Light"/>
            </a:endParaRPr>
          </a:p>
          <a:p>
            <a:pPr marL="457200" lvl="0" indent="-228600" algn="l" rtl="0">
              <a:lnSpc>
                <a:spcPct val="130000"/>
              </a:lnSpc>
              <a:spcBef>
                <a:spcPts val="0"/>
              </a:spcBef>
              <a:spcAft>
                <a:spcPts val="0"/>
              </a:spcAft>
              <a:buClr>
                <a:schemeClr val="dk1"/>
              </a:buClr>
              <a:buSzPts val="1000"/>
              <a:buFont typeface="Lato Light"/>
              <a:buNone/>
            </a:pPr>
            <a:r>
              <a:rPr lang="en" sz="1200" b="1" dirty="0">
                <a:solidFill>
                  <a:schemeClr val="dk1"/>
                </a:solidFill>
                <a:highlight>
                  <a:srgbClr val="FFFFFF"/>
                </a:highlight>
                <a:latin typeface="Lato Light"/>
                <a:ea typeface="Lato Light"/>
                <a:cs typeface="Lato Light"/>
                <a:sym typeface="Lato Light"/>
              </a:rPr>
              <a:t>OTN-GLOBAL</a:t>
            </a:r>
            <a:endParaRPr dirty="0"/>
          </a:p>
          <a:p>
            <a:pPr marL="457200" lvl="0" indent="-228600" algn="l" rtl="0">
              <a:lnSpc>
                <a:spcPct val="130000"/>
              </a:lnSpc>
              <a:spcBef>
                <a:spcPts val="0"/>
              </a:spcBef>
              <a:spcAft>
                <a:spcPts val="0"/>
              </a:spcAft>
              <a:buClr>
                <a:schemeClr val="dk1"/>
              </a:buClr>
              <a:buSzPts val="1000"/>
              <a:buChar char="●"/>
            </a:pPr>
            <a:r>
              <a:rPr lang="en" sz="1200" dirty="0">
                <a:solidFill>
                  <a:schemeClr val="dk1"/>
                </a:solidFill>
                <a:highlight>
                  <a:srgbClr val="FFFFFF"/>
                </a:highlight>
                <a:latin typeface="Lato Light"/>
                <a:ea typeface="Lato Light"/>
                <a:cs typeface="Lato Light"/>
                <a:sym typeface="Lato Light"/>
              </a:rPr>
              <a:t>Catch-all for global partners and equipment loans</a:t>
            </a:r>
            <a:endParaRPr sz="1200" dirty="0">
              <a:solidFill>
                <a:schemeClr val="dk1"/>
              </a:solidFill>
              <a:latin typeface="Lato Light"/>
              <a:ea typeface="Lato Light"/>
              <a:cs typeface="Lato Light"/>
              <a:sym typeface="Lato Light"/>
            </a:endParaRPr>
          </a:p>
          <a:p>
            <a:pPr marL="228600" lvl="0" indent="0" algn="l" rtl="0">
              <a:lnSpc>
                <a:spcPct val="130000"/>
              </a:lnSpc>
              <a:spcBef>
                <a:spcPts val="0"/>
              </a:spcBef>
              <a:spcAft>
                <a:spcPts val="0"/>
              </a:spcAft>
              <a:buClr>
                <a:schemeClr val="dk1"/>
              </a:buClr>
              <a:buSzPts val="1000"/>
              <a:buNone/>
            </a:pPr>
            <a:endParaRPr sz="1200" dirty="0">
              <a:solidFill>
                <a:schemeClr val="dk1"/>
              </a:solidFill>
              <a:highlight>
                <a:srgbClr val="FFFFFF"/>
              </a:highlight>
              <a:latin typeface="Lato Light"/>
              <a:ea typeface="Lato Light"/>
              <a:cs typeface="Lato Light"/>
              <a:sym typeface="Lato Light"/>
            </a:endParaRPr>
          </a:p>
          <a:p>
            <a:pPr marL="457200" lvl="0" indent="-228600" algn="l" rtl="0">
              <a:lnSpc>
                <a:spcPct val="130000"/>
              </a:lnSpc>
              <a:spcBef>
                <a:spcPts val="0"/>
              </a:spcBef>
              <a:spcAft>
                <a:spcPts val="0"/>
              </a:spcAft>
              <a:buClr>
                <a:schemeClr val="dk1"/>
              </a:buClr>
              <a:buSzPts val="1000"/>
              <a:buFont typeface="Lato Light"/>
              <a:buNone/>
            </a:pPr>
            <a:r>
              <a:rPr lang="en" sz="1200" b="1" dirty="0">
                <a:solidFill>
                  <a:schemeClr val="dk1"/>
                </a:solidFill>
                <a:highlight>
                  <a:srgbClr val="FFFFFF"/>
                </a:highlight>
                <a:latin typeface="Lato Light"/>
                <a:ea typeface="Lato Light"/>
                <a:cs typeface="Lato Light"/>
                <a:sym typeface="Lato Light"/>
              </a:rPr>
              <a:t>OTN-NORTHEAST PACIFIC</a:t>
            </a:r>
            <a:endParaRPr dirty="0"/>
          </a:p>
          <a:p>
            <a:pPr marL="400050" lvl="0" indent="-171450" algn="l" rtl="0">
              <a:lnSpc>
                <a:spcPct val="130000"/>
              </a:lnSpc>
              <a:spcBef>
                <a:spcPts val="0"/>
              </a:spcBef>
              <a:spcAft>
                <a:spcPts val="0"/>
              </a:spcAft>
              <a:buClr>
                <a:schemeClr val="dk1"/>
              </a:buClr>
              <a:buSzPts val="1000"/>
              <a:buChar char="●"/>
            </a:pPr>
            <a:r>
              <a:rPr lang="en" sz="1200" dirty="0">
                <a:solidFill>
                  <a:schemeClr val="dk1"/>
                </a:solidFill>
                <a:highlight>
                  <a:srgbClr val="FFFFFF"/>
                </a:highlight>
                <a:latin typeface="Lato Light"/>
                <a:ea typeface="Lato Light"/>
                <a:cs typeface="Lato Light"/>
                <a:sym typeface="Lato Light"/>
              </a:rPr>
              <a:t>Historically the POST array, hosted at OTN</a:t>
            </a:r>
            <a:endParaRPr dirty="0"/>
          </a:p>
          <a:p>
            <a:pPr marL="228600" lvl="0" indent="0" algn="l" rtl="0">
              <a:lnSpc>
                <a:spcPct val="130000"/>
              </a:lnSpc>
              <a:spcBef>
                <a:spcPts val="0"/>
              </a:spcBef>
              <a:spcAft>
                <a:spcPts val="0"/>
              </a:spcAft>
              <a:buClr>
                <a:schemeClr val="dk1"/>
              </a:buClr>
              <a:buSzPts val="1000"/>
              <a:buNone/>
            </a:pPr>
            <a:endParaRPr sz="1200" dirty="0">
              <a:solidFill>
                <a:schemeClr val="dk1"/>
              </a:solidFill>
              <a:highlight>
                <a:srgbClr val="FFFFFF"/>
              </a:highlight>
              <a:latin typeface="Lato Light"/>
              <a:ea typeface="Lato Light"/>
              <a:cs typeface="Lato Light"/>
              <a:sym typeface="Lato Light"/>
            </a:endParaRPr>
          </a:p>
          <a:p>
            <a:pPr marL="457200" lvl="0" indent="-228600" algn="l" rtl="0">
              <a:lnSpc>
                <a:spcPct val="130000"/>
              </a:lnSpc>
              <a:spcBef>
                <a:spcPts val="0"/>
              </a:spcBef>
              <a:spcAft>
                <a:spcPts val="0"/>
              </a:spcAft>
              <a:buClr>
                <a:schemeClr val="dk1"/>
              </a:buClr>
              <a:buSzPts val="1000"/>
              <a:buFont typeface="Lato Light"/>
              <a:buNone/>
            </a:pPr>
            <a:r>
              <a:rPr lang="en" sz="1200" b="1" dirty="0">
                <a:solidFill>
                  <a:schemeClr val="dk1"/>
                </a:solidFill>
                <a:highlight>
                  <a:srgbClr val="FFFFFF"/>
                </a:highlight>
                <a:latin typeface="Lato Light"/>
                <a:ea typeface="Lato Light"/>
                <a:cs typeface="Lato Light"/>
                <a:sym typeface="Lato Light"/>
              </a:rPr>
              <a:t>MIGRAMAR</a:t>
            </a:r>
            <a:endParaRPr dirty="0"/>
          </a:p>
          <a:p>
            <a:pPr marL="457200" lvl="0" indent="-228600" algn="l" rtl="0">
              <a:lnSpc>
                <a:spcPct val="130000"/>
              </a:lnSpc>
              <a:spcBef>
                <a:spcPts val="0"/>
              </a:spcBef>
              <a:spcAft>
                <a:spcPts val="0"/>
              </a:spcAft>
              <a:buClr>
                <a:schemeClr val="dk1"/>
              </a:buClr>
              <a:buSzPts val="1000"/>
              <a:buChar char="●"/>
            </a:pPr>
            <a:r>
              <a:rPr lang="en" sz="1200" dirty="0">
                <a:solidFill>
                  <a:schemeClr val="dk1"/>
                </a:solidFill>
                <a:highlight>
                  <a:srgbClr val="FFFFFF"/>
                </a:highlight>
                <a:latin typeface="Lato Light"/>
                <a:ea typeface="Lato Light"/>
                <a:cs typeface="Lato Light"/>
                <a:sym typeface="Lato Light"/>
              </a:rPr>
              <a:t>Eastern Tropical Pacific research - </a:t>
            </a:r>
            <a:r>
              <a:rPr lang="en" sz="1200" u="sng" dirty="0">
                <a:solidFill>
                  <a:schemeClr val="hlink"/>
                </a:solidFill>
                <a:highlight>
                  <a:srgbClr val="FFFFFF"/>
                </a:highlight>
                <a:hlinkClick r:id="rId6"/>
              </a:rPr>
              <a:t>http://migramar.org/hi/en/</a:t>
            </a:r>
            <a:r>
              <a:rPr lang="en" sz="1200" dirty="0">
                <a:highlight>
                  <a:srgbClr val="FFFFFF"/>
                </a:highlight>
              </a:rPr>
              <a:t> </a:t>
            </a:r>
            <a:endParaRPr dirty="0"/>
          </a:p>
          <a:p>
            <a:pPr marL="457200" lvl="0" indent="-228600" algn="l" rtl="0">
              <a:lnSpc>
                <a:spcPct val="130000"/>
              </a:lnSpc>
              <a:spcBef>
                <a:spcPts val="0"/>
              </a:spcBef>
              <a:spcAft>
                <a:spcPts val="0"/>
              </a:spcAft>
              <a:buClr>
                <a:schemeClr val="dk1"/>
              </a:buClr>
              <a:buSzPts val="1000"/>
              <a:buChar char="●"/>
            </a:pPr>
            <a:r>
              <a:rPr lang="en" sz="1200" dirty="0">
                <a:solidFill>
                  <a:schemeClr val="dk1"/>
                </a:solidFill>
                <a:highlight>
                  <a:srgbClr val="FFFFFF"/>
                </a:highlight>
                <a:latin typeface="Lato Light"/>
                <a:ea typeface="Lato Light"/>
                <a:cs typeface="Lato Light"/>
                <a:sym typeface="Lato Light"/>
              </a:rPr>
              <a:t>Hosted at OTN, in process of training a data manager </a:t>
            </a:r>
            <a:endParaRPr sz="1200" dirty="0">
              <a:solidFill>
                <a:schemeClr val="dk1"/>
              </a:solidFill>
              <a:highlight>
                <a:srgbClr val="FFFFFF"/>
              </a:highlight>
              <a:latin typeface="Lato Light"/>
              <a:ea typeface="Lato Light"/>
              <a:cs typeface="Lato Light"/>
              <a:sym typeface="Lato Light"/>
            </a:endParaRPr>
          </a:p>
          <a:p>
            <a:pPr marL="457200" lvl="0" indent="-165100" algn="l" rtl="0">
              <a:lnSpc>
                <a:spcPct val="130000"/>
              </a:lnSpc>
              <a:spcBef>
                <a:spcPts val="0"/>
              </a:spcBef>
              <a:spcAft>
                <a:spcPts val="0"/>
              </a:spcAft>
              <a:buClr>
                <a:schemeClr val="dk1"/>
              </a:buClr>
              <a:buSzPts val="1000"/>
              <a:buFont typeface="Arial"/>
              <a:buNone/>
            </a:pPr>
            <a:endParaRPr sz="1200" dirty="0">
              <a:solidFill>
                <a:schemeClr val="dk1"/>
              </a:solidFill>
              <a:latin typeface="Lato Light"/>
              <a:ea typeface="Lato Light"/>
              <a:cs typeface="Lato Light"/>
              <a:sym typeface="Lato Light"/>
            </a:endParaRPr>
          </a:p>
          <a:p>
            <a:pPr marL="457200" lvl="0" indent="-228600" algn="l" rtl="0">
              <a:lnSpc>
                <a:spcPct val="130000"/>
              </a:lnSpc>
              <a:spcBef>
                <a:spcPts val="0"/>
              </a:spcBef>
              <a:spcAft>
                <a:spcPts val="0"/>
              </a:spcAft>
              <a:buClr>
                <a:schemeClr val="dk1"/>
              </a:buClr>
              <a:buSzPts val="1000"/>
              <a:buFont typeface="Lato Light"/>
              <a:buNone/>
            </a:pPr>
            <a:r>
              <a:rPr lang="en" sz="1200" b="1" dirty="0">
                <a:solidFill>
                  <a:schemeClr val="dk1"/>
                </a:solidFill>
                <a:highlight>
                  <a:srgbClr val="FFFFFF"/>
                </a:highlight>
                <a:latin typeface="Lato Light"/>
                <a:ea typeface="Lato Light"/>
                <a:cs typeface="Lato Light"/>
                <a:sym typeface="Lato Light"/>
              </a:rPr>
              <a:t>ATAP (</a:t>
            </a:r>
            <a:r>
              <a:rPr lang="en" sz="1200" dirty="0">
                <a:solidFill>
                  <a:schemeClr val="dk1"/>
                </a:solidFill>
                <a:highlight>
                  <a:srgbClr val="FFFFFF"/>
                </a:highlight>
                <a:latin typeface="Lato Light"/>
                <a:ea typeface="Lato Light"/>
                <a:cs typeface="Lato Light"/>
                <a:sym typeface="Lato Light"/>
              </a:rPr>
              <a:t>Acoustic Tracking Array Platform)</a:t>
            </a:r>
            <a:endParaRPr dirty="0"/>
          </a:p>
          <a:p>
            <a:pPr marL="457200" lvl="0" indent="-228600" algn="l" rtl="0">
              <a:lnSpc>
                <a:spcPct val="130000"/>
              </a:lnSpc>
              <a:spcBef>
                <a:spcPts val="0"/>
              </a:spcBef>
              <a:spcAft>
                <a:spcPts val="0"/>
              </a:spcAft>
              <a:buClr>
                <a:schemeClr val="dk1"/>
              </a:buClr>
              <a:buSzPts val="1000"/>
              <a:buChar char="●"/>
            </a:pPr>
            <a:r>
              <a:rPr lang="en" sz="1200" dirty="0">
                <a:solidFill>
                  <a:schemeClr val="dk1"/>
                </a:solidFill>
                <a:highlight>
                  <a:srgbClr val="FFFFFF"/>
                </a:highlight>
                <a:latin typeface="Lato Light"/>
                <a:ea typeface="Lato Light"/>
                <a:cs typeface="Lato Light"/>
                <a:sym typeface="Lato Light"/>
              </a:rPr>
              <a:t>Managed by SAIAB (South African Institute for Aquatic Biodiversity), hosted at OTN  </a:t>
            </a:r>
            <a:r>
              <a:rPr lang="en" sz="1200" u="sng" dirty="0">
                <a:solidFill>
                  <a:schemeClr val="hlink"/>
                </a:solidFill>
                <a:highlight>
                  <a:srgbClr val="FFFFFF"/>
                </a:highlight>
                <a:hlinkClick r:id="rId7"/>
              </a:rPr>
              <a:t>https://www.saiab.ac.za/atap.htm</a:t>
            </a:r>
            <a:endParaRPr sz="1200" dirty="0">
              <a:solidFill>
                <a:schemeClr val="dk1"/>
              </a:solidFill>
              <a:highlight>
                <a:srgbClr val="FFFFFF"/>
              </a:highlight>
              <a:latin typeface="Lato Light"/>
              <a:ea typeface="Lato Light"/>
              <a:cs typeface="Lato Light"/>
              <a:sym typeface="Lato Light"/>
            </a:endParaRPr>
          </a:p>
          <a:p>
            <a:pPr marL="457200" lvl="0" indent="-165100" algn="l" rtl="0">
              <a:lnSpc>
                <a:spcPct val="130000"/>
              </a:lnSpc>
              <a:spcBef>
                <a:spcPts val="0"/>
              </a:spcBef>
              <a:spcAft>
                <a:spcPts val="0"/>
              </a:spcAft>
              <a:buClr>
                <a:schemeClr val="dk1"/>
              </a:buClr>
              <a:buSzPts val="1000"/>
              <a:buNone/>
            </a:pPr>
            <a:endParaRPr sz="1200" dirty="0">
              <a:solidFill>
                <a:schemeClr val="dk1"/>
              </a:solidFill>
              <a:highlight>
                <a:srgbClr val="FFFFFF"/>
              </a:highlight>
              <a:latin typeface="Lato Light"/>
              <a:ea typeface="Lato Light"/>
              <a:cs typeface="Lato Light"/>
              <a:sym typeface="Lato Light"/>
            </a:endParaRPr>
          </a:p>
          <a:p>
            <a:pPr marL="228600" lvl="0" indent="0" algn="l" rtl="0">
              <a:lnSpc>
                <a:spcPct val="130000"/>
              </a:lnSpc>
              <a:spcBef>
                <a:spcPts val="0"/>
              </a:spcBef>
              <a:spcAft>
                <a:spcPts val="0"/>
              </a:spcAft>
              <a:buClr>
                <a:schemeClr val="dk1"/>
              </a:buClr>
              <a:buSzPts val="1000"/>
              <a:buNone/>
            </a:pPr>
            <a:endParaRPr sz="1200" dirty="0">
              <a:solidFill>
                <a:schemeClr val="dk1"/>
              </a:solidFill>
              <a:highlight>
                <a:srgbClr val="FFFFFF"/>
              </a:highlight>
              <a:latin typeface="Lato Light"/>
              <a:ea typeface="Lato Light"/>
              <a:cs typeface="Lato Light"/>
              <a:sym typeface="Lato Light"/>
            </a:endParaRPr>
          </a:p>
        </p:txBody>
      </p:sp>
      <p:sp>
        <p:nvSpPr>
          <p:cNvPr id="282" name="Google Shape;282;p57"/>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57"/>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b="1">
                <a:solidFill>
                  <a:schemeClr val="lt1"/>
                </a:solidFill>
              </a:rPr>
              <a:t>8</a:t>
            </a:fld>
            <a:endParaRPr b="1">
              <a:solidFill>
                <a:schemeClr val="lt1"/>
              </a:solidFill>
            </a:endParaRPr>
          </a:p>
        </p:txBody>
      </p:sp>
      <p:sp>
        <p:nvSpPr>
          <p:cNvPr id="284" name="Google Shape;284;p57"/>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sp>
        <p:nvSpPr>
          <p:cNvPr id="285" name="Google Shape;285;p57"/>
          <p:cNvSpPr txBox="1"/>
          <p:nvPr/>
        </p:nvSpPr>
        <p:spPr>
          <a:xfrm>
            <a:off x="7305178" y="791842"/>
            <a:ext cx="2016300" cy="66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1" i="0" u="none" strike="noStrike" cap="none">
                <a:solidFill>
                  <a:srgbClr val="1FA8B7"/>
                </a:solidFill>
                <a:latin typeface="Arial"/>
                <a:ea typeface="Arial"/>
                <a:cs typeface="Arial"/>
                <a:sym typeface="Arial"/>
              </a:rPr>
              <a:t>Other partners</a:t>
            </a:r>
            <a:endParaRPr sz="1400" b="1" i="0" u="none" strike="noStrike" cap="none">
              <a:solidFill>
                <a:srgbClr val="1FA8B7"/>
              </a:solidFill>
              <a:latin typeface="Arial"/>
              <a:ea typeface="Arial"/>
              <a:cs typeface="Arial"/>
              <a:sym typeface="Arial"/>
            </a:endParaRPr>
          </a:p>
        </p:txBody>
      </p:sp>
      <p:pic>
        <p:nvPicPr>
          <p:cNvPr id="286" name="Google Shape;286;p57"/>
          <p:cNvPicPr preferRelativeResize="0"/>
          <p:nvPr/>
        </p:nvPicPr>
        <p:blipFill rotWithShape="1">
          <a:blip r:embed="rId8">
            <a:alphaModFix/>
          </a:blip>
          <a:srcRect/>
          <a:stretch/>
        </p:blipFill>
        <p:spPr>
          <a:xfrm>
            <a:off x="8616800" y="4821546"/>
            <a:ext cx="403200" cy="252804"/>
          </a:xfrm>
          <a:prstGeom prst="rect">
            <a:avLst/>
          </a:prstGeom>
          <a:noFill/>
          <a:ln>
            <a:noFill/>
          </a:ln>
        </p:spPr>
      </p:pic>
      <p:sp>
        <p:nvSpPr>
          <p:cNvPr id="287" name="Google Shape;287;p57"/>
          <p:cNvSpPr txBox="1"/>
          <p:nvPr/>
        </p:nvSpPr>
        <p:spPr>
          <a:xfrm>
            <a:off x="199100" y="57941"/>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1" i="0" u="none" strike="noStrike" cap="none">
                <a:solidFill>
                  <a:srgbClr val="1E3566"/>
                </a:solidFill>
                <a:latin typeface="Montserrat"/>
                <a:ea typeface="Montserrat"/>
                <a:cs typeface="Montserrat"/>
                <a:sym typeface="Montserrat"/>
              </a:rPr>
              <a:t>FULLY COMPATIBLE NODES</a:t>
            </a:r>
            <a:br>
              <a:rPr lang="en" sz="2800" b="1" i="0" u="none" strike="noStrike" cap="none">
                <a:solidFill>
                  <a:srgbClr val="1E3566"/>
                </a:solidFill>
                <a:latin typeface="Montserrat"/>
                <a:ea typeface="Montserrat"/>
                <a:cs typeface="Montserrat"/>
                <a:sym typeface="Montserrat"/>
              </a:rPr>
            </a:br>
            <a:endParaRPr sz="2800" b="1" i="0" u="none" strike="noStrike" cap="none">
              <a:solidFill>
                <a:srgbClr val="1E3566"/>
              </a:solidFill>
              <a:latin typeface="Montserrat"/>
              <a:ea typeface="Montserrat"/>
              <a:cs typeface="Montserrat"/>
              <a:sym typeface="Montserrat"/>
            </a:endParaRPr>
          </a:p>
        </p:txBody>
      </p:sp>
      <p:pic>
        <p:nvPicPr>
          <p:cNvPr id="288" name="Google Shape;288;p57"/>
          <p:cNvPicPr preferRelativeResize="0"/>
          <p:nvPr/>
        </p:nvPicPr>
        <p:blipFill rotWithShape="1">
          <a:blip r:embed="rId9">
            <a:alphaModFix/>
          </a:blip>
          <a:srcRect/>
          <a:stretch/>
        </p:blipFill>
        <p:spPr>
          <a:xfrm>
            <a:off x="42873" y="2849228"/>
            <a:ext cx="721051" cy="481764"/>
          </a:xfrm>
          <a:prstGeom prst="rect">
            <a:avLst/>
          </a:prstGeom>
          <a:noFill/>
          <a:ln>
            <a:noFill/>
          </a:ln>
        </p:spPr>
      </p:pic>
      <p:pic>
        <p:nvPicPr>
          <p:cNvPr id="289" name="Google Shape;289;p57" descr="European Tracking Network (@AquaticTracking) | Twitter"/>
          <p:cNvPicPr preferRelativeResize="0"/>
          <p:nvPr/>
        </p:nvPicPr>
        <p:blipFill rotWithShape="1">
          <a:blip r:embed="rId10">
            <a:alphaModFix/>
          </a:blip>
          <a:srcRect/>
          <a:stretch/>
        </p:blipFill>
        <p:spPr>
          <a:xfrm>
            <a:off x="7915648" y="2119740"/>
            <a:ext cx="375799" cy="375799"/>
          </a:xfrm>
          <a:prstGeom prst="rect">
            <a:avLst/>
          </a:prstGeom>
          <a:noFill/>
          <a:ln>
            <a:noFill/>
          </a:ln>
        </p:spPr>
      </p:pic>
      <p:pic>
        <p:nvPicPr>
          <p:cNvPr id="290" name="Google Shape;290;p57"/>
          <p:cNvPicPr preferRelativeResize="0"/>
          <p:nvPr/>
        </p:nvPicPr>
        <p:blipFill rotWithShape="1">
          <a:blip r:embed="rId11">
            <a:alphaModFix/>
          </a:blip>
          <a:srcRect r="71208" b="25537"/>
          <a:stretch/>
        </p:blipFill>
        <p:spPr>
          <a:xfrm>
            <a:off x="8291462" y="1860283"/>
            <a:ext cx="577284" cy="278774"/>
          </a:xfrm>
          <a:prstGeom prst="rect">
            <a:avLst/>
          </a:prstGeom>
          <a:noFill/>
          <a:ln>
            <a:noFill/>
          </a:ln>
        </p:spPr>
      </p:pic>
      <p:pic>
        <p:nvPicPr>
          <p:cNvPr id="291" name="Google Shape;291;p57" descr="iTag Science Logo"/>
          <p:cNvPicPr preferRelativeResize="0"/>
          <p:nvPr/>
        </p:nvPicPr>
        <p:blipFill rotWithShape="1">
          <a:blip r:embed="rId12">
            <a:alphaModFix/>
          </a:blip>
          <a:srcRect r="60123"/>
          <a:stretch/>
        </p:blipFill>
        <p:spPr>
          <a:xfrm>
            <a:off x="7956541" y="2545374"/>
            <a:ext cx="553073" cy="323631"/>
          </a:xfrm>
          <a:prstGeom prst="rect">
            <a:avLst/>
          </a:prstGeom>
          <a:noFill/>
          <a:ln>
            <a:noFill/>
          </a:ln>
        </p:spPr>
      </p:pic>
      <p:pic>
        <p:nvPicPr>
          <p:cNvPr id="292" name="Google Shape;292;p57"/>
          <p:cNvPicPr preferRelativeResize="0"/>
          <p:nvPr/>
        </p:nvPicPr>
        <p:blipFill rotWithShape="1">
          <a:blip r:embed="rId13">
            <a:alphaModFix/>
          </a:blip>
          <a:srcRect/>
          <a:stretch/>
        </p:blipFill>
        <p:spPr>
          <a:xfrm>
            <a:off x="8122218" y="1453961"/>
            <a:ext cx="669953" cy="238485"/>
          </a:xfrm>
          <a:prstGeom prst="rect">
            <a:avLst/>
          </a:prstGeom>
          <a:noFill/>
          <a:ln>
            <a:noFill/>
          </a:ln>
        </p:spPr>
      </p:pic>
      <p:grpSp>
        <p:nvGrpSpPr>
          <p:cNvPr id="293" name="Google Shape;293;p57"/>
          <p:cNvGrpSpPr/>
          <p:nvPr/>
        </p:nvGrpSpPr>
        <p:grpSpPr>
          <a:xfrm>
            <a:off x="4104518" y="949948"/>
            <a:ext cx="3200660" cy="3957384"/>
            <a:chOff x="4104518" y="949948"/>
            <a:chExt cx="3200660" cy="3957384"/>
          </a:xfrm>
        </p:grpSpPr>
        <p:sp>
          <p:nvSpPr>
            <p:cNvPr id="294" name="Google Shape;294;p57"/>
            <p:cNvSpPr txBox="1"/>
            <p:nvPr/>
          </p:nvSpPr>
          <p:spPr>
            <a:xfrm>
              <a:off x="4561873" y="949948"/>
              <a:ext cx="2743305" cy="3957384"/>
            </a:xfrm>
            <a:prstGeom prst="rect">
              <a:avLst/>
            </a:prstGeom>
            <a:noFill/>
            <a:ln>
              <a:noFill/>
            </a:ln>
          </p:spPr>
          <p:txBody>
            <a:bodyPr spcFirstLastPara="1" wrap="square" lIns="91425" tIns="91425" rIns="91425" bIns="91425" anchor="t" anchorCtr="0">
              <a:noAutofit/>
            </a:bodyPr>
            <a:lstStyle/>
            <a:p>
              <a:pPr marL="165100" marR="0" lvl="0" indent="0" algn="l" rtl="0">
                <a:lnSpc>
                  <a:spcPct val="130000"/>
                </a:lnSpc>
                <a:spcBef>
                  <a:spcPts val="0"/>
                </a:spcBef>
                <a:spcAft>
                  <a:spcPts val="0"/>
                </a:spcAft>
                <a:buClr>
                  <a:schemeClr val="dk1"/>
                </a:buClr>
                <a:buSzPts val="1000"/>
                <a:buFont typeface="Arial"/>
                <a:buNone/>
              </a:pPr>
              <a:endParaRPr sz="1100" b="0" i="1" u="none" strike="noStrike" cap="none">
                <a:solidFill>
                  <a:schemeClr val="dk1"/>
                </a:solidFill>
                <a:highlight>
                  <a:srgbClr val="FFFFFF"/>
                </a:highlight>
                <a:latin typeface="Lato Light"/>
                <a:ea typeface="Lato Light"/>
                <a:cs typeface="Lato Light"/>
                <a:sym typeface="Lato Light"/>
              </a:endParaRPr>
            </a:p>
            <a:p>
              <a:pPr marL="457200" marR="0" lvl="0" indent="-228600" algn="l" rtl="0">
                <a:lnSpc>
                  <a:spcPct val="130000"/>
                </a:lnSpc>
                <a:spcBef>
                  <a:spcPts val="0"/>
                </a:spcBef>
                <a:spcAft>
                  <a:spcPts val="0"/>
                </a:spcAft>
                <a:buClr>
                  <a:schemeClr val="dk1"/>
                </a:buClr>
                <a:buSzPts val="1000"/>
                <a:buFont typeface="Lato Light"/>
                <a:buNone/>
              </a:pPr>
              <a:r>
                <a:rPr lang="en" sz="1200" b="1" i="0" u="none" strike="noStrike" cap="none">
                  <a:solidFill>
                    <a:schemeClr val="dk1"/>
                  </a:solidFill>
                  <a:highlight>
                    <a:srgbClr val="FFFFFF"/>
                  </a:highlight>
                  <a:latin typeface="Lato Light"/>
                  <a:ea typeface="Lato Light"/>
                  <a:cs typeface="Lato Light"/>
                  <a:sym typeface="Lato Light"/>
                </a:rPr>
                <a:t>FACT</a:t>
              </a:r>
              <a:endParaRPr/>
            </a:p>
            <a:p>
              <a:pPr marL="457200" marR="0" lvl="0" indent="-228600" algn="l" rtl="0">
                <a:lnSpc>
                  <a:spcPct val="130000"/>
                </a:lnSpc>
                <a:spcBef>
                  <a:spcPts val="0"/>
                </a:spcBef>
                <a:spcAft>
                  <a:spcPts val="0"/>
                </a:spcAft>
                <a:buClr>
                  <a:schemeClr val="dk1"/>
                </a:buClr>
                <a:buSzPts val="1000"/>
                <a:buFont typeface="Arial"/>
                <a:buChar char="●"/>
              </a:pPr>
              <a:r>
                <a:rPr lang="en" sz="1200" b="0" i="0" u="none" strike="noStrike" cap="none">
                  <a:solidFill>
                    <a:schemeClr val="dk1"/>
                  </a:solidFill>
                  <a:highlight>
                    <a:srgbClr val="FFFFFF"/>
                  </a:highlight>
                  <a:latin typeface="Lato Light"/>
                  <a:ea typeface="Lato Light"/>
                  <a:cs typeface="Lato Light"/>
                  <a:sym typeface="Lato Light"/>
                </a:rPr>
                <a:t>Hosted at SECOORA, managed by FACT data </a:t>
              </a:r>
              <a:r>
                <a:rPr lang="en" sz="1200">
                  <a:solidFill>
                    <a:schemeClr val="dk1"/>
                  </a:solidFill>
                  <a:highlight>
                    <a:srgbClr val="FFFFFF"/>
                  </a:highlight>
                  <a:latin typeface="Lato Light"/>
                  <a:ea typeface="Lato Light"/>
                  <a:cs typeface="Lato Light"/>
                  <a:sym typeface="Lato Light"/>
                </a:rPr>
                <a:t>manager</a:t>
              </a:r>
              <a:endParaRPr/>
            </a:p>
            <a:p>
              <a:pPr marL="457200" marR="0" lvl="0" indent="-228600" algn="l" rtl="0">
                <a:lnSpc>
                  <a:spcPct val="130000"/>
                </a:lnSpc>
                <a:spcBef>
                  <a:spcPts val="0"/>
                </a:spcBef>
                <a:spcAft>
                  <a:spcPts val="0"/>
                </a:spcAft>
                <a:buClr>
                  <a:schemeClr val="dk1"/>
                </a:buClr>
                <a:buSzPts val="1000"/>
                <a:buFont typeface="Arial"/>
                <a:buChar char="●"/>
              </a:pPr>
              <a:r>
                <a:rPr lang="en" sz="1200" b="0" i="0" u="sng" strike="noStrike" cap="none">
                  <a:solidFill>
                    <a:schemeClr val="hlink"/>
                  </a:solidFill>
                  <a:latin typeface="Arial"/>
                  <a:ea typeface="Arial"/>
                  <a:cs typeface="Arial"/>
                  <a:sym typeface="Arial"/>
                  <a:hlinkClick r:id="rId14"/>
                </a:rPr>
                <a:t>https://secoora.org/fact/</a:t>
              </a:r>
              <a:endParaRPr sz="1200" b="0" i="0" u="none" strike="noStrike" cap="none">
                <a:solidFill>
                  <a:schemeClr val="dk1"/>
                </a:solidFill>
                <a:highlight>
                  <a:srgbClr val="FFFFFF"/>
                </a:highlight>
                <a:latin typeface="Lato Light"/>
                <a:ea typeface="Lato Light"/>
                <a:cs typeface="Lato Light"/>
                <a:sym typeface="Lato Light"/>
              </a:endParaRPr>
            </a:p>
            <a:p>
              <a:pPr marL="457200" marR="0" lvl="0" indent="-165100" algn="l" rtl="0">
                <a:lnSpc>
                  <a:spcPct val="130000"/>
                </a:lnSpc>
                <a:spcBef>
                  <a:spcPts val="0"/>
                </a:spcBef>
                <a:spcAft>
                  <a:spcPts val="0"/>
                </a:spcAft>
                <a:buClr>
                  <a:schemeClr val="dk1"/>
                </a:buClr>
                <a:buSzPts val="1000"/>
                <a:buFont typeface="Arial"/>
                <a:buNone/>
              </a:pPr>
              <a:endParaRPr sz="1200" b="0" i="0" u="none" strike="noStrike" cap="none">
                <a:solidFill>
                  <a:schemeClr val="dk1"/>
                </a:solidFill>
                <a:latin typeface="Lato Light"/>
                <a:ea typeface="Lato Light"/>
                <a:cs typeface="Lato Light"/>
                <a:sym typeface="Lato Light"/>
              </a:endParaRPr>
            </a:p>
            <a:p>
              <a:pPr marL="457200" marR="0" lvl="0" indent="-228600" algn="l" rtl="0">
                <a:lnSpc>
                  <a:spcPct val="130000"/>
                </a:lnSpc>
                <a:spcBef>
                  <a:spcPts val="0"/>
                </a:spcBef>
                <a:spcAft>
                  <a:spcPts val="0"/>
                </a:spcAft>
                <a:buClr>
                  <a:schemeClr val="dk1"/>
                </a:buClr>
                <a:buSzPts val="1000"/>
                <a:buFont typeface="Lato Light"/>
                <a:buNone/>
              </a:pPr>
              <a:r>
                <a:rPr lang="en" sz="1200" b="1" i="0" u="none" strike="noStrike" cap="none">
                  <a:solidFill>
                    <a:schemeClr val="dk1"/>
                  </a:solidFill>
                  <a:highlight>
                    <a:srgbClr val="FFFFFF"/>
                  </a:highlight>
                  <a:latin typeface="Lato Light"/>
                  <a:ea typeface="Lato Light"/>
                  <a:cs typeface="Lato Light"/>
                  <a:sym typeface="Lato Light"/>
                </a:rPr>
                <a:t>ACT/MATOS</a:t>
              </a:r>
              <a:endParaRPr/>
            </a:p>
            <a:p>
              <a:pPr marL="457200" marR="0" lvl="0" indent="-228600" algn="l" rtl="0">
                <a:lnSpc>
                  <a:spcPct val="130000"/>
                </a:lnSpc>
                <a:spcBef>
                  <a:spcPts val="0"/>
                </a:spcBef>
                <a:spcAft>
                  <a:spcPts val="0"/>
                </a:spcAft>
                <a:buClr>
                  <a:schemeClr val="dk1"/>
                </a:buClr>
                <a:buSzPts val="1000"/>
                <a:buFont typeface="Arial"/>
                <a:buChar char="●"/>
              </a:pPr>
              <a:r>
                <a:rPr lang="en" sz="1200" b="0" i="0" u="none" strike="noStrike" cap="none">
                  <a:solidFill>
                    <a:schemeClr val="dk1"/>
                  </a:solidFill>
                  <a:highlight>
                    <a:srgbClr val="FFFFFF"/>
                  </a:highlight>
                  <a:latin typeface="Lato Light"/>
                  <a:ea typeface="Lato Light"/>
                  <a:cs typeface="Lato Light"/>
                  <a:sym typeface="Lato Light"/>
                </a:rPr>
                <a:t>Newest OTN node! Hosted by RPS, managed by ACT manager</a:t>
              </a:r>
              <a:endParaRPr/>
            </a:p>
            <a:p>
              <a:pPr marL="457200" marR="0" lvl="0" indent="-228600" algn="l" rtl="0">
                <a:lnSpc>
                  <a:spcPct val="130000"/>
                </a:lnSpc>
                <a:spcBef>
                  <a:spcPts val="0"/>
                </a:spcBef>
                <a:spcAft>
                  <a:spcPts val="0"/>
                </a:spcAft>
                <a:buClr>
                  <a:schemeClr val="dk1"/>
                </a:buClr>
                <a:buSzPts val="1000"/>
                <a:buFont typeface="Arial"/>
                <a:buChar char="●"/>
              </a:pPr>
              <a:r>
                <a:rPr lang="en" sz="1200" b="0" i="0" u="sng" strike="noStrike" cap="none">
                  <a:solidFill>
                    <a:schemeClr val="hlink"/>
                  </a:solidFill>
                  <a:latin typeface="Arial"/>
                  <a:ea typeface="Arial"/>
                  <a:cs typeface="Arial"/>
                  <a:sym typeface="Arial"/>
                  <a:hlinkClick r:id="rId15"/>
                </a:rPr>
                <a:t>https://matos.asascience.com/</a:t>
              </a:r>
              <a:r>
                <a:rPr lang="en" sz="1200" b="0" i="0" u="none" strike="noStrike" cap="none">
                  <a:solidFill>
                    <a:schemeClr val="dk2"/>
                  </a:solidFill>
                  <a:latin typeface="Arial"/>
                  <a:ea typeface="Arial"/>
                  <a:cs typeface="Arial"/>
                  <a:sym typeface="Arial"/>
                </a:rPr>
                <a:t> </a:t>
              </a:r>
              <a:endParaRPr sz="1200" b="0" i="0" u="none" strike="noStrike" cap="none">
                <a:solidFill>
                  <a:schemeClr val="dk1"/>
                </a:solidFill>
                <a:highlight>
                  <a:srgbClr val="FFFFFF"/>
                </a:highlight>
                <a:latin typeface="Lato Light"/>
                <a:ea typeface="Lato Light"/>
                <a:cs typeface="Lato Light"/>
                <a:sym typeface="Lato Light"/>
              </a:endParaRPr>
            </a:p>
            <a:p>
              <a:pPr marL="457200" marR="0" lvl="0" indent="-165100" algn="l" rtl="0">
                <a:lnSpc>
                  <a:spcPct val="130000"/>
                </a:lnSpc>
                <a:spcBef>
                  <a:spcPts val="0"/>
                </a:spcBef>
                <a:spcAft>
                  <a:spcPts val="0"/>
                </a:spcAft>
                <a:buClr>
                  <a:schemeClr val="dk1"/>
                </a:buClr>
                <a:buSzPts val="1000"/>
                <a:buFont typeface="Arial"/>
                <a:buNone/>
              </a:pPr>
              <a:endParaRPr sz="1200" b="0" i="0" u="none" strike="noStrike" cap="none">
                <a:solidFill>
                  <a:schemeClr val="dk1"/>
                </a:solidFill>
                <a:highlight>
                  <a:srgbClr val="FFFFFF"/>
                </a:highlight>
                <a:latin typeface="Lato Light"/>
                <a:ea typeface="Lato Light"/>
                <a:cs typeface="Lato Light"/>
                <a:sym typeface="Lato Light"/>
              </a:endParaRPr>
            </a:p>
            <a:p>
              <a:pPr marL="457200" marR="0" lvl="0" indent="-228600" algn="l" rtl="0">
                <a:lnSpc>
                  <a:spcPct val="130000"/>
                </a:lnSpc>
                <a:spcBef>
                  <a:spcPts val="0"/>
                </a:spcBef>
                <a:spcAft>
                  <a:spcPts val="0"/>
                </a:spcAft>
                <a:buClr>
                  <a:schemeClr val="dk1"/>
                </a:buClr>
                <a:buSzPts val="1000"/>
                <a:buFont typeface="Arial"/>
                <a:buNone/>
              </a:pPr>
              <a:r>
                <a:rPr lang="en" sz="1200" b="1" i="0" u="none" strike="noStrike" cap="none">
                  <a:solidFill>
                    <a:schemeClr val="dk1"/>
                  </a:solidFill>
                  <a:highlight>
                    <a:srgbClr val="FFFFFF"/>
                  </a:highlight>
                  <a:latin typeface="Lato Light"/>
                  <a:ea typeface="Lato Light"/>
                  <a:cs typeface="Lato Light"/>
                  <a:sym typeface="Lato Light"/>
                </a:rPr>
                <a:t>OTN-BRAZIL</a:t>
              </a:r>
              <a:endParaRPr/>
            </a:p>
            <a:p>
              <a:pPr marL="457200" marR="0" lvl="0" indent="-228600" algn="l" rtl="0">
                <a:lnSpc>
                  <a:spcPct val="130000"/>
                </a:lnSpc>
                <a:spcBef>
                  <a:spcPts val="0"/>
                </a:spcBef>
                <a:spcAft>
                  <a:spcPts val="0"/>
                </a:spcAft>
                <a:buClr>
                  <a:schemeClr val="dk1"/>
                </a:buClr>
                <a:buSzPts val="1000"/>
                <a:buFont typeface="Arial"/>
                <a:buChar char="●"/>
              </a:pPr>
              <a:r>
                <a:rPr lang="en" sz="1200" b="0" i="0" u="none" strike="noStrike" cap="none">
                  <a:solidFill>
                    <a:schemeClr val="dk1"/>
                  </a:solidFill>
                  <a:highlight>
                    <a:srgbClr val="FFFFFF"/>
                  </a:highlight>
                  <a:latin typeface="Lato Light"/>
                  <a:ea typeface="Lato Light"/>
                  <a:cs typeface="Lato Light"/>
                  <a:sym typeface="Lato Light"/>
                </a:rPr>
                <a:t>Managed and hosted at FURG - </a:t>
              </a:r>
              <a:r>
                <a:rPr lang="en" sz="1200" b="0" i="0" u="sng" strike="noStrike" cap="none">
                  <a:solidFill>
                    <a:schemeClr val="hlink"/>
                  </a:solidFill>
                  <a:highlight>
                    <a:srgbClr val="FFFFFF"/>
                  </a:highlight>
                  <a:latin typeface="Lato Light"/>
                  <a:ea typeface="Lato Light"/>
                  <a:cs typeface="Lato Light"/>
                  <a:sym typeface="Lato Light"/>
                  <a:hlinkClick r:id="rId16"/>
                </a:rPr>
                <a:t>http://otn.furg.br/</a:t>
              </a:r>
              <a:r>
                <a:rPr lang="en" sz="1200" b="0" i="0" u="none" strike="noStrike" cap="none">
                  <a:solidFill>
                    <a:schemeClr val="dk1"/>
                  </a:solidFill>
                  <a:highlight>
                    <a:srgbClr val="FFFFFF"/>
                  </a:highlight>
                  <a:latin typeface="Lato Light"/>
                  <a:ea typeface="Lato Light"/>
                  <a:cs typeface="Lato Light"/>
                  <a:sym typeface="Lato Light"/>
                </a:rPr>
                <a:t>     </a:t>
              </a:r>
              <a:endParaRPr/>
            </a:p>
            <a:p>
              <a:pPr marL="457200" marR="0" lvl="0" indent="-165100" algn="l" rtl="0">
                <a:lnSpc>
                  <a:spcPct val="130000"/>
                </a:lnSpc>
                <a:spcBef>
                  <a:spcPts val="0"/>
                </a:spcBef>
                <a:spcAft>
                  <a:spcPts val="0"/>
                </a:spcAft>
                <a:buClr>
                  <a:schemeClr val="dk1"/>
                </a:buClr>
                <a:buSzPts val="1000"/>
                <a:buFont typeface="Arial"/>
                <a:buNone/>
              </a:pPr>
              <a:endParaRPr sz="1200" b="0" i="0" u="none" strike="noStrike" cap="none">
                <a:solidFill>
                  <a:schemeClr val="dk1"/>
                </a:solidFill>
                <a:highlight>
                  <a:srgbClr val="FFFFFF"/>
                </a:highlight>
                <a:latin typeface="Lato Light"/>
                <a:ea typeface="Lato Light"/>
                <a:cs typeface="Lato Light"/>
                <a:sym typeface="Lato Light"/>
              </a:endParaRPr>
            </a:p>
            <a:p>
              <a:pPr marL="228600" marR="0" lvl="0" indent="0" algn="l" rtl="0">
                <a:lnSpc>
                  <a:spcPct val="130000"/>
                </a:lnSpc>
                <a:spcBef>
                  <a:spcPts val="0"/>
                </a:spcBef>
                <a:spcAft>
                  <a:spcPts val="0"/>
                </a:spcAft>
                <a:buClr>
                  <a:schemeClr val="dk1"/>
                </a:buClr>
                <a:buSzPts val="1000"/>
                <a:buFont typeface="Arial"/>
                <a:buNone/>
              </a:pPr>
              <a:endParaRPr sz="1050" b="0" i="0" u="none" strike="noStrike" cap="none">
                <a:solidFill>
                  <a:schemeClr val="dk1"/>
                </a:solidFill>
                <a:highlight>
                  <a:srgbClr val="FFFFFF"/>
                </a:highlight>
                <a:latin typeface="Lato Light"/>
                <a:ea typeface="Lato Light"/>
                <a:cs typeface="Lato Light"/>
                <a:sym typeface="Lato Light"/>
              </a:endParaRPr>
            </a:p>
          </p:txBody>
        </p:sp>
        <p:pic>
          <p:nvPicPr>
            <p:cNvPr id="295" name="Google Shape;295;p57"/>
            <p:cNvPicPr preferRelativeResize="0"/>
            <p:nvPr/>
          </p:nvPicPr>
          <p:blipFill rotWithShape="1">
            <a:blip r:embed="rId17">
              <a:alphaModFix/>
            </a:blip>
            <a:srcRect/>
            <a:stretch/>
          </p:blipFill>
          <p:spPr>
            <a:xfrm>
              <a:off x="4218515" y="1615136"/>
              <a:ext cx="481769" cy="481769"/>
            </a:xfrm>
            <a:prstGeom prst="rect">
              <a:avLst/>
            </a:prstGeom>
            <a:noFill/>
            <a:ln>
              <a:noFill/>
            </a:ln>
          </p:spPr>
        </p:pic>
        <p:pic>
          <p:nvPicPr>
            <p:cNvPr id="296" name="Google Shape;296;p57" descr="MATOS and GLATOS 2015-2016 Development"/>
            <p:cNvPicPr preferRelativeResize="0"/>
            <p:nvPr/>
          </p:nvPicPr>
          <p:blipFill rotWithShape="1">
            <a:blip r:embed="rId18">
              <a:alphaModFix/>
            </a:blip>
            <a:srcRect/>
            <a:stretch/>
          </p:blipFill>
          <p:spPr>
            <a:xfrm>
              <a:off x="4104518" y="2638134"/>
              <a:ext cx="649659" cy="323631"/>
            </a:xfrm>
            <a:prstGeom prst="rect">
              <a:avLst/>
            </a:prstGeom>
            <a:noFill/>
            <a:ln>
              <a:noFill/>
            </a:ln>
          </p:spPr>
        </p:pic>
      </p:grpSp>
      <p:pic>
        <p:nvPicPr>
          <p:cNvPr id="297" name="Google Shape;297;p57"/>
          <p:cNvPicPr preferRelativeResize="0"/>
          <p:nvPr/>
        </p:nvPicPr>
        <p:blipFill rotWithShape="1">
          <a:blip r:embed="rId19">
            <a:alphaModFix/>
          </a:blip>
          <a:srcRect/>
          <a:stretch/>
        </p:blipFill>
        <p:spPr>
          <a:xfrm>
            <a:off x="4136612" y="3606495"/>
            <a:ext cx="645576" cy="287281"/>
          </a:xfrm>
          <a:prstGeom prst="rect">
            <a:avLst/>
          </a:prstGeom>
          <a:noFill/>
          <a:ln>
            <a:noFill/>
          </a:ln>
        </p:spPr>
      </p:pic>
      <p:sp>
        <p:nvSpPr>
          <p:cNvPr id="298" name="Google Shape;298;p57"/>
          <p:cNvSpPr/>
          <p:nvPr/>
        </p:nvSpPr>
        <p:spPr>
          <a:xfrm>
            <a:off x="7217250" y="3202625"/>
            <a:ext cx="1718100" cy="1153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98"/>
                                        </p:tgtEl>
                                        <p:attrNameLst>
                                          <p:attrName>style.visibility</p:attrName>
                                        </p:attrNameLst>
                                      </p:cBhvr>
                                      <p:to>
                                        <p:strVal val="visible"/>
                                      </p:to>
                                    </p:set>
                                    <p:anim calcmode="lin" valueType="num">
                                      <p:cBhvr additive="base">
                                        <p:cTn id="19" dur="1000"/>
                                        <p:tgtEl>
                                          <p:spTgt spid="29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2"/>
        <p:cNvGrpSpPr/>
        <p:nvPr/>
      </p:nvGrpSpPr>
      <p:grpSpPr>
        <a:xfrm>
          <a:off x="0" y="0"/>
          <a:ext cx="0" cy="0"/>
          <a:chOff x="0" y="0"/>
          <a:chExt cx="0" cy="0"/>
        </a:xfrm>
      </p:grpSpPr>
      <p:sp>
        <p:nvSpPr>
          <p:cNvPr id="303" name="Google Shape;303;p58"/>
          <p:cNvSpPr txBox="1"/>
          <p:nvPr/>
        </p:nvSpPr>
        <p:spPr>
          <a:xfrm>
            <a:off x="86450" y="4844750"/>
            <a:ext cx="2253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58"/>
          <p:cNvSpPr txBox="1">
            <a:spLocks noGrp="1"/>
          </p:cNvSpPr>
          <p:nvPr>
            <p:ph type="sldNum" idx="12"/>
          </p:nvPr>
        </p:nvSpPr>
        <p:spPr>
          <a:xfrm>
            <a:off x="-1" y="4763150"/>
            <a:ext cx="4032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b="1">
                <a:solidFill>
                  <a:schemeClr val="lt1"/>
                </a:solidFill>
              </a:rPr>
              <a:t>9</a:t>
            </a:fld>
            <a:endParaRPr b="1">
              <a:solidFill>
                <a:schemeClr val="lt1"/>
              </a:solidFill>
            </a:endParaRPr>
          </a:p>
        </p:txBody>
      </p:sp>
      <p:sp>
        <p:nvSpPr>
          <p:cNvPr id="305" name="Google Shape;305;p58"/>
          <p:cNvSpPr txBox="1"/>
          <p:nvPr/>
        </p:nvSpPr>
        <p:spPr>
          <a:xfrm>
            <a:off x="477000" y="4791950"/>
            <a:ext cx="46638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aleway"/>
                <a:ea typeface="Raleway"/>
                <a:cs typeface="Raleway"/>
                <a:sym typeface="Raleway"/>
              </a:rPr>
              <a:t>OCEAN TRACKING NETWORK</a:t>
            </a:r>
            <a:endParaRPr sz="1000" b="0" i="0" u="none" strike="noStrike" cap="none">
              <a:solidFill>
                <a:srgbClr val="FFFFFF"/>
              </a:solidFill>
              <a:latin typeface="Raleway"/>
              <a:ea typeface="Raleway"/>
              <a:cs typeface="Raleway"/>
              <a:sym typeface="Raleway"/>
            </a:endParaRPr>
          </a:p>
        </p:txBody>
      </p:sp>
      <p:pic>
        <p:nvPicPr>
          <p:cNvPr id="306" name="Google Shape;306;p58"/>
          <p:cNvPicPr preferRelativeResize="0"/>
          <p:nvPr/>
        </p:nvPicPr>
        <p:blipFill rotWithShape="1">
          <a:blip r:embed="rId4">
            <a:alphaModFix/>
          </a:blip>
          <a:srcRect/>
          <a:stretch/>
        </p:blipFill>
        <p:spPr>
          <a:xfrm>
            <a:off x="8616800" y="4821546"/>
            <a:ext cx="403200" cy="252804"/>
          </a:xfrm>
          <a:prstGeom prst="rect">
            <a:avLst/>
          </a:prstGeom>
          <a:noFill/>
          <a:ln>
            <a:noFill/>
          </a:ln>
        </p:spPr>
      </p:pic>
      <p:pic>
        <p:nvPicPr>
          <p:cNvPr id="307" name="Google Shape;307;p58"/>
          <p:cNvPicPr preferRelativeResize="0"/>
          <p:nvPr/>
        </p:nvPicPr>
        <p:blipFill rotWithShape="1">
          <a:blip r:embed="rId5">
            <a:alphaModFix/>
          </a:blip>
          <a:srcRect/>
          <a:stretch/>
        </p:blipFill>
        <p:spPr>
          <a:xfrm>
            <a:off x="477001" y="2124325"/>
            <a:ext cx="1524800" cy="1591650"/>
          </a:xfrm>
          <a:prstGeom prst="rect">
            <a:avLst/>
          </a:prstGeom>
          <a:noFill/>
          <a:ln>
            <a:noFill/>
          </a:ln>
        </p:spPr>
      </p:pic>
      <p:pic>
        <p:nvPicPr>
          <p:cNvPr id="3" name="Picture 2">
            <a:extLst>
              <a:ext uri="{FF2B5EF4-FFF2-40B4-BE49-F238E27FC236}">
                <a16:creationId xmlns:a16="http://schemas.microsoft.com/office/drawing/2014/main" id="{3CC87E57-9E03-4770-A0DE-06B301C47CF7}"/>
              </a:ext>
            </a:extLst>
          </p:cNvPr>
          <p:cNvPicPr>
            <a:picLocks noChangeAspect="1"/>
          </p:cNvPicPr>
          <p:nvPr/>
        </p:nvPicPr>
        <p:blipFill>
          <a:blip r:embed="rId6"/>
          <a:stretch>
            <a:fillRect/>
          </a:stretch>
        </p:blipFill>
        <p:spPr>
          <a:xfrm>
            <a:off x="0" y="0"/>
            <a:ext cx="9144000" cy="1033725"/>
          </a:xfrm>
          <a:prstGeom prst="rect">
            <a:avLst/>
          </a:prstGeom>
        </p:spPr>
      </p:pic>
      <p:pic>
        <p:nvPicPr>
          <p:cNvPr id="5" name="Picture 4">
            <a:extLst>
              <a:ext uri="{FF2B5EF4-FFF2-40B4-BE49-F238E27FC236}">
                <a16:creationId xmlns:a16="http://schemas.microsoft.com/office/drawing/2014/main" id="{D9DAE2C7-A46C-4A7A-87D2-90B21611A34E}"/>
              </a:ext>
            </a:extLst>
          </p:cNvPr>
          <p:cNvPicPr>
            <a:picLocks noChangeAspect="1"/>
          </p:cNvPicPr>
          <p:nvPr/>
        </p:nvPicPr>
        <p:blipFill rotWithShape="1">
          <a:blip r:embed="rId7"/>
          <a:srcRect t="3732" b="12028"/>
          <a:stretch/>
        </p:blipFill>
        <p:spPr>
          <a:xfrm>
            <a:off x="3015404" y="1137286"/>
            <a:ext cx="5601396" cy="3625864"/>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6004</Words>
  <Application>Microsoft Office PowerPoint</Application>
  <PresentationFormat>On-screen Show (16:9)</PresentationFormat>
  <Paragraphs>633</Paragraphs>
  <Slides>61</Slides>
  <Notes>61</Notes>
  <HiddenSlides>12</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61</vt:i4>
      </vt:variant>
    </vt:vector>
  </HeadingPairs>
  <TitlesOfParts>
    <vt:vector size="71" baseType="lpstr">
      <vt:lpstr>Lato</vt:lpstr>
      <vt:lpstr>Arial</vt:lpstr>
      <vt:lpstr>Raleway</vt:lpstr>
      <vt:lpstr>Calibri</vt:lpstr>
      <vt:lpstr>Lato Light</vt:lpstr>
      <vt:lpstr>Montserrat</vt:lpstr>
      <vt:lpstr>Simple Light</vt:lpstr>
      <vt:lpstr>Simple Light</vt:lpstr>
      <vt:lpstr>1_Simple Light</vt:lpstr>
      <vt:lpstr>Simple Light</vt:lpstr>
      <vt:lpstr>PowerPoint Presentation</vt:lpstr>
      <vt:lpstr>PowerPoint Presentation</vt:lpstr>
      <vt:lpstr>INTRODUCTION TO OTN</vt:lpstr>
      <vt:lpstr>HOW OTN TRACKS</vt:lpstr>
      <vt:lpstr>ACOUSTIC RECEIVER LINES</vt:lpstr>
      <vt:lpstr>OTN’s DATABASE </vt:lpstr>
      <vt:lpstr>OTN NODES </vt:lpstr>
      <vt:lpstr>PowerPoint Presentation</vt:lpstr>
      <vt:lpstr>PowerPoint Presentation</vt:lpstr>
      <vt:lpstr>LESSONS LEARNED </vt:lpstr>
      <vt:lpstr>REPORTING TO THE NODE</vt:lpstr>
      <vt:lpstr>REGISTERING WITH THE NODE</vt:lpstr>
      <vt:lpstr>TYPES OF DATA </vt:lpstr>
      <vt:lpstr>TYPES OF DATA</vt:lpstr>
      <vt:lpstr>RECORD KEEPING</vt:lpstr>
      <vt:lpstr>DEPLOYMENT METADATA</vt:lpstr>
      <vt:lpstr>PowerPoint Presentation</vt:lpstr>
      <vt:lpstr>TAG RELEASE METADATA</vt:lpstr>
      <vt:lpstr>COMMON SPREADSHEET ERRORS</vt:lpstr>
      <vt:lpstr>METADATA SCREEN-SHARING</vt:lpstr>
      <vt:lpstr>WHEN TO REPORT</vt:lpstr>
      <vt:lpstr>QUALITY CONTROL</vt:lpstr>
      <vt:lpstr>PowerPoint Presentation</vt:lpstr>
      <vt:lpstr>LESSONS LEARNED </vt:lpstr>
      <vt:lpstr>USING THE DATA PORTAL</vt:lpstr>
      <vt:lpstr>HOW TO REPORT</vt:lpstr>
      <vt:lpstr>USING THE DATA PORTAL WEBSITE</vt:lpstr>
      <vt:lpstr>PowerPoint Presentation</vt:lpstr>
      <vt:lpstr>PowerPoint Presentation</vt:lpstr>
      <vt:lpstr>PowerPoint Presentation</vt:lpstr>
      <vt:lpstr>SUMMARY STATISTICS</vt:lpstr>
      <vt:lpstr>MYSTERY TAG TOOL</vt:lpstr>
      <vt:lpstr>HELPFUL INFO</vt:lpstr>
      <vt:lpstr>WEBSITE SCREEN-SHARING</vt:lpstr>
      <vt:lpstr>DATA OUTPUTS AND ANALYSIS</vt:lpstr>
      <vt:lpstr>ANALYSIS PLANNING </vt:lpstr>
      <vt:lpstr>LIMITS OF DATA</vt:lpstr>
      <vt:lpstr>PowerPoint Presentation</vt:lpstr>
      <vt:lpstr>PowerPoint Presentation</vt:lpstr>
      <vt:lpstr>ANALYSIS PATHWAY </vt:lpstr>
      <vt:lpstr>  WORKSHOPS &amp; TRAINING</vt:lpstr>
      <vt:lpstr>PUBLIC DATA</vt:lpstr>
      <vt:lpstr>YOUR PROJECT</vt:lpstr>
      <vt:lpstr>ONC Loan </vt:lpstr>
      <vt:lpstr>BOOONC </vt:lpstr>
      <vt:lpstr>BOOONC </vt:lpstr>
      <vt:lpstr>BOOONC </vt:lpstr>
      <vt:lpstr>NEXT STEPS </vt:lpstr>
      <vt:lpstr>PowerPoint Presentation</vt:lpstr>
      <vt:lpstr>PowerPoint Presentation</vt:lpstr>
      <vt:lpstr>PowerPoint Presentation</vt:lpstr>
      <vt:lpstr>DISCUSSION</vt:lpstr>
      <vt:lpstr>ABOUT OTN</vt:lpstr>
      <vt:lpstr>FUNDING</vt:lpstr>
      <vt:lpstr>GLIDERS</vt:lpstr>
      <vt:lpstr>ROV: REMOTELY OPERATED VEHICLE</vt:lpstr>
      <vt:lpstr>TYPES OF TAGS </vt:lpstr>
      <vt:lpstr>ARRAY DESIGN</vt:lpstr>
      <vt:lpstr>RANGE TESTING</vt:lpstr>
      <vt:lpstr>TAG COLLISIONS</vt:lpstr>
      <vt:lpstr>TAG COLLISIONS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Caitlin Bate</dc:creator>
  <cp:lastModifiedBy>Caitlin Bate</cp:lastModifiedBy>
  <cp:revision>3</cp:revision>
  <dcterms:modified xsi:type="dcterms:W3CDTF">2022-04-13T15:34:33Z</dcterms:modified>
</cp:coreProperties>
</file>