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1288156-14EF-4D61-80DD-FEEB1B70DA18}">
  <a:tblStyle styleId="{31288156-14EF-4D61-80DD-FEEB1B70DA1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95312799c5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95312799c5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95312799c5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95312799c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95312799c5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95312799c5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95a65783a3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95a65783a3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95312799c5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95312799c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95312799c5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95312799c5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95312799c5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95312799c5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95312799c5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95312799c5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95312799c5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95312799c5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95312799c5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95312799c5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95312799c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95312799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95312799c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95312799c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95a65783a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95a65783a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95a65783a3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95a65783a3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95a65783a3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95a65783a3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95312799c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95312799c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95a65783a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95a65783a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95a65783a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95a65783a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95a65783a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95a65783a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95a65783a3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95a65783a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95a65783a3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95a65783a3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95312799c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95312799c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95a65783a3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95a65783a3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95a65783a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95a65783a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95a65783a3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95a65783a3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95a65783a3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95a65783a3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5e812c91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5e812c91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95a65783a3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95a65783a3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95a65783a3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95a65783a3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95312799c5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95312799c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95312799c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95312799c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95312799c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95312799c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95312799c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95312799c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5312799c5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5312799c5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95312799c5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95312799c5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4" y="744575"/>
            <a:ext cx="4556700" cy="320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Spatial and temporal modelling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8103" y="0"/>
            <a:ext cx="385589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Develop an hypothesis with relevant interactions</a:t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3297300" cy="3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Should be familiar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Modelling philosophy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Avoid random spaghetti throwing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Don’t accelerate rise of machines</a:t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 rotWithShape="1">
          <a:blip r:embed="rId3">
            <a:alphaModFix/>
          </a:blip>
          <a:srcRect b="0" l="0" r="0" t="28191"/>
          <a:stretch/>
        </p:blipFill>
        <p:spPr>
          <a:xfrm>
            <a:off x="3741725" y="1332900"/>
            <a:ext cx="5090575" cy="274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" name="Google Shape;124;p23"/>
          <p:cNvGraphicFramePr/>
          <p:nvPr/>
        </p:nvGraphicFramePr>
        <p:xfrm>
          <a:off x="311713" y="445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{31288156-14EF-4D61-80DD-FEEB1B70DA18}</a:tableStyleId>
              </a:tblPr>
              <a:tblGrid>
                <a:gridCol w="880400"/>
                <a:gridCol w="6516450"/>
                <a:gridCol w="1123725"/>
              </a:tblGrid>
              <a:tr h="550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Gaussian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Change in depth, temperature, or acceleration, location along a one-dimensional gradient (e.g. latitude, longitude) where the zero point on the gradient is arbitrary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Pillans et al. (2022)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550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Binomial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Presence or absence, inside or outside area of interest, at risk or not at risk of exposure based on time and location of a detected animal, probability of being at rest at a given time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Lennox et al. (2022)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40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Conditional logistic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Modelling true presence and pseudo-absence data from tracking data on environmental covariates to calculate selection strength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McCabe et al. (2021) bird data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584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Cox.ph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Modelling time-to-event for individually tagged animals to reach an outcome such as departure from an area, recapture by fishers, or natural mortality (e.g. Whoriskey et al. 2019) with smoothed covariates. 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Storms et al. (2022) tracked moths 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253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Negative binomial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Count of individuals at a location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Bino et al. (2018)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253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Poisson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Count of individuals at a location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Hessler et al. (2023)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253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Gamma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Depth, temperature, acceleration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Nash et al. 2022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550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Tweedie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Potentially can be used for modelling continuous zero-inflated variables, such as movement speed for individuals that alternate between moving and resting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Westrelin et al. (2018); Rodrigues et al. (2022)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40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Beta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Fraction of the day spent active,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Depth as a fraction of the water column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Secor et al. (2021)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 Pick the right regression family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 You can pick your preferred gam function</a:t>
            </a:r>
            <a:endParaRPr/>
          </a:p>
        </p:txBody>
      </p:sp>
      <p:sp>
        <p:nvSpPr>
          <p:cNvPr id="131" name="Google Shape;131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mgcv::</a:t>
            </a:r>
            <a:r>
              <a:rPr lang="en"/>
              <a:t>g</a:t>
            </a:r>
            <a:r>
              <a:rPr lang="en"/>
              <a:t>am (nlme model fitting)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mgcv::</a:t>
            </a:r>
            <a:r>
              <a:rPr lang="en"/>
              <a:t>g</a:t>
            </a:r>
            <a:r>
              <a:rPr lang="en"/>
              <a:t>amm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>
                <a:solidFill>
                  <a:srgbClr val="FF0000"/>
                </a:solidFill>
              </a:rPr>
              <a:t>mgcv::</a:t>
            </a:r>
            <a:r>
              <a:rPr b="1" lang="en">
                <a:solidFill>
                  <a:srgbClr val="FF0000"/>
                </a:solidFill>
              </a:rPr>
              <a:t>b</a:t>
            </a:r>
            <a:r>
              <a:rPr b="1" lang="en">
                <a:solidFill>
                  <a:srgbClr val="FF0000"/>
                </a:solidFill>
              </a:rPr>
              <a:t>am</a:t>
            </a:r>
            <a:endParaRPr b="1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gamm4::</a:t>
            </a:r>
            <a:r>
              <a:rPr lang="en"/>
              <a:t>g</a:t>
            </a:r>
            <a:r>
              <a:rPr lang="en"/>
              <a:t>amm4 (lme4 model fitting)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brms::brm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 You can pick your preferred gam function</a:t>
            </a:r>
            <a:endParaRPr/>
          </a:p>
        </p:txBody>
      </p:sp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662" y="1017725"/>
            <a:ext cx="7160668" cy="41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7. Choosing a smoother</a:t>
            </a:r>
            <a:endParaRPr/>
          </a:p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311700" y="1152475"/>
            <a:ext cx="2885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 all smoothers are the same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Don’t care about AIC.. specify correctly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Thin plate default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Circular smoother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Many others..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Soap film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Markov random field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9500" y="1170125"/>
            <a:ext cx="5642097" cy="3250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</a:t>
            </a:r>
            <a:r>
              <a:rPr lang="en"/>
              <a:t>. Choosing a smoother</a:t>
            </a:r>
            <a:endParaRPr/>
          </a:p>
        </p:txBody>
      </p:sp>
      <p:sp>
        <p:nvSpPr>
          <p:cNvPr id="150" name="Google Shape;150;p27"/>
          <p:cNvSpPr txBox="1"/>
          <p:nvPr>
            <p:ph idx="1" type="body"/>
          </p:nvPr>
        </p:nvSpPr>
        <p:spPr>
          <a:xfrm>
            <a:off x="311700" y="1152475"/>
            <a:ext cx="2885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 all smoothers are the same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Thin plate default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Circular smoother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Many others..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Soap film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Markov random field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7"/>
          <p:cNvPicPr preferRelativeResize="0"/>
          <p:nvPr/>
        </p:nvPicPr>
        <p:blipFill rotWithShape="1">
          <a:blip r:embed="rId3">
            <a:alphaModFix/>
          </a:blip>
          <a:srcRect b="0" l="21665" r="23374" t="0"/>
          <a:stretch/>
        </p:blipFill>
        <p:spPr>
          <a:xfrm>
            <a:off x="4450800" y="275099"/>
            <a:ext cx="4381501" cy="459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8. Check your knots</a:t>
            </a:r>
            <a:endParaRPr/>
          </a:p>
        </p:txBody>
      </p:sp>
      <p:sp>
        <p:nvSpPr>
          <p:cNvPr id="157" name="Google Shape;157;p28"/>
          <p:cNvSpPr txBox="1"/>
          <p:nvPr>
            <p:ph idx="1" type="body"/>
          </p:nvPr>
        </p:nvSpPr>
        <p:spPr>
          <a:xfrm>
            <a:off x="311700" y="1152475"/>
            <a:ext cx="1716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Modify k-value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Default is 10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 not use default</a:t>
            </a:r>
            <a:endParaRPr/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8300" y="1017725"/>
            <a:ext cx="6631660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9. Temporal dependency</a:t>
            </a:r>
            <a:endParaRPr/>
          </a:p>
        </p:txBody>
      </p:sp>
      <p:pic>
        <p:nvPicPr>
          <p:cNvPr id="164" name="Google Shape;1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6175" y="1124300"/>
            <a:ext cx="6631660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9. Temporal dependency</a:t>
            </a:r>
            <a:endParaRPr/>
          </a:p>
        </p:txBody>
      </p:sp>
      <p:sp>
        <p:nvSpPr>
          <p:cNvPr id="170" name="Google Shape;170;p30"/>
          <p:cNvSpPr txBox="1"/>
          <p:nvPr>
            <p:ph idx="1" type="body"/>
          </p:nvPr>
        </p:nvSpPr>
        <p:spPr>
          <a:xfrm>
            <a:off x="311700" y="1152475"/>
            <a:ext cx="729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Full time series highly autocorrelated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Subset series has less autocorrelation</a:t>
            </a:r>
            <a:endParaRPr/>
          </a:p>
        </p:txBody>
      </p:sp>
      <p:pic>
        <p:nvPicPr>
          <p:cNvPr id="171" name="Google Shape;171;p30"/>
          <p:cNvPicPr preferRelativeResize="0"/>
          <p:nvPr/>
        </p:nvPicPr>
        <p:blipFill rotWithShape="1">
          <a:blip r:embed="rId3">
            <a:alphaModFix/>
          </a:blip>
          <a:srcRect b="11568" l="0" r="0" t="15994"/>
          <a:stretch/>
        </p:blipFill>
        <p:spPr>
          <a:xfrm>
            <a:off x="232050" y="2074000"/>
            <a:ext cx="4546200" cy="296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0"/>
          <p:cNvPicPr preferRelativeResize="0"/>
          <p:nvPr/>
        </p:nvPicPr>
        <p:blipFill rotWithShape="1">
          <a:blip r:embed="rId4">
            <a:alphaModFix/>
          </a:blip>
          <a:srcRect b="11106" l="0" r="0" t="14895"/>
          <a:stretch/>
        </p:blipFill>
        <p:spPr>
          <a:xfrm>
            <a:off x="4572000" y="2072625"/>
            <a:ext cx="4454525" cy="29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9. Temporal dependency</a:t>
            </a:r>
            <a:endParaRPr/>
          </a:p>
        </p:txBody>
      </p:sp>
      <p:pic>
        <p:nvPicPr>
          <p:cNvPr id="178" name="Google Shape;1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6175" y="1148950"/>
            <a:ext cx="6631660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are not always linear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100" y="1170125"/>
            <a:ext cx="5931776" cy="31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2443066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10. Spatial dependency</a:t>
            </a:r>
            <a:endParaRPr/>
          </a:p>
        </p:txBody>
      </p:sp>
      <p:sp>
        <p:nvSpPr>
          <p:cNvPr id="184" name="Google Shape;184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425" y="1017725"/>
            <a:ext cx="7425142" cy="427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 txBox="1"/>
          <p:nvPr>
            <p:ph idx="1" type="body"/>
          </p:nvPr>
        </p:nvSpPr>
        <p:spPr>
          <a:xfrm>
            <a:off x="311700" y="1152475"/>
            <a:ext cx="402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can make spatial predictions!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Attribute </a:t>
            </a:r>
            <a:r>
              <a:rPr lang="en"/>
              <a:t>partial effects to space by smoothing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Identify hotspots where more energy is required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Energy landscape?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IS IT POSSIBLE</a:t>
            </a:r>
            <a:endParaRPr/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3">
            <a:alphaModFix/>
          </a:blip>
          <a:srcRect b="0" l="20777" r="13450" t="0"/>
          <a:stretch/>
        </p:blipFill>
        <p:spPr>
          <a:xfrm>
            <a:off x="4296825" y="1017725"/>
            <a:ext cx="4709601" cy="41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10. Spatial dependency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</a:t>
            </a:r>
            <a:r>
              <a:rPr lang="en"/>
              <a:t>. Consider potential interactions</a:t>
            </a:r>
            <a:endParaRPr/>
          </a:p>
        </p:txBody>
      </p:sp>
      <p:sp>
        <p:nvSpPr>
          <p:cNvPr id="198" name="Google Shape;198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911" y="950525"/>
            <a:ext cx="7560177" cy="435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 they influenced by the moon?</a:t>
            </a:r>
            <a:endParaRPr/>
          </a:p>
        </p:txBody>
      </p:sp>
      <p:sp>
        <p:nvSpPr>
          <p:cNvPr id="205" name="Google Shape;205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210" y="1065600"/>
            <a:ext cx="7077576" cy="407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88" y="0"/>
            <a:ext cx="892702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6248" y="3389475"/>
            <a:ext cx="2789250" cy="108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example</a:t>
            </a:r>
            <a:endParaRPr/>
          </a:p>
        </p:txBody>
      </p:sp>
      <p:sp>
        <p:nvSpPr>
          <p:cNvPr id="220" name="Google Shape;220;p37"/>
          <p:cNvSpPr txBox="1"/>
          <p:nvPr>
            <p:ph idx="1" type="body"/>
          </p:nvPr>
        </p:nvSpPr>
        <p:spPr>
          <a:xfrm>
            <a:off x="311700" y="1152475"/>
            <a:ext cx="1826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Important correlation to date</a:t>
            </a:r>
            <a:endParaRPr/>
          </a:p>
        </p:txBody>
      </p:sp>
      <p:pic>
        <p:nvPicPr>
          <p:cNvPr id="221" name="Google Shape;22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2284" y="1078375"/>
            <a:ext cx="6926792" cy="399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88" y="319213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activity affected by lunar illumination?</a:t>
            </a:r>
            <a:endParaRPr/>
          </a:p>
        </p:txBody>
      </p:sp>
      <p:sp>
        <p:nvSpPr>
          <p:cNvPr id="228" name="Google Shape;228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250" y="1203325"/>
            <a:ext cx="6728325" cy="387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regression acceleration ~ moonlight</a:t>
            </a:r>
            <a:endParaRPr/>
          </a:p>
        </p:txBody>
      </p:sp>
      <p:sp>
        <p:nvSpPr>
          <p:cNvPr id="235" name="Google Shape;235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075" y="1152475"/>
            <a:ext cx="6926802" cy="399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mixed regression acceleration ~ moonlight + (1|ID)</a:t>
            </a:r>
            <a:endParaRPr/>
          </a:p>
        </p:txBody>
      </p:sp>
      <p:sp>
        <p:nvSpPr>
          <p:cNvPr id="242" name="Google Shape;242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673" y="1017725"/>
            <a:ext cx="7160648" cy="41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>
            <p:ph type="title"/>
          </p:nvPr>
        </p:nvSpPr>
        <p:spPr>
          <a:xfrm>
            <a:off x="208800" y="445025"/>
            <a:ext cx="872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Additive mixed regression moonlight ~ s(moonlight) + (1|ID)</a:t>
            </a:r>
            <a:endParaRPr/>
          </a:p>
        </p:txBody>
      </p:sp>
      <p:sp>
        <p:nvSpPr>
          <p:cNvPr id="249" name="Google Shape;249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150" y="1152475"/>
            <a:ext cx="6774917" cy="390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Hierarchical GAMs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4959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Pedersen et al. 2019 (PeerJ)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Essential reference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Different approaches to wielding smooths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650" y="101250"/>
            <a:ext cx="3636476" cy="494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model</a:t>
            </a:r>
            <a:endParaRPr/>
          </a:p>
        </p:txBody>
      </p:sp>
      <p:sp>
        <p:nvSpPr>
          <p:cNvPr id="256" name="Google Shape;256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675" y="1017725"/>
            <a:ext cx="7160658" cy="41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Complex spatiotemporal model</a:t>
            </a:r>
            <a:endParaRPr/>
          </a:p>
        </p:txBody>
      </p:sp>
      <p:sp>
        <p:nvSpPr>
          <p:cNvPr id="263" name="Google Shape;263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1962" y="1248525"/>
            <a:ext cx="6760074" cy="389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Lunar effects across space</a:t>
            </a:r>
            <a:endParaRPr/>
          </a:p>
        </p:txBody>
      </p:sp>
      <p:sp>
        <p:nvSpPr>
          <p:cNvPr id="270" name="Google Shape;270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085" y="937550"/>
            <a:ext cx="7299825" cy="420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Lunar effects within a day</a:t>
            </a:r>
            <a:endParaRPr/>
          </a:p>
        </p:txBody>
      </p:sp>
      <p:sp>
        <p:nvSpPr>
          <p:cNvPr id="277" name="Google Shape;277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250" y="1152475"/>
            <a:ext cx="7003500" cy="40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6"/>
          <p:cNvSpPr txBox="1"/>
          <p:nvPr>
            <p:ph type="title"/>
          </p:nvPr>
        </p:nvSpPr>
        <p:spPr>
          <a:xfrm>
            <a:off x="311700" y="295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5" name="Google Shape;28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600" y="867825"/>
            <a:ext cx="7420800" cy="427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Random intercepts of model</a:t>
            </a:r>
            <a:endParaRPr/>
          </a:p>
        </p:txBody>
      </p:sp>
      <p:sp>
        <p:nvSpPr>
          <p:cNvPr id="291" name="Google Shape;291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2" name="Google Shape;29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425" y="912850"/>
            <a:ext cx="7342648" cy="4230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summary</a:t>
            </a:r>
            <a:endParaRPr/>
          </a:p>
        </p:txBody>
      </p:sp>
      <p:sp>
        <p:nvSpPr>
          <p:cNvPr id="298" name="Google Shape;298;p48"/>
          <p:cNvSpPr txBox="1"/>
          <p:nvPr>
            <p:ph idx="1" type="body"/>
          </p:nvPr>
        </p:nvSpPr>
        <p:spPr>
          <a:xfrm>
            <a:off x="311700" y="1152475"/>
            <a:ext cx="4789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smooths significant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parametric terms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Bad experimental design, only one moon cycle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Pseudoreplication?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Activity peaks with lunar illumination </a:t>
            </a:r>
            <a:r>
              <a:rPr b="1" lang="en"/>
              <a:t>spurious</a:t>
            </a:r>
            <a:r>
              <a:rPr b="1" lang="en"/>
              <a:t>?</a:t>
            </a:r>
            <a:endParaRPr b="1"/>
          </a:p>
        </p:txBody>
      </p:sp>
      <p:sp>
        <p:nvSpPr>
          <p:cNvPr id="299" name="Google Shape;299;p48"/>
          <p:cNvSpPr txBox="1"/>
          <p:nvPr/>
        </p:nvSpPr>
        <p:spPr>
          <a:xfrm>
            <a:off x="5255200" y="1968500"/>
            <a:ext cx="3507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FF00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 term         edf ref.df statistic p.value</a:t>
            </a:r>
            <a:endParaRPr sz="1000">
              <a:solidFill>
                <a:srgbClr val="00FF00"/>
              </a:solidFill>
              <a:highlight>
                <a:srgbClr val="0B0B0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FF00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i="1" lang="en" sz="1000">
                <a:solidFill>
                  <a:srgbClr val="949494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&lt;chr&gt;</a:t>
            </a:r>
            <a:r>
              <a:rPr lang="en" sz="1000">
                <a:solidFill>
                  <a:srgbClr val="00FF00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i="1" lang="en" sz="1000">
                <a:solidFill>
                  <a:srgbClr val="949494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&lt;dbl&gt;</a:t>
            </a:r>
            <a:r>
              <a:rPr lang="en" sz="1000">
                <a:solidFill>
                  <a:srgbClr val="00FF00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i="1" lang="en" sz="1000">
                <a:solidFill>
                  <a:srgbClr val="949494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&lt;dbl&gt;</a:t>
            </a:r>
            <a:r>
              <a:rPr lang="en" sz="1000">
                <a:solidFill>
                  <a:srgbClr val="00FF00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     </a:t>
            </a:r>
            <a:r>
              <a:rPr i="1" lang="en" sz="1000">
                <a:solidFill>
                  <a:srgbClr val="949494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&lt;dbl&gt;</a:t>
            </a:r>
            <a:r>
              <a:rPr lang="en" sz="1000">
                <a:solidFill>
                  <a:srgbClr val="00FF00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i="1" lang="en" sz="1000">
                <a:solidFill>
                  <a:srgbClr val="949494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&lt;dbl&gt;</a:t>
            </a:r>
            <a:endParaRPr sz="1000">
              <a:solidFill>
                <a:srgbClr val="00FF00"/>
              </a:solidFill>
              <a:highlight>
                <a:srgbClr val="0B0B0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CBCBC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" sz="1000">
                <a:solidFill>
                  <a:srgbClr val="00FF00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 s(lun)      5.84   5.99      46.7       0</a:t>
            </a:r>
            <a:endParaRPr sz="1000">
              <a:solidFill>
                <a:srgbClr val="00FF00"/>
              </a:solidFill>
              <a:highlight>
                <a:srgbClr val="0B0B0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CBCBC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2</a:t>
            </a:r>
            <a:r>
              <a:rPr lang="en" sz="1000">
                <a:solidFill>
                  <a:srgbClr val="00FF00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 s(foid)    54.8   59        147.        0</a:t>
            </a:r>
            <a:endParaRPr sz="1000">
              <a:solidFill>
                <a:srgbClr val="00FF00"/>
              </a:solidFill>
              <a:highlight>
                <a:srgbClr val="0B0B0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CBCBC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3</a:t>
            </a:r>
            <a:r>
              <a:rPr lang="en" sz="1000">
                <a:solidFill>
                  <a:srgbClr val="00FF00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 s(h)        2.99   3      </a:t>
            </a:r>
            <a:r>
              <a:rPr lang="en" sz="1000" u="sng">
                <a:solidFill>
                  <a:srgbClr val="00FF00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10</a:t>
            </a:r>
            <a:r>
              <a:rPr lang="en" sz="1000">
                <a:solidFill>
                  <a:srgbClr val="00FF00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620.        0</a:t>
            </a:r>
            <a:endParaRPr sz="1000">
              <a:solidFill>
                <a:srgbClr val="00FF00"/>
              </a:solidFill>
              <a:highlight>
                <a:srgbClr val="0B0B0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CBCBC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4</a:t>
            </a:r>
            <a:r>
              <a:rPr lang="en" sz="1000">
                <a:solidFill>
                  <a:srgbClr val="00FF00"/>
                </a:solidFill>
                <a:highlight>
                  <a:srgbClr val="0B0B0B"/>
                </a:highlight>
                <a:latin typeface="Courier New"/>
                <a:ea typeface="Courier New"/>
                <a:cs typeface="Courier New"/>
                <a:sym typeface="Courier New"/>
              </a:rPr>
              <a:t> s(lon,lat) 20.6   23.0       39.4       0</a:t>
            </a:r>
            <a:endParaRPr sz="1000">
              <a:solidFill>
                <a:srgbClr val="00FF00"/>
              </a:solidFill>
              <a:highlight>
                <a:srgbClr val="0B0B0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brilliant example of space and time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363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Bird migrations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Temporal and spatial interactions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Explains variance and supports predictions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Pedersen et al. 2019 PeerJ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8158" y="1017725"/>
            <a:ext cx="5284641" cy="401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GAMs vs SPDE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8500" y="1152475"/>
            <a:ext cx="4476751" cy="32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50" y="1010725"/>
            <a:ext cx="4476750" cy="3525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4116925" y="1791025"/>
            <a:ext cx="4545900" cy="17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~20 things to know about GAM modelling</a:t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0"/>
            <a:ext cx="385589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What to model</a:t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Spatial and temporal series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Multidimensional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Hierarchical/mixed models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Essentially, </a:t>
            </a:r>
            <a:r>
              <a:rPr lang="en"/>
              <a:t>telemetry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 also, anything</a:t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 rotWithShape="1">
          <a:blip r:embed="rId3">
            <a:alphaModFix/>
          </a:blip>
          <a:srcRect b="18764" l="8497" r="13753" t="14812"/>
          <a:stretch/>
        </p:blipFill>
        <p:spPr>
          <a:xfrm>
            <a:off x="3961000" y="1300650"/>
            <a:ext cx="4871300" cy="312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Going for smooth</a:t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1968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(straight) line not enough</a:t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8750" y="947750"/>
            <a:ext cx="6640123" cy="382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</a:t>
            </a:r>
            <a:r>
              <a:rPr lang="en"/>
              <a:t> Basis functions</a:t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 rotWithShape="1">
          <a:blip r:embed="rId3">
            <a:alphaModFix/>
          </a:blip>
          <a:srcRect b="0" l="69" r="69" t="0"/>
          <a:stretch/>
        </p:blipFill>
        <p:spPr>
          <a:xfrm>
            <a:off x="1060992" y="914600"/>
            <a:ext cx="6868408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