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6F234A3-033F-4854-8DBC-8941528CC991}">
  <a:tblStyle styleId="{F6F234A3-033F-4854-8DBC-8941528CC9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d7464a53c7f3b5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d7464a53c7f3b5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d7464a53c7f3b59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d7464a53c7f3b59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4d7464a53c7f3b59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4d7464a53c7f3b59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d7464a53c7f3b59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d7464a53c7f3b59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d7464a53c7f3b59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d7464a53c7f3b59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d7464a53c7f3b59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4d7464a53c7f3b59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d7464a53c7f3b59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d7464a53c7f3b59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d7464a53c7f3b59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d7464a53c7f3b59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d7464a53c7f3b59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d7464a53c7f3b59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d7464a53c7f3b59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d7464a53c7f3b59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d7464a53c7f3b59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d7464a53c7f3b59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d7464a53c7f3b59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d7464a53c7f3b59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d7464a53c7f3b59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d7464a53c7f3b59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d7464a53c7f3b59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d7464a53c7f3b59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d7464a53c7f3b59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d7464a53c7f3b59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4d7464a53c7f3b59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4d7464a53c7f3b59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d7464a53c7f3b59_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d7464a53c7f3b59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d7464a53c7f3b59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d7464a53c7f3b59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d7464a53c7f3b59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d7464a53c7f3b59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d7464a53c7f3b59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4d7464a53c7f3b59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d7464a53c7f3b59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d7464a53c7f3b59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4d7464a53c7f3b59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4d7464a53c7f3b59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d7464a53c7f3b59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d7464a53c7f3b59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d7464a53c7f3b59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d7464a53c7f3b59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d7464a53c7f3b59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d7464a53c7f3b59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4d7464a53c7f3b59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4d7464a53c7f3b59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d7464a53c7f3b59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4d7464a53c7f3b59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d7464a53c7f3b59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d7464a53c7f3b59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d7464a53c7f3b59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4d7464a53c7f3b59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d7464a53c7f3b59_5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4d7464a53c7f3b59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4d7464a53c7f3b59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4d7464a53c7f3b59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4d7464a53c7f3b59_5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4d7464a53c7f3b59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4d7464a53c7f3b59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4d7464a53c7f3b59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d7464a53c7f3b59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d7464a53c7f3b59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4d7464a53c7f3b59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4d7464a53c7f3b59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4d7464a53c7f3b59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4d7464a53c7f3b59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4d7464a53c7f3b59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4d7464a53c7f3b59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d7464a53c7f3b59_6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4d7464a53c7f3b59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d7464a53c7f3b59_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d7464a53c7f3b59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4d7464a53c7f3b59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4d7464a53c7f3b59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4d7464a53c7f3b59_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4d7464a53c7f3b59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4d7464a53c7f3b59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4d7464a53c7f3b59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d7464a53c7f3b59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d7464a53c7f3b59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d7464a53c7f3b59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d7464a53c7f3b59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d7464a53c7f3b59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d7464a53c7f3b59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d7464a53c7f3b59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d7464a53c7f3b59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d7464a53c7f3b59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d7464a53c7f3b59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Relationship Id="rId4" Type="http://schemas.openxmlformats.org/officeDocument/2006/relationships/image" Target="../media/image41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Relationship Id="rId5" Type="http://schemas.openxmlformats.org/officeDocument/2006/relationships/image" Target="../media/image53.png"/><Relationship Id="rId6" Type="http://schemas.openxmlformats.org/officeDocument/2006/relationships/image" Target="../media/image39.png"/><Relationship Id="rId7" Type="http://schemas.openxmlformats.org/officeDocument/2006/relationships/image" Target="../media/image42.png"/><Relationship Id="rId8" Type="http://schemas.openxmlformats.org/officeDocument/2006/relationships/image" Target="../media/image5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png"/><Relationship Id="rId4" Type="http://schemas.openxmlformats.org/officeDocument/2006/relationships/image" Target="../media/image6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5.jpg"/><Relationship Id="rId4" Type="http://schemas.openxmlformats.org/officeDocument/2006/relationships/image" Target="../media/image55.png"/><Relationship Id="rId5" Type="http://schemas.openxmlformats.org/officeDocument/2006/relationships/image" Target="../media/image5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7.png"/><Relationship Id="rId4" Type="http://schemas.openxmlformats.org/officeDocument/2006/relationships/image" Target="../media/image62.png"/><Relationship Id="rId5" Type="http://schemas.openxmlformats.org/officeDocument/2006/relationships/image" Target="../media/image6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6.png"/><Relationship Id="rId4" Type="http://schemas.openxmlformats.org/officeDocument/2006/relationships/image" Target="../media/image14.png"/><Relationship Id="rId5" Type="http://schemas.openxmlformats.org/officeDocument/2006/relationships/image" Target="../media/image10.gif"/><Relationship Id="rId6" Type="http://schemas.openxmlformats.org/officeDocument/2006/relationships/image" Target="../media/image3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0" y="142350"/>
            <a:ext cx="8520600" cy="167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Positioning aquatic animals with telemetry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26987" l="0" r="0" t="20669"/>
          <a:stretch/>
        </p:blipFill>
        <p:spPr>
          <a:xfrm>
            <a:off x="5177625" y="1819350"/>
            <a:ext cx="3860600" cy="26921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35458" l="31945" r="0" t="29280"/>
          <a:stretch/>
        </p:blipFill>
        <p:spPr>
          <a:xfrm>
            <a:off x="125125" y="1819338"/>
            <a:ext cx="4668475" cy="18136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" name="Google Shape;63;p14"/>
          <p:cNvSpPr txBox="1"/>
          <p:nvPr/>
        </p:nvSpPr>
        <p:spPr>
          <a:xfrm>
            <a:off x="56925" y="3868900"/>
            <a:ext cx="7056300" cy="11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80">
                <a:solidFill>
                  <a:schemeClr val="dk1"/>
                </a:solidFill>
              </a:rPr>
              <a:t>Robert J. Lennox </a:t>
            </a:r>
            <a:r>
              <a:rPr lang="en" sz="1879">
                <a:solidFill>
                  <a:schemeClr val="dk1"/>
                </a:solidFill>
              </a:rPr>
              <a:t>@fisheriesRobert</a:t>
            </a:r>
            <a:endParaRPr sz="1879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9">
                <a:solidFill>
                  <a:schemeClr val="dk1"/>
                </a:solidFill>
              </a:rPr>
              <a:t>Ocean Tracking Network</a:t>
            </a:r>
            <a:endParaRPr sz="1779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Error and filtering</a:t>
            </a:r>
            <a:endParaRPr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95375"/>
            <a:ext cx="8839200" cy="3202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6444" y="467044"/>
            <a:ext cx="3780426" cy="1260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Trilateralization to estimate paths </a:t>
            </a:r>
            <a:endParaRPr/>
          </a:p>
        </p:txBody>
      </p:sp>
      <p:sp>
        <p:nvSpPr>
          <p:cNvPr id="172" name="Google Shape;172;p24"/>
          <p:cNvSpPr txBox="1"/>
          <p:nvPr>
            <p:ph idx="1" type="body"/>
          </p:nvPr>
        </p:nvSpPr>
        <p:spPr>
          <a:xfrm>
            <a:off x="311700" y="1256050"/>
            <a:ext cx="352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Time difference of arrival at known locations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Speed of sound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Synchronized clocks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Complicated maths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Amazing when it works</a:t>
            </a:r>
            <a:endParaRPr sz="2000"/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9450" y="967750"/>
            <a:ext cx="5323301" cy="320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/>
        </p:nvSpPr>
        <p:spPr>
          <a:xfrm>
            <a:off x="6698650" y="4672450"/>
            <a:ext cx="238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Baktoft et al. 2019 BioRXiv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Triangulation - Receiver array</a:t>
            </a:r>
            <a:endParaRPr/>
          </a:p>
        </p:txBody>
      </p:sp>
      <p:sp>
        <p:nvSpPr>
          <p:cNvPr id="180" name="Google Shape;180;p25"/>
          <p:cNvSpPr txBox="1"/>
          <p:nvPr>
            <p:ph idx="1" type="body"/>
          </p:nvPr>
        </p:nvSpPr>
        <p:spPr>
          <a:xfrm>
            <a:off x="311700" y="788450"/>
            <a:ext cx="556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Receivers arranged in a grid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Ideally equilateral triangles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Here 50 m distances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Fixed location measured accurately</a:t>
            </a:r>
            <a:endParaRPr sz="2000"/>
          </a:p>
        </p:txBody>
      </p:sp>
      <p:sp>
        <p:nvSpPr>
          <p:cNvPr id="181" name="Google Shape;181;p25"/>
          <p:cNvSpPr txBox="1"/>
          <p:nvPr/>
        </p:nvSpPr>
        <p:spPr>
          <a:xfrm>
            <a:off x="0" y="4743300"/>
            <a:ext cx="33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Aspillaga et al. 2021 (Anim Biotelem)</a:t>
            </a:r>
            <a:endParaRPr/>
          </a:p>
        </p:txBody>
      </p:sp>
      <p:pic>
        <p:nvPicPr>
          <p:cNvPr id="182" name="Google Shape;182;p25"/>
          <p:cNvPicPr preferRelativeResize="0"/>
          <p:nvPr/>
        </p:nvPicPr>
        <p:blipFill rotWithShape="1">
          <a:blip r:embed="rId3">
            <a:alphaModFix/>
          </a:blip>
          <a:srcRect b="0" l="22920" r="31080" t="0"/>
          <a:stretch/>
        </p:blipFill>
        <p:spPr>
          <a:xfrm>
            <a:off x="6145525" y="665300"/>
            <a:ext cx="2607175" cy="39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2575" y="2291700"/>
            <a:ext cx="5142950" cy="2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Trilateralization - Transmitters</a:t>
            </a:r>
            <a:endParaRPr/>
          </a:p>
        </p:txBody>
      </p:sp>
      <p:sp>
        <p:nvSpPr>
          <p:cNvPr id="189" name="Google Shape;189;p26"/>
          <p:cNvSpPr txBox="1"/>
          <p:nvPr>
            <p:ph idx="1" type="body"/>
          </p:nvPr>
        </p:nvSpPr>
        <p:spPr>
          <a:xfrm>
            <a:off x="311700" y="788450"/>
            <a:ext cx="8683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Power output determines transmission distance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Pulse rate may cause collisions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Sequence of tag pings  important (Baktoft et al. 2019 bioRXiv)</a:t>
            </a:r>
            <a:endParaRPr sz="2000"/>
          </a:p>
        </p:txBody>
      </p:sp>
      <p:graphicFrame>
        <p:nvGraphicFramePr>
          <p:cNvPr id="190" name="Google Shape;190;p26"/>
          <p:cNvGraphicFramePr/>
          <p:nvPr/>
        </p:nvGraphicFramePr>
        <p:xfrm>
          <a:off x="67425" y="1874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{F6F234A3-033F-4854-8DBC-8941528CC991}</a:tableStyleId>
              </a:tblPr>
              <a:tblGrid>
                <a:gridCol w="1897850"/>
                <a:gridCol w="1897850"/>
                <a:gridCol w="1897850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Tag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Size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output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Lotek (JSAT)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0.32-3.5 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158 dB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Vemco V5-180 kHz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0.65 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143 dB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Thelma 6 mm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1.2 g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137 dB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Thelma 9 mm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 g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142 dB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Vemco V9-180 kHz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3.7 g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143 dB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Thelma 13 mm MP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11.5 g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153 dB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Vemco V13-H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 g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152 dB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pic>
        <p:nvPicPr>
          <p:cNvPr id="191" name="Google Shape;191;p26"/>
          <p:cNvPicPr preferRelativeResize="0"/>
          <p:nvPr/>
        </p:nvPicPr>
        <p:blipFill rotWithShape="1">
          <a:blip r:embed="rId3">
            <a:alphaModFix/>
          </a:blip>
          <a:srcRect b="0" l="0" r="0" t="35442"/>
          <a:stretch/>
        </p:blipFill>
        <p:spPr>
          <a:xfrm>
            <a:off x="5942000" y="2270488"/>
            <a:ext cx="3053349" cy="22483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Trilateralization - Synchronization</a:t>
            </a:r>
            <a:endParaRPr/>
          </a:p>
        </p:txBody>
      </p:sp>
      <p:sp>
        <p:nvSpPr>
          <p:cNvPr id="197" name="Google Shape;197;p27"/>
          <p:cNvSpPr txBox="1"/>
          <p:nvPr>
            <p:ph idx="1" type="body"/>
          </p:nvPr>
        </p:nvSpPr>
        <p:spPr>
          <a:xfrm>
            <a:off x="311700" y="788450"/>
            <a:ext cx="4104300" cy="4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All clocks drift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Sound travels fast (1.5 km per sec in water or something)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Tiny differences among receivers throws off calculations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Link all receivers by cables, common time keeping device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Synchronization tags pinging to resynchronize clocks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Integrated model in YAPS</a:t>
            </a:r>
            <a:endParaRPr sz="2000"/>
          </a:p>
        </p:txBody>
      </p:sp>
      <p:pic>
        <p:nvPicPr>
          <p:cNvPr id="198" name="Google Shape;19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150" y="1852075"/>
            <a:ext cx="4645301" cy="218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Trilateralization - Tools</a:t>
            </a:r>
            <a:endParaRPr/>
          </a:p>
        </p:txBody>
      </p:sp>
      <p:sp>
        <p:nvSpPr>
          <p:cNvPr id="204" name="Google Shape;204;p28"/>
          <p:cNvSpPr txBox="1"/>
          <p:nvPr>
            <p:ph idx="1" type="body"/>
          </p:nvPr>
        </p:nvSpPr>
        <p:spPr>
          <a:xfrm>
            <a:off x="311700" y="788450"/>
            <a:ext cx="8190300" cy="4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Vemco VPS is most familiar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Expensive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Black box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Correlated random walks with crawl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YAPS is amazing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Open source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Flexible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No free lunch :(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Make sure receivers well placed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Make sure clocks can be synced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Make sure tags move through array</a:t>
            </a:r>
            <a:endParaRPr sz="2000"/>
          </a:p>
        </p:txBody>
      </p:sp>
      <p:pic>
        <p:nvPicPr>
          <p:cNvPr id="205" name="Google Shape;205;p28"/>
          <p:cNvPicPr preferRelativeResize="0"/>
          <p:nvPr/>
        </p:nvPicPr>
        <p:blipFill rotWithShape="1">
          <a:blip r:embed="rId3">
            <a:alphaModFix/>
          </a:blip>
          <a:srcRect b="0" l="0" r="37327" t="24253"/>
          <a:stretch/>
        </p:blipFill>
        <p:spPr>
          <a:xfrm>
            <a:off x="5235300" y="964050"/>
            <a:ext cx="3548299" cy="321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/>
          <p:nvPr>
            <p:ph type="title"/>
          </p:nvPr>
        </p:nvSpPr>
        <p:spPr>
          <a:xfrm>
            <a:off x="311688" y="3840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we need positions anyways</a:t>
            </a:r>
            <a:endParaRPr/>
          </a:p>
        </p:txBody>
      </p:sp>
      <p:pic>
        <p:nvPicPr>
          <p:cNvPr id="211" name="Google Shape;21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3863" y="1564450"/>
            <a:ext cx="5016284" cy="309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Lake Vassbydgevannet</a:t>
            </a:r>
            <a:endParaRPr/>
          </a:p>
        </p:txBody>
      </p:sp>
      <p:pic>
        <p:nvPicPr>
          <p:cNvPr id="217" name="Google Shape;2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0800" y="1079175"/>
            <a:ext cx="6623716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tag day centre of activity (2 min)</a:t>
            </a:r>
            <a:endParaRPr/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1950" y="1183375"/>
            <a:ext cx="6540108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tag day centre of activity (5 min)</a:t>
            </a:r>
            <a:endParaRPr/>
          </a:p>
        </p:txBody>
      </p:sp>
      <p:sp>
        <p:nvSpPr>
          <p:cNvPr id="229" name="Google Shape;22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575" y="1099450"/>
            <a:ext cx="6864858" cy="396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coastline paradox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22101" l="68639" r="0" t="30151"/>
          <a:stretch/>
        </p:blipFill>
        <p:spPr>
          <a:xfrm>
            <a:off x="2262388" y="1017725"/>
            <a:ext cx="4619227" cy="39562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tag day centre of activity (10 min)</a:t>
            </a:r>
            <a:endParaRPr/>
          </a:p>
        </p:txBody>
      </p:sp>
      <p:sp>
        <p:nvSpPr>
          <p:cNvPr id="236" name="Google Shape;236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525" y="1152475"/>
            <a:ext cx="6772952" cy="390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data frames</a:t>
            </a:r>
            <a:endParaRPr/>
          </a:p>
        </p:txBody>
      </p:sp>
      <p:sp>
        <p:nvSpPr>
          <p:cNvPr id="243" name="Google Shape;243;p34"/>
          <p:cNvSpPr txBox="1"/>
          <p:nvPr>
            <p:ph idx="1" type="body"/>
          </p:nvPr>
        </p:nvSpPr>
        <p:spPr>
          <a:xfrm>
            <a:off x="311700" y="1152475"/>
            <a:ext cx="253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Hydros</a:t>
            </a:r>
            <a:endParaRPr u="sng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Receiver locations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Depths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Sync tags</a:t>
            </a:r>
            <a:endParaRPr/>
          </a:p>
        </p:txBody>
      </p:sp>
      <p:sp>
        <p:nvSpPr>
          <p:cNvPr id="244" name="Google Shape;244;p34"/>
          <p:cNvSpPr txBox="1"/>
          <p:nvPr>
            <p:ph idx="1" type="body"/>
          </p:nvPr>
        </p:nvSpPr>
        <p:spPr>
          <a:xfrm>
            <a:off x="3393000" y="1113500"/>
            <a:ext cx="253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Tag detections</a:t>
            </a:r>
            <a:endParaRPr u="sng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Sync tags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Also fish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Unsynchronized</a:t>
            </a:r>
            <a:endParaRPr/>
          </a:p>
        </p:txBody>
      </p:sp>
      <p:sp>
        <p:nvSpPr>
          <p:cNvPr id="245" name="Google Shape;245;p34"/>
          <p:cNvSpPr txBox="1"/>
          <p:nvPr>
            <p:ph idx="1" type="body"/>
          </p:nvPr>
        </p:nvSpPr>
        <p:spPr>
          <a:xfrm>
            <a:off x="6331975" y="1152475"/>
            <a:ext cx="253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Temperature</a:t>
            </a:r>
            <a:endParaRPr u="sng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speed of sound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Ideally from hydro</a:t>
            </a:r>
            <a:endParaRPr/>
          </a:p>
        </p:txBody>
      </p:sp>
      <p:pic>
        <p:nvPicPr>
          <p:cNvPr id="246" name="Google Shape;246;p34"/>
          <p:cNvPicPr preferRelativeResize="0"/>
          <p:nvPr/>
        </p:nvPicPr>
        <p:blipFill rotWithShape="1">
          <a:blip r:embed="rId3">
            <a:alphaModFix/>
          </a:blip>
          <a:srcRect b="49374" l="19782" r="13022" t="0"/>
          <a:stretch/>
        </p:blipFill>
        <p:spPr>
          <a:xfrm>
            <a:off x="166700" y="2676800"/>
            <a:ext cx="3047997" cy="22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4"/>
          <p:cNvPicPr preferRelativeResize="0"/>
          <p:nvPr/>
        </p:nvPicPr>
        <p:blipFill rotWithShape="1">
          <a:blip r:embed="rId3">
            <a:alphaModFix/>
          </a:blip>
          <a:srcRect b="0" l="50497" r="1474" t="52143"/>
          <a:stretch/>
        </p:blipFill>
        <p:spPr>
          <a:xfrm>
            <a:off x="6331975" y="2676800"/>
            <a:ext cx="2304516" cy="22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4"/>
          <p:cNvPicPr preferRelativeResize="0"/>
          <p:nvPr/>
        </p:nvPicPr>
        <p:blipFill rotWithShape="1">
          <a:blip r:embed="rId3">
            <a:alphaModFix/>
          </a:blip>
          <a:srcRect b="0" l="1602" r="49525" t="51264"/>
          <a:stretch/>
        </p:blipFill>
        <p:spPr>
          <a:xfrm>
            <a:off x="3621075" y="2675989"/>
            <a:ext cx="2304526" cy="2211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short dive into positioning</a:t>
            </a:r>
            <a:endParaRPr/>
          </a:p>
        </p:txBody>
      </p:sp>
      <p:pic>
        <p:nvPicPr>
          <p:cNvPr id="254" name="Google Shape;2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0138" y="1061400"/>
            <a:ext cx="6623716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short dive into positioning</a:t>
            </a:r>
            <a:endParaRPr/>
          </a:p>
        </p:txBody>
      </p:sp>
      <p:pic>
        <p:nvPicPr>
          <p:cNvPr id="260" name="Google Shape;26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425" y="1017725"/>
            <a:ext cx="7741139" cy="3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pretty good synchronization model</a:t>
            </a:r>
            <a:endParaRPr/>
          </a:p>
        </p:txBody>
      </p:sp>
      <p:pic>
        <p:nvPicPr>
          <p:cNvPr id="266" name="Google Shape;26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200" y="1108275"/>
            <a:ext cx="6623716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pretty good synchronization model</a:t>
            </a:r>
            <a:endParaRPr/>
          </a:p>
        </p:txBody>
      </p:sp>
      <p:pic>
        <p:nvPicPr>
          <p:cNvPr id="272" name="Google Shape;27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275" y="1238325"/>
            <a:ext cx="7443459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pretty good synchronization model</a:t>
            </a:r>
            <a:endParaRPr/>
          </a:p>
        </p:txBody>
      </p:sp>
      <p:pic>
        <p:nvPicPr>
          <p:cNvPr id="278" name="Google Shape;27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275" y="1131150"/>
            <a:ext cx="7443459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use YAPS you must know data.table</a:t>
            </a:r>
            <a:endParaRPr/>
          </a:p>
        </p:txBody>
      </p:sp>
      <p:pic>
        <p:nvPicPr>
          <p:cNvPr id="284" name="Google Shape;28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5300" y="1017725"/>
            <a:ext cx="2650418" cy="3939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to get positions</a:t>
            </a:r>
            <a:endParaRPr/>
          </a:p>
        </p:txBody>
      </p:sp>
      <p:sp>
        <p:nvSpPr>
          <p:cNvPr id="290" name="Google Shape;290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Synchronize your clocks (applySync)</a:t>
            </a:r>
            <a:endParaRPr/>
          </a:p>
        </p:txBody>
      </p:sp>
      <p:pic>
        <p:nvPicPr>
          <p:cNvPr id="291" name="Google Shape;2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0725" y="1705575"/>
            <a:ext cx="5322552" cy="30715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to get positions</a:t>
            </a:r>
            <a:endParaRPr/>
          </a:p>
        </p:txBody>
      </p:sp>
      <p:sp>
        <p:nvSpPr>
          <p:cNvPr id="297" name="Google Shape;297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Synchronize your clocks (applySync)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Get time of arrival (getToaYaps)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900" y="1973400"/>
            <a:ext cx="6098175" cy="31303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Fractals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494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curve whose length depends on the resolution of measurement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coastline does not have a defined length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Length depends on the resolution at which we measure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Animal movement follows a fractal pattern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Key to understand when considering positioning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338" y="2986475"/>
            <a:ext cx="3166950" cy="17813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8975" y="209350"/>
            <a:ext cx="2709725" cy="27097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to get positions</a:t>
            </a:r>
            <a:endParaRPr/>
          </a:p>
        </p:txBody>
      </p:sp>
      <p:sp>
        <p:nvSpPr>
          <p:cNvPr id="304" name="Google Shape;304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Synchronize your clocks (applySync)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Get time of arrival (getToaYaps)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runYaps</a:t>
            </a:r>
            <a:endParaRPr/>
          </a:p>
        </p:txBody>
      </p:sp>
      <p:pic>
        <p:nvPicPr>
          <p:cNvPr id="305" name="Google Shape;305;p43"/>
          <p:cNvPicPr preferRelativeResize="0"/>
          <p:nvPr/>
        </p:nvPicPr>
        <p:blipFill rotWithShape="1">
          <a:blip r:embed="rId3">
            <a:alphaModFix/>
          </a:blip>
          <a:srcRect b="0" l="9992" r="9936" t="20641"/>
          <a:stretch/>
        </p:blipFill>
        <p:spPr>
          <a:xfrm>
            <a:off x="2234475" y="2745550"/>
            <a:ext cx="4630925" cy="19276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thoughts on challenges</a:t>
            </a:r>
            <a:endParaRPr/>
          </a:p>
        </p:txBody>
      </p:sp>
      <p:sp>
        <p:nvSpPr>
          <p:cNvPr id="311" name="Google Shape;311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Getting accurate depths for receivers in lakes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Ensuring vertical orientation of deep receivers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Changing water levels in regulated or tidal zones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Oblique receiver angles and oblong triangles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Just delete erroneous tracks or positions?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we make user-defined tweaks effectively?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Once tracks fit and we have positions</a:t>
            </a:r>
            <a:endParaRPr/>
          </a:p>
        </p:txBody>
      </p:sp>
      <p:pic>
        <p:nvPicPr>
          <p:cNvPr id="317" name="Google Shape;317;p45"/>
          <p:cNvPicPr preferRelativeResize="0"/>
          <p:nvPr/>
        </p:nvPicPr>
        <p:blipFill rotWithShape="1">
          <a:blip r:embed="rId3">
            <a:alphaModFix/>
          </a:blip>
          <a:srcRect b="11820" l="0" r="0" t="13222"/>
          <a:stretch/>
        </p:blipFill>
        <p:spPr>
          <a:xfrm>
            <a:off x="370150" y="1119550"/>
            <a:ext cx="2323175" cy="37699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8" name="Google Shape;31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5475" y="1113500"/>
            <a:ext cx="6145874" cy="37820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step</a:t>
            </a:r>
            <a:endParaRPr/>
          </a:p>
        </p:txBody>
      </p:sp>
      <p:sp>
        <p:nvSpPr>
          <p:cNvPr id="324" name="Google Shape;324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basic unit of movement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Movement is comprised of steps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Steps have lengths and turning angles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for HMMs, step-selection functions, etc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cxnSp>
        <p:nvCxnSpPr>
          <p:cNvPr id="325" name="Google Shape;325;p46"/>
          <p:cNvCxnSpPr/>
          <p:nvPr/>
        </p:nvCxnSpPr>
        <p:spPr>
          <a:xfrm flipH="1" rot="10800000">
            <a:off x="2094425" y="2922475"/>
            <a:ext cx="1821600" cy="134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46"/>
          <p:cNvCxnSpPr/>
          <p:nvPr/>
        </p:nvCxnSpPr>
        <p:spPr>
          <a:xfrm>
            <a:off x="3916025" y="2922475"/>
            <a:ext cx="925500" cy="652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7" name="Google Shape;32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912725" y="3825175"/>
            <a:ext cx="2669150" cy="1100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8" name="Google Shape;328;p46"/>
          <p:cNvCxnSpPr/>
          <p:nvPr/>
        </p:nvCxnSpPr>
        <p:spPr>
          <a:xfrm flipH="1" rot="10800000">
            <a:off x="4841525" y="3068575"/>
            <a:ext cx="39000" cy="49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46"/>
          <p:cNvCxnSpPr/>
          <p:nvPr/>
        </p:nvCxnSpPr>
        <p:spPr>
          <a:xfrm flipH="1" rot="10800000">
            <a:off x="4880475" y="2815200"/>
            <a:ext cx="136500" cy="2631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46"/>
          <p:cNvCxnSpPr/>
          <p:nvPr/>
        </p:nvCxnSpPr>
        <p:spPr>
          <a:xfrm>
            <a:off x="5016975" y="2815200"/>
            <a:ext cx="2922600" cy="10521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7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Applying positioning: Hidden Markov models</a:t>
            </a:r>
            <a:endParaRPr/>
          </a:p>
        </p:txBody>
      </p:sp>
      <p:pic>
        <p:nvPicPr>
          <p:cNvPr id="336" name="Google Shape;33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25" y="761525"/>
            <a:ext cx="3770679" cy="18330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7" name="Google Shape;337;p47"/>
          <p:cNvPicPr preferRelativeResize="0"/>
          <p:nvPr/>
        </p:nvPicPr>
        <p:blipFill rotWithShape="1">
          <a:blip r:embed="rId4">
            <a:alphaModFix/>
          </a:blip>
          <a:srcRect b="23079" l="0" r="0" t="16708"/>
          <a:stretch/>
        </p:blipFill>
        <p:spPr>
          <a:xfrm>
            <a:off x="6736800" y="92600"/>
            <a:ext cx="2095500" cy="9004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8" name="Google Shape;33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300" y="4088100"/>
            <a:ext cx="2819950" cy="9949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9" name="Google Shape;339;p47"/>
          <p:cNvPicPr preferRelativeResize="0"/>
          <p:nvPr/>
        </p:nvPicPr>
        <p:blipFill rotWithShape="1">
          <a:blip r:embed="rId6">
            <a:alphaModFix/>
          </a:blip>
          <a:srcRect b="0" l="10944" r="0" t="0"/>
          <a:stretch/>
        </p:blipFill>
        <p:spPr>
          <a:xfrm>
            <a:off x="4048512" y="778907"/>
            <a:ext cx="1934588" cy="430416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0" name="Google Shape;340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5200" y="3173724"/>
            <a:ext cx="2923376" cy="1969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1" name="Google Shape;341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6297" y="2014447"/>
            <a:ext cx="2240425" cy="18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73000" y="1045025"/>
            <a:ext cx="2487775" cy="2076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8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Applying positioning: Hidden Markov models</a:t>
            </a:r>
            <a:endParaRPr/>
          </a:p>
        </p:txBody>
      </p:sp>
      <p:pic>
        <p:nvPicPr>
          <p:cNvPr id="348" name="Google Shape;34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525" y="778750"/>
            <a:ext cx="3241781" cy="41733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9" name="Google Shape;34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950" y="778750"/>
            <a:ext cx="3646824" cy="41734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Applying positioning: generalized additive models</a:t>
            </a:r>
            <a:endParaRPr/>
          </a:p>
        </p:txBody>
      </p:sp>
      <p:pic>
        <p:nvPicPr>
          <p:cNvPr id="355" name="Google Shape;355;p49"/>
          <p:cNvPicPr preferRelativeResize="0"/>
          <p:nvPr/>
        </p:nvPicPr>
        <p:blipFill rotWithShape="1">
          <a:blip r:embed="rId3">
            <a:alphaModFix/>
          </a:blip>
          <a:srcRect b="0" l="0" r="0" t="8012"/>
          <a:stretch/>
        </p:blipFill>
        <p:spPr>
          <a:xfrm>
            <a:off x="4572000" y="1675325"/>
            <a:ext cx="4284093" cy="2629075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6" name="Google Shape;35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300" y="1675325"/>
            <a:ext cx="3943602" cy="2629068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7" name="Google Shape;357;p49"/>
          <p:cNvSpPr txBox="1"/>
          <p:nvPr/>
        </p:nvSpPr>
        <p:spPr>
          <a:xfrm>
            <a:off x="4572000" y="1275125"/>
            <a:ext cx="561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Trout acceleration activity in a lake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0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Applying positioning: Step selection functions</a:t>
            </a:r>
            <a:endParaRPr/>
          </a:p>
        </p:txBody>
      </p:sp>
      <p:sp>
        <p:nvSpPr>
          <p:cNvPr id="363" name="Google Shape;363;p50"/>
          <p:cNvSpPr txBox="1"/>
          <p:nvPr/>
        </p:nvSpPr>
        <p:spPr>
          <a:xfrm>
            <a:off x="152400" y="4743300"/>
            <a:ext cx="238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Griffin et al. 2021 FMS</a:t>
            </a:r>
            <a:endParaRPr/>
          </a:p>
        </p:txBody>
      </p:sp>
      <p:pic>
        <p:nvPicPr>
          <p:cNvPr id="364" name="Google Shape;364;p50"/>
          <p:cNvPicPr preferRelativeResize="0"/>
          <p:nvPr/>
        </p:nvPicPr>
        <p:blipFill rotWithShape="1">
          <a:blip r:embed="rId3">
            <a:alphaModFix/>
          </a:blip>
          <a:srcRect b="18400" l="0" r="0" t="18107"/>
          <a:stretch/>
        </p:blipFill>
        <p:spPr>
          <a:xfrm>
            <a:off x="4506286" y="551550"/>
            <a:ext cx="4524390" cy="269297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5" name="Google Shape;36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472326"/>
            <a:ext cx="5161375" cy="16003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6" name="Google Shape;36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50" y="2164075"/>
            <a:ext cx="4372001" cy="108043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7" name="Google Shape;367;p50"/>
          <p:cNvSpPr txBox="1"/>
          <p:nvPr/>
        </p:nvSpPr>
        <p:spPr>
          <a:xfrm>
            <a:off x="5427125" y="4804100"/>
            <a:ext cx="733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Shannon Landovskis (in prep)</a:t>
            </a:r>
            <a:endParaRPr/>
          </a:p>
        </p:txBody>
      </p:sp>
      <p:sp>
        <p:nvSpPr>
          <p:cNvPr id="368" name="Google Shape;368;p50"/>
          <p:cNvSpPr txBox="1"/>
          <p:nvPr/>
        </p:nvSpPr>
        <p:spPr>
          <a:xfrm>
            <a:off x="350700" y="1334575"/>
            <a:ext cx="3896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amt package (Signer et al.)</a:t>
            </a:r>
            <a:endParaRPr sz="16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Applying positioning: menotaxis </a:t>
            </a:r>
            <a:endParaRPr/>
          </a:p>
        </p:txBody>
      </p:sp>
      <p:pic>
        <p:nvPicPr>
          <p:cNvPr id="374" name="Google Shape;37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825" y="1017725"/>
            <a:ext cx="3531026" cy="24739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5" name="Google Shape;37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000" y="1183325"/>
            <a:ext cx="3130475" cy="321030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6" name="Google Shape;37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700" y="3619775"/>
            <a:ext cx="4030150" cy="13256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 txBox="1"/>
          <p:nvPr>
            <p:ph type="title"/>
          </p:nvPr>
        </p:nvSpPr>
        <p:spPr>
          <a:xfrm>
            <a:off x="233750" y="2318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Concluding thoughts</a:t>
            </a:r>
            <a:endParaRPr/>
          </a:p>
        </p:txBody>
      </p:sp>
      <p:pic>
        <p:nvPicPr>
          <p:cNvPr id="382" name="Google Shape;38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088" y="1073600"/>
            <a:ext cx="8151919" cy="37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 movement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27400"/>
            <a:ext cx="4267200" cy="327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17725"/>
            <a:ext cx="4391250" cy="329174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567025" y="4549025"/>
            <a:ext cx="229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Nathan et al. 2008 PNAS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3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positioning problem</a:t>
            </a:r>
            <a:endParaRPr/>
          </a:p>
        </p:txBody>
      </p:sp>
      <p:sp>
        <p:nvSpPr>
          <p:cNvPr id="388" name="Google Shape;388;p53"/>
          <p:cNvSpPr txBox="1"/>
          <p:nvPr>
            <p:ph idx="1" type="body"/>
          </p:nvPr>
        </p:nvSpPr>
        <p:spPr>
          <a:xfrm>
            <a:off x="311700" y="836675"/>
            <a:ext cx="7836000" cy="29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Only have presence/ absence data </a:t>
            </a:r>
            <a:r>
              <a:rPr b="1" lang="en"/>
              <a:t>at receiver locations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only make inferences within receiver array (small fish ideal)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massively misestimate key parameters if movement occurs beyond array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Missing data on untagged animals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Works best for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Lakes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Embayments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Massive arrays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Sedentary species</a:t>
            </a:r>
            <a:endParaRPr sz="1800"/>
          </a:p>
        </p:txBody>
      </p:sp>
      <p:pic>
        <p:nvPicPr>
          <p:cNvPr id="389" name="Google Shape;389;p53"/>
          <p:cNvPicPr preferRelativeResize="0"/>
          <p:nvPr/>
        </p:nvPicPr>
        <p:blipFill rotWithShape="1">
          <a:blip r:embed="rId3">
            <a:alphaModFix/>
          </a:blip>
          <a:srcRect b="36351" l="0" r="0" t="36100"/>
          <a:stretch/>
        </p:blipFill>
        <p:spPr>
          <a:xfrm>
            <a:off x="1142000" y="3585550"/>
            <a:ext cx="6860001" cy="14169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4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beginner’s guide (and review)</a:t>
            </a:r>
            <a:endParaRPr/>
          </a:p>
        </p:txBody>
      </p:sp>
      <p:sp>
        <p:nvSpPr>
          <p:cNvPr id="395" name="Google Shape;395;p54"/>
          <p:cNvSpPr txBox="1"/>
          <p:nvPr>
            <p:ph idx="1" type="body"/>
          </p:nvPr>
        </p:nvSpPr>
        <p:spPr>
          <a:xfrm>
            <a:off x="311700" y="836675"/>
            <a:ext cx="7836000" cy="42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Do you really need paths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They are the best! But some questions can be answered without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Prepare a realistic budget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Positions are resource intensive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Do you have a supercomputer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This will take a lot of time for realistic data sets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Any computing upgrades will save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Do you know your study system very well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Not all created equal for positioning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Loss or movement of receiver can be catastrophic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Noise or interference that limits range can be so frustrating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Animals that exit array will be impossible to study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Take the time to test, make sure everything will be synced</a:t>
            </a:r>
            <a:endParaRPr b="1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5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miscYAPS::sync</a:t>
            </a:r>
            <a:endParaRPr/>
          </a:p>
        </p:txBody>
      </p:sp>
      <p:sp>
        <p:nvSpPr>
          <p:cNvPr id="401" name="Google Shape;401;p55"/>
          <p:cNvSpPr txBox="1"/>
          <p:nvPr/>
        </p:nvSpPr>
        <p:spPr>
          <a:xfrm>
            <a:off x="819300" y="1795000"/>
            <a:ext cx="7505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sync_model&lt;-miscYAPS::sync(hydros,  </a:t>
            </a:r>
            <a:r>
              <a:rPr lang="en">
                <a:solidFill>
                  <a:srgbClr val="595959"/>
                </a:solidFill>
              </a:rPr>
              <a:t># these are</a:t>
            </a:r>
            <a:r>
              <a:rPr lang="en"/>
              <a:t> your hydrophones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detections,</a:t>
            </a:r>
            <a:r>
              <a:rPr lang="en">
                <a:solidFill>
                  <a:srgbClr val="595959"/>
                </a:solidFill>
              </a:rPr>
              <a:t> # these are the sync tag detections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ss_data,</a:t>
            </a:r>
            <a:r>
              <a:rPr lang="en">
                <a:solidFill>
                  <a:srgbClr val="595959"/>
                </a:solidFill>
              </a:rPr>
              <a:t> # this is your speed of sound data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keep_rate=0.5, </a:t>
            </a:r>
            <a:r>
              <a:rPr lang="en">
                <a:solidFill>
                  <a:srgbClr val="595959"/>
                </a:solidFill>
              </a:rPr>
              <a:t># how much of they sync tag data do you want (50%)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HOW_THIN=100, </a:t>
            </a:r>
            <a:r>
              <a:rPr lang="en">
                <a:solidFill>
                  <a:srgbClr val="595959"/>
                </a:solidFill>
              </a:rPr>
              <a:t># how much to thin the distribu</a:t>
            </a:r>
            <a:r>
              <a:rPr lang="en"/>
              <a:t>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ss_data_what="data",</a:t>
            </a:r>
            <a:r>
              <a:rPr lang="en">
                <a:solidFill>
                  <a:srgbClr val="595959"/>
                </a:solidFill>
              </a:rPr>
              <a:t> # can change to “est” to estimate speed of sound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exclude_self_detections=T, </a:t>
            </a:r>
            <a:r>
              <a:rPr lang="en">
                <a:solidFill>
                  <a:srgbClr val="595959"/>
                </a:solidFill>
              </a:rPr>
              <a:t># can change to F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fixed=c(1:9, 11:20))</a:t>
            </a:r>
            <a:r>
              <a:rPr lang="en">
                <a:solidFill>
                  <a:srgbClr val="595959"/>
                </a:solidFill>
              </a:rPr>
              <a:t> # exclude any hydros that might have moved</a:t>
            </a:r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6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miscYAPS::sync</a:t>
            </a:r>
            <a:endParaRPr/>
          </a:p>
        </p:txBody>
      </p:sp>
      <p:pic>
        <p:nvPicPr>
          <p:cNvPr id="407" name="Google Shape;4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700" y="445025"/>
            <a:ext cx="7890125" cy="454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7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miscYAPS::syncgrid</a:t>
            </a:r>
            <a:endParaRPr/>
          </a:p>
        </p:txBody>
      </p:sp>
      <p:pic>
        <p:nvPicPr>
          <p:cNvPr id="413" name="Google Shape;41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300" y="499225"/>
            <a:ext cx="7967201" cy="459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miscYAPS::errorplot</a:t>
            </a:r>
            <a:endParaRPr/>
          </a:p>
        </p:txBody>
      </p:sp>
      <p:pic>
        <p:nvPicPr>
          <p:cNvPr id="419" name="Google Shape;41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738" y="572700"/>
            <a:ext cx="7668531" cy="441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9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miscYAPS::transmits</a:t>
            </a:r>
            <a:endParaRPr/>
          </a:p>
        </p:txBody>
      </p:sp>
      <p:pic>
        <p:nvPicPr>
          <p:cNvPr id="425" name="Google Shape;42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738" y="625175"/>
            <a:ext cx="7668531" cy="441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miscYAPS::swim_yaps</a:t>
            </a:r>
            <a:endParaRPr/>
          </a:p>
        </p:txBody>
      </p:sp>
      <p:sp>
        <p:nvSpPr>
          <p:cNvPr id="431" name="Google Shape;431;p60"/>
          <p:cNvSpPr txBox="1"/>
          <p:nvPr/>
        </p:nvSpPr>
        <p:spPr>
          <a:xfrm>
            <a:off x="1637525" y="2624225"/>
            <a:ext cx="6518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tr&lt;-</a:t>
            </a:r>
            <a:r>
              <a:rPr b="1" lang="en"/>
              <a:t>miscYAPS::swim_yaps</a:t>
            </a:r>
            <a:r>
              <a:rPr lang="en"/>
              <a:t>(fish_detections, </a:t>
            </a:r>
            <a:r>
              <a:rPr lang="en">
                <a:solidFill>
                  <a:srgbClr val="595959"/>
                </a:solidFill>
              </a:rPr>
              <a:t># your tag data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runs=3, </a:t>
            </a:r>
            <a:r>
              <a:rPr lang="en">
                <a:solidFill>
                  <a:srgbClr val="595959"/>
                </a:solidFill>
              </a:rPr>
              <a:t># how many re-runs should YAPS use to find best fit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rbi_min=60, </a:t>
            </a:r>
            <a:r>
              <a:rPr lang="en">
                <a:solidFill>
                  <a:srgbClr val="595959"/>
                </a:solidFill>
              </a:rPr>
              <a:t># your minimum transmitter burst interval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rbi_max=120) </a:t>
            </a:r>
            <a:r>
              <a:rPr lang="en">
                <a:solidFill>
                  <a:srgbClr val="595959"/>
                </a:solidFill>
              </a:rPr>
              <a:t># your maximum transmitter burst interval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5240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Paths from precise positioning</a:t>
            </a:r>
            <a:endParaRPr/>
          </a:p>
        </p:txBody>
      </p:sp>
      <p:sp>
        <p:nvSpPr>
          <p:cNvPr id="91" name="Google Shape;91;p18"/>
          <p:cNvSpPr txBox="1"/>
          <p:nvPr/>
        </p:nvSpPr>
        <p:spPr>
          <a:xfrm>
            <a:off x="311700" y="4533375"/>
            <a:ext cx="852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Path: a high-dimensional fractal connecting a series of positions</a:t>
            </a:r>
            <a:endParaRPr sz="2000"/>
          </a:p>
        </p:txBody>
      </p:sp>
      <p:sp>
        <p:nvSpPr>
          <p:cNvPr id="92" name="Google Shape;92;p18"/>
          <p:cNvSpPr txBox="1"/>
          <p:nvPr/>
        </p:nvSpPr>
        <p:spPr>
          <a:xfrm>
            <a:off x="1794825" y="1484125"/>
            <a:ext cx="56712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1794825" y="2208590"/>
            <a:ext cx="5671200" cy="21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8383" l="55420" r="1632" t="13995"/>
          <a:stretch/>
        </p:blipFill>
        <p:spPr>
          <a:xfrm>
            <a:off x="1582262" y="1366140"/>
            <a:ext cx="6096329" cy="31669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p18"/>
          <p:cNvCxnSpPr/>
          <p:nvPr/>
        </p:nvCxnSpPr>
        <p:spPr>
          <a:xfrm>
            <a:off x="2961583" y="1396683"/>
            <a:ext cx="434400" cy="6459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" name="Google Shape;96;p18"/>
          <p:cNvCxnSpPr/>
          <p:nvPr/>
        </p:nvCxnSpPr>
        <p:spPr>
          <a:xfrm flipH="1">
            <a:off x="2270282" y="1401613"/>
            <a:ext cx="664500" cy="7401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" name="Google Shape;97;p18"/>
          <p:cNvCxnSpPr/>
          <p:nvPr/>
        </p:nvCxnSpPr>
        <p:spPr>
          <a:xfrm flipH="1" rot="10800000">
            <a:off x="2275465" y="2042356"/>
            <a:ext cx="1120200" cy="993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8"/>
          <p:cNvCxnSpPr/>
          <p:nvPr/>
        </p:nvCxnSpPr>
        <p:spPr>
          <a:xfrm>
            <a:off x="3395767" y="2042539"/>
            <a:ext cx="851400" cy="3315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8"/>
          <p:cNvCxnSpPr/>
          <p:nvPr/>
        </p:nvCxnSpPr>
        <p:spPr>
          <a:xfrm>
            <a:off x="3433289" y="2042539"/>
            <a:ext cx="932700" cy="993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8"/>
          <p:cNvCxnSpPr/>
          <p:nvPr/>
        </p:nvCxnSpPr>
        <p:spPr>
          <a:xfrm flipH="1">
            <a:off x="4263381" y="2141656"/>
            <a:ext cx="102600" cy="2322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8"/>
          <p:cNvCxnSpPr/>
          <p:nvPr/>
        </p:nvCxnSpPr>
        <p:spPr>
          <a:xfrm>
            <a:off x="4365981" y="2131513"/>
            <a:ext cx="531600" cy="771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" name="Google Shape;102;p18"/>
          <p:cNvCxnSpPr/>
          <p:nvPr/>
        </p:nvCxnSpPr>
        <p:spPr>
          <a:xfrm>
            <a:off x="4246912" y="2403356"/>
            <a:ext cx="352800" cy="3261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" name="Google Shape;103;p18"/>
          <p:cNvCxnSpPr/>
          <p:nvPr/>
        </p:nvCxnSpPr>
        <p:spPr>
          <a:xfrm flipH="1" rot="10800000">
            <a:off x="4263561" y="2196900"/>
            <a:ext cx="633900" cy="1872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" name="Google Shape;104;p18"/>
          <p:cNvCxnSpPr/>
          <p:nvPr/>
        </p:nvCxnSpPr>
        <p:spPr>
          <a:xfrm>
            <a:off x="4365981" y="2141656"/>
            <a:ext cx="233700" cy="5985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" name="Google Shape;105;p18"/>
          <p:cNvCxnSpPr/>
          <p:nvPr/>
        </p:nvCxnSpPr>
        <p:spPr>
          <a:xfrm flipH="1" rot="10800000">
            <a:off x="4605470" y="2197034"/>
            <a:ext cx="308700" cy="5325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" name="Google Shape;106;p18"/>
          <p:cNvCxnSpPr/>
          <p:nvPr/>
        </p:nvCxnSpPr>
        <p:spPr>
          <a:xfrm>
            <a:off x="4914193" y="2180766"/>
            <a:ext cx="453000" cy="4143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" name="Google Shape;107;p18"/>
          <p:cNvCxnSpPr/>
          <p:nvPr/>
        </p:nvCxnSpPr>
        <p:spPr>
          <a:xfrm flipH="1" rot="10800000">
            <a:off x="4599767" y="2634357"/>
            <a:ext cx="804300" cy="1230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" name="Google Shape;108;p18"/>
          <p:cNvCxnSpPr/>
          <p:nvPr/>
        </p:nvCxnSpPr>
        <p:spPr>
          <a:xfrm>
            <a:off x="4599767" y="2768139"/>
            <a:ext cx="220200" cy="4968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" name="Google Shape;109;p18"/>
          <p:cNvCxnSpPr/>
          <p:nvPr/>
        </p:nvCxnSpPr>
        <p:spPr>
          <a:xfrm>
            <a:off x="5404274" y="2634239"/>
            <a:ext cx="311400" cy="6309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" name="Google Shape;110;p18"/>
          <p:cNvCxnSpPr/>
          <p:nvPr/>
        </p:nvCxnSpPr>
        <p:spPr>
          <a:xfrm flipH="1" rot="10800000">
            <a:off x="4846341" y="2611254"/>
            <a:ext cx="558000" cy="6537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" name="Google Shape;111;p18"/>
          <p:cNvCxnSpPr/>
          <p:nvPr/>
        </p:nvCxnSpPr>
        <p:spPr>
          <a:xfrm>
            <a:off x="4825467" y="3264954"/>
            <a:ext cx="890400" cy="279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" name="Google Shape;112;p18"/>
          <p:cNvCxnSpPr/>
          <p:nvPr/>
        </p:nvCxnSpPr>
        <p:spPr>
          <a:xfrm flipH="1" rot="10800000">
            <a:off x="4897544" y="2040366"/>
            <a:ext cx="433800" cy="1404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" name="Google Shape;113;p18"/>
          <p:cNvCxnSpPr/>
          <p:nvPr/>
        </p:nvCxnSpPr>
        <p:spPr>
          <a:xfrm>
            <a:off x="5320282" y="2053202"/>
            <a:ext cx="70200" cy="5811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" name="Google Shape;114;p18"/>
          <p:cNvCxnSpPr/>
          <p:nvPr/>
        </p:nvCxnSpPr>
        <p:spPr>
          <a:xfrm>
            <a:off x="2972304" y="1401613"/>
            <a:ext cx="1365900" cy="7233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" name="Google Shape;115;p18"/>
          <p:cNvCxnSpPr/>
          <p:nvPr/>
        </p:nvCxnSpPr>
        <p:spPr>
          <a:xfrm>
            <a:off x="2254592" y="2122400"/>
            <a:ext cx="1992300" cy="2811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" name="Google Shape;116;p18"/>
          <p:cNvCxnSpPr/>
          <p:nvPr/>
        </p:nvCxnSpPr>
        <p:spPr>
          <a:xfrm flipH="1">
            <a:off x="4527868" y="3278320"/>
            <a:ext cx="286800" cy="7491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" name="Google Shape;117;p18"/>
          <p:cNvCxnSpPr/>
          <p:nvPr/>
        </p:nvCxnSpPr>
        <p:spPr>
          <a:xfrm>
            <a:off x="4527683" y="4070722"/>
            <a:ext cx="863100" cy="747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" name="Google Shape;118;p18"/>
          <p:cNvCxnSpPr/>
          <p:nvPr/>
        </p:nvCxnSpPr>
        <p:spPr>
          <a:xfrm>
            <a:off x="4825467" y="3287947"/>
            <a:ext cx="578700" cy="8850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" name="Google Shape;119;p18"/>
          <p:cNvCxnSpPr/>
          <p:nvPr/>
        </p:nvCxnSpPr>
        <p:spPr>
          <a:xfrm flipH="1">
            <a:off x="5409934" y="3287947"/>
            <a:ext cx="305700" cy="8718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" name="Google Shape;120;p18"/>
          <p:cNvCxnSpPr/>
          <p:nvPr/>
        </p:nvCxnSpPr>
        <p:spPr>
          <a:xfrm>
            <a:off x="5760552" y="3304402"/>
            <a:ext cx="770700" cy="4683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" name="Google Shape;121;p18"/>
          <p:cNvCxnSpPr/>
          <p:nvPr/>
        </p:nvCxnSpPr>
        <p:spPr>
          <a:xfrm flipH="1" rot="10800000">
            <a:off x="5415073" y="3772700"/>
            <a:ext cx="1116300" cy="3870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" name="Google Shape;12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8526" y="1369365"/>
            <a:ext cx="390408" cy="47247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/>
          <p:nvPr/>
        </p:nvSpPr>
        <p:spPr>
          <a:xfrm rot="1389833">
            <a:off x="5720995" y="1314813"/>
            <a:ext cx="260066" cy="372175"/>
          </a:xfrm>
          <a:prstGeom prst="downArrow">
            <a:avLst>
              <a:gd fmla="val 50000" name="adj1"/>
              <a:gd fmla="val 47569" name="adj2"/>
            </a:avLst>
          </a:prstGeom>
          <a:solidFill>
            <a:srgbClr val="FFFF00"/>
          </a:solidFill>
          <a:ln cap="flat" cmpd="sng" w="12700">
            <a:solidFill>
              <a:srgbClr val="AEAB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8"/>
          <p:cNvSpPr/>
          <p:nvPr/>
        </p:nvSpPr>
        <p:spPr>
          <a:xfrm>
            <a:off x="1723354" y="1835470"/>
            <a:ext cx="5002166" cy="2095865"/>
          </a:xfrm>
          <a:custGeom>
            <a:rect b="b" l="l" r="r" t="t"/>
            <a:pathLst>
              <a:path extrusionOk="0" h="4234070" w="9263270">
                <a:moveTo>
                  <a:pt x="9263270" y="3210339"/>
                </a:moveTo>
                <a:cubicBezTo>
                  <a:pt x="9051235" y="3216965"/>
                  <a:pt x="8838977" y="3218450"/>
                  <a:pt x="8627165" y="3230217"/>
                </a:cubicBezTo>
                <a:cubicBezTo>
                  <a:pt x="8599887" y="3231732"/>
                  <a:pt x="8572088" y="3237878"/>
                  <a:pt x="8547652" y="3250096"/>
                </a:cubicBezTo>
                <a:cubicBezTo>
                  <a:pt x="8511481" y="3268182"/>
                  <a:pt x="8484432" y="3301584"/>
                  <a:pt x="8448261" y="3319670"/>
                </a:cubicBezTo>
                <a:cubicBezTo>
                  <a:pt x="8395252" y="3346174"/>
                  <a:pt x="8334764" y="3361243"/>
                  <a:pt x="8289235" y="3399183"/>
                </a:cubicBezTo>
                <a:cubicBezTo>
                  <a:pt x="8269357" y="3415748"/>
                  <a:pt x="8251130" y="3434525"/>
                  <a:pt x="8229600" y="3448878"/>
                </a:cubicBezTo>
                <a:cubicBezTo>
                  <a:pt x="8211108" y="3461206"/>
                  <a:pt x="8188122" y="3465879"/>
                  <a:pt x="8169965" y="3478696"/>
                </a:cubicBezTo>
                <a:cubicBezTo>
                  <a:pt x="8131496" y="3505850"/>
                  <a:pt x="8097180" y="3538455"/>
                  <a:pt x="8060635" y="3568148"/>
                </a:cubicBezTo>
                <a:cubicBezTo>
                  <a:pt x="8044171" y="3581525"/>
                  <a:pt x="8027358" y="3594471"/>
                  <a:pt x="8010939" y="3607904"/>
                </a:cubicBezTo>
                <a:cubicBezTo>
                  <a:pt x="7990912" y="3624289"/>
                  <a:pt x="7973493" y="3644287"/>
                  <a:pt x="7951305" y="3657600"/>
                </a:cubicBezTo>
                <a:cubicBezTo>
                  <a:pt x="7934740" y="3667539"/>
                  <a:pt x="7917907" y="3677046"/>
                  <a:pt x="7901609" y="3687417"/>
                </a:cubicBezTo>
                <a:cubicBezTo>
                  <a:pt x="7854941" y="3717114"/>
                  <a:pt x="7782638" y="3768474"/>
                  <a:pt x="7742583" y="3796748"/>
                </a:cubicBezTo>
                <a:lnTo>
                  <a:pt x="7673009" y="3846444"/>
                </a:lnTo>
                <a:cubicBezTo>
                  <a:pt x="7663223" y="3853294"/>
                  <a:pt x="7651639" y="3857876"/>
                  <a:pt x="7643192" y="3866322"/>
                </a:cubicBezTo>
                <a:cubicBezTo>
                  <a:pt x="7636566" y="3872948"/>
                  <a:pt x="7631348" y="3881379"/>
                  <a:pt x="7623313" y="3886200"/>
                </a:cubicBezTo>
                <a:cubicBezTo>
                  <a:pt x="7614329" y="3891590"/>
                  <a:pt x="7603660" y="3893598"/>
                  <a:pt x="7593496" y="3896139"/>
                </a:cubicBezTo>
                <a:cubicBezTo>
                  <a:pt x="7524885" y="3913291"/>
                  <a:pt x="7487202" y="3910121"/>
                  <a:pt x="7404652" y="3916017"/>
                </a:cubicBezTo>
                <a:cubicBezTo>
                  <a:pt x="7331765" y="3902765"/>
                  <a:pt x="7258005" y="3893643"/>
                  <a:pt x="7185992" y="3876261"/>
                </a:cubicBezTo>
                <a:cubicBezTo>
                  <a:pt x="7135707" y="3864123"/>
                  <a:pt x="7109690" y="3840063"/>
                  <a:pt x="7066722" y="3816626"/>
                </a:cubicBezTo>
                <a:cubicBezTo>
                  <a:pt x="7047211" y="3805984"/>
                  <a:pt x="7026144" y="3798244"/>
                  <a:pt x="7007087" y="3786809"/>
                </a:cubicBezTo>
                <a:cubicBezTo>
                  <a:pt x="6934679" y="3743364"/>
                  <a:pt x="7001316" y="3765487"/>
                  <a:pt x="6927574" y="3747052"/>
                </a:cubicBezTo>
                <a:cubicBezTo>
                  <a:pt x="6914322" y="3733800"/>
                  <a:pt x="6902811" y="3718541"/>
                  <a:pt x="6887818" y="3707296"/>
                </a:cubicBezTo>
                <a:cubicBezTo>
                  <a:pt x="6875965" y="3698406"/>
                  <a:pt x="6860859" y="3694883"/>
                  <a:pt x="6848061" y="3687417"/>
                </a:cubicBezTo>
                <a:cubicBezTo>
                  <a:pt x="6821064" y="3671669"/>
                  <a:pt x="6794304" y="3655429"/>
                  <a:pt x="6768548" y="3637722"/>
                </a:cubicBezTo>
                <a:cubicBezTo>
                  <a:pt x="6741247" y="3618953"/>
                  <a:pt x="6712462" y="3601514"/>
                  <a:pt x="6689035" y="3578087"/>
                </a:cubicBezTo>
                <a:cubicBezTo>
                  <a:pt x="6672470" y="3561522"/>
                  <a:pt x="6658081" y="3542447"/>
                  <a:pt x="6639339" y="3528391"/>
                </a:cubicBezTo>
                <a:cubicBezTo>
                  <a:pt x="6509356" y="3430904"/>
                  <a:pt x="6671540" y="3551393"/>
                  <a:pt x="6569765" y="3478696"/>
                </a:cubicBezTo>
                <a:cubicBezTo>
                  <a:pt x="6556285" y="3469068"/>
                  <a:pt x="6543580" y="3458378"/>
                  <a:pt x="6530009" y="3448878"/>
                </a:cubicBezTo>
                <a:cubicBezTo>
                  <a:pt x="6498568" y="3426869"/>
                  <a:pt x="6448312" y="3391828"/>
                  <a:pt x="6410739" y="3379304"/>
                </a:cubicBezTo>
                <a:cubicBezTo>
                  <a:pt x="6391621" y="3372931"/>
                  <a:pt x="6370866" y="3373317"/>
                  <a:pt x="6351105" y="3369365"/>
                </a:cubicBezTo>
                <a:cubicBezTo>
                  <a:pt x="6337710" y="3366686"/>
                  <a:pt x="6324483" y="3363179"/>
                  <a:pt x="6311348" y="3359426"/>
                </a:cubicBezTo>
                <a:cubicBezTo>
                  <a:pt x="6221079" y="3333635"/>
                  <a:pt x="6371374" y="3369443"/>
                  <a:pt x="6221896" y="3339548"/>
                </a:cubicBezTo>
                <a:cubicBezTo>
                  <a:pt x="6208501" y="3336869"/>
                  <a:pt x="6195274" y="3333362"/>
                  <a:pt x="6182139" y="3329609"/>
                </a:cubicBezTo>
                <a:cubicBezTo>
                  <a:pt x="6172065" y="3326731"/>
                  <a:pt x="6162718" y="3320969"/>
                  <a:pt x="6152322" y="3319670"/>
                </a:cubicBezTo>
                <a:cubicBezTo>
                  <a:pt x="6109459" y="3314312"/>
                  <a:pt x="6066161" y="3313318"/>
                  <a:pt x="6023113" y="3309731"/>
                </a:cubicBezTo>
                <a:lnTo>
                  <a:pt x="5913783" y="3299791"/>
                </a:lnTo>
                <a:cubicBezTo>
                  <a:pt x="5807766" y="3303104"/>
                  <a:pt x="5701247" y="3298909"/>
                  <a:pt x="5595731" y="3309731"/>
                </a:cubicBezTo>
                <a:cubicBezTo>
                  <a:pt x="5570631" y="3312305"/>
                  <a:pt x="5550273" y="3332128"/>
                  <a:pt x="5526157" y="3339548"/>
                </a:cubicBezTo>
                <a:cubicBezTo>
                  <a:pt x="5506896" y="3345474"/>
                  <a:pt x="5486400" y="3346174"/>
                  <a:pt x="5466522" y="3349487"/>
                </a:cubicBezTo>
                <a:cubicBezTo>
                  <a:pt x="5449957" y="3356113"/>
                  <a:pt x="5433752" y="3363723"/>
                  <a:pt x="5416826" y="3369365"/>
                </a:cubicBezTo>
                <a:cubicBezTo>
                  <a:pt x="5373896" y="3383675"/>
                  <a:pt x="5319664" y="3386974"/>
                  <a:pt x="5277679" y="3389244"/>
                </a:cubicBezTo>
                <a:cubicBezTo>
                  <a:pt x="5188296" y="3394076"/>
                  <a:pt x="5098774" y="3395870"/>
                  <a:pt x="5009322" y="3399183"/>
                </a:cubicBezTo>
                <a:cubicBezTo>
                  <a:pt x="4979505" y="3402496"/>
                  <a:pt x="4949463" y="3404190"/>
                  <a:pt x="4919870" y="3409122"/>
                </a:cubicBezTo>
                <a:cubicBezTo>
                  <a:pt x="4909536" y="3410844"/>
                  <a:pt x="4900216" y="3416520"/>
                  <a:pt x="4890052" y="3419061"/>
                </a:cubicBezTo>
                <a:cubicBezTo>
                  <a:pt x="4873663" y="3423158"/>
                  <a:pt x="4856922" y="3425687"/>
                  <a:pt x="4840357" y="3429000"/>
                </a:cubicBezTo>
                <a:cubicBezTo>
                  <a:pt x="4787148" y="3464472"/>
                  <a:pt x="4818987" y="3440430"/>
                  <a:pt x="4750905" y="3508513"/>
                </a:cubicBezTo>
                <a:lnTo>
                  <a:pt x="4721087" y="3538331"/>
                </a:lnTo>
                <a:cubicBezTo>
                  <a:pt x="4715155" y="3562060"/>
                  <a:pt x="4700272" y="3617101"/>
                  <a:pt x="4701209" y="3637722"/>
                </a:cubicBezTo>
                <a:cubicBezTo>
                  <a:pt x="4703635" y="3691088"/>
                  <a:pt x="4708130" y="3744922"/>
                  <a:pt x="4721087" y="3796748"/>
                </a:cubicBezTo>
                <a:cubicBezTo>
                  <a:pt x="4725105" y="3812819"/>
                  <a:pt x="4742558" y="3822195"/>
                  <a:pt x="4750905" y="3836504"/>
                </a:cubicBezTo>
                <a:cubicBezTo>
                  <a:pt x="4871615" y="4043434"/>
                  <a:pt x="4720987" y="3815244"/>
                  <a:pt x="4830418" y="3965713"/>
                </a:cubicBezTo>
                <a:cubicBezTo>
                  <a:pt x="4845601" y="3986590"/>
                  <a:pt x="4872325" y="4038139"/>
                  <a:pt x="4899992" y="4055165"/>
                </a:cubicBezTo>
                <a:cubicBezTo>
                  <a:pt x="4920834" y="4067991"/>
                  <a:pt x="5060438" y="4135151"/>
                  <a:pt x="5088835" y="4144617"/>
                </a:cubicBezTo>
                <a:cubicBezTo>
                  <a:pt x="5133880" y="4159632"/>
                  <a:pt x="5258672" y="4177430"/>
                  <a:pt x="5297557" y="4184374"/>
                </a:cubicBezTo>
                <a:cubicBezTo>
                  <a:pt x="5544414" y="4228455"/>
                  <a:pt x="5370877" y="4204668"/>
                  <a:pt x="5635487" y="4234070"/>
                </a:cubicBezTo>
                <a:cubicBezTo>
                  <a:pt x="5784574" y="4217505"/>
                  <a:pt x="5934730" y="4208706"/>
                  <a:pt x="6082748" y="4184374"/>
                </a:cubicBezTo>
                <a:cubicBezTo>
                  <a:pt x="6177102" y="4168864"/>
                  <a:pt x="6361044" y="4114800"/>
                  <a:pt x="6361044" y="4114800"/>
                </a:cubicBezTo>
                <a:cubicBezTo>
                  <a:pt x="6387548" y="4101548"/>
                  <a:pt x="6415016" y="4090068"/>
                  <a:pt x="6440557" y="4075044"/>
                </a:cubicBezTo>
                <a:cubicBezTo>
                  <a:pt x="6531686" y="4021439"/>
                  <a:pt x="6614936" y="3950360"/>
                  <a:pt x="6689035" y="3876261"/>
                </a:cubicBezTo>
                <a:cubicBezTo>
                  <a:pt x="6723946" y="3841350"/>
                  <a:pt x="6780705" y="3787640"/>
                  <a:pt x="6808305" y="3747052"/>
                </a:cubicBezTo>
                <a:cubicBezTo>
                  <a:pt x="6847604" y="3689259"/>
                  <a:pt x="6886380" y="3630658"/>
                  <a:pt x="6917635" y="3568148"/>
                </a:cubicBezTo>
                <a:cubicBezTo>
                  <a:pt x="6948447" y="3506523"/>
                  <a:pt x="6945540" y="3506173"/>
                  <a:pt x="6987209" y="3448878"/>
                </a:cubicBezTo>
                <a:cubicBezTo>
                  <a:pt x="7057884" y="3351700"/>
                  <a:pt x="6992733" y="3443353"/>
                  <a:pt x="7076661" y="3359426"/>
                </a:cubicBezTo>
                <a:cubicBezTo>
                  <a:pt x="7091661" y="3344426"/>
                  <a:pt x="7103690" y="3326702"/>
                  <a:pt x="7116418" y="3309731"/>
                </a:cubicBezTo>
                <a:cubicBezTo>
                  <a:pt x="7123585" y="3300175"/>
                  <a:pt x="7127518" y="3288015"/>
                  <a:pt x="7136296" y="3279913"/>
                </a:cubicBezTo>
                <a:cubicBezTo>
                  <a:pt x="7170896" y="3247975"/>
                  <a:pt x="7203510" y="3211519"/>
                  <a:pt x="7245626" y="3190461"/>
                </a:cubicBezTo>
                <a:cubicBezTo>
                  <a:pt x="7400610" y="3112971"/>
                  <a:pt x="7188770" y="3220943"/>
                  <a:pt x="7315200" y="3150704"/>
                </a:cubicBezTo>
                <a:cubicBezTo>
                  <a:pt x="7334628" y="3139911"/>
                  <a:pt x="7354957" y="3130826"/>
                  <a:pt x="7374835" y="3120887"/>
                </a:cubicBezTo>
                <a:cubicBezTo>
                  <a:pt x="7490014" y="2994191"/>
                  <a:pt x="7505848" y="2981860"/>
                  <a:pt x="7623313" y="2822713"/>
                </a:cubicBezTo>
                <a:cubicBezTo>
                  <a:pt x="7678437" y="2748029"/>
                  <a:pt x="7782339" y="2594113"/>
                  <a:pt x="7782339" y="2594113"/>
                </a:cubicBezTo>
                <a:cubicBezTo>
                  <a:pt x="7785652" y="2584174"/>
                  <a:pt x="7798824" y="2572477"/>
                  <a:pt x="7792279" y="2564296"/>
                </a:cubicBezTo>
                <a:cubicBezTo>
                  <a:pt x="7781134" y="2550364"/>
                  <a:pt x="7759288" y="2550682"/>
                  <a:pt x="7742583" y="2544417"/>
                </a:cubicBezTo>
                <a:cubicBezTo>
                  <a:pt x="7732773" y="2540738"/>
                  <a:pt x="7722575" y="2538157"/>
                  <a:pt x="7712765" y="2534478"/>
                </a:cubicBezTo>
                <a:cubicBezTo>
                  <a:pt x="7696060" y="2528214"/>
                  <a:pt x="7680122" y="2519847"/>
                  <a:pt x="7663070" y="2514600"/>
                </a:cubicBezTo>
                <a:cubicBezTo>
                  <a:pt x="7636958" y="2506566"/>
                  <a:pt x="7610260" y="2500496"/>
                  <a:pt x="7583557" y="2494722"/>
                </a:cubicBezTo>
                <a:cubicBezTo>
                  <a:pt x="7487660" y="2473987"/>
                  <a:pt x="7390258" y="2459853"/>
                  <a:pt x="7295322" y="2435087"/>
                </a:cubicBezTo>
                <a:cubicBezTo>
                  <a:pt x="7135842" y="2393483"/>
                  <a:pt x="7074441" y="2373878"/>
                  <a:pt x="6927574" y="2345635"/>
                </a:cubicBezTo>
                <a:cubicBezTo>
                  <a:pt x="6887994" y="2338024"/>
                  <a:pt x="6848550" y="2327944"/>
                  <a:pt x="6808305" y="2325757"/>
                </a:cubicBezTo>
                <a:cubicBezTo>
                  <a:pt x="6543466" y="2311363"/>
                  <a:pt x="6278218" y="2305878"/>
                  <a:pt x="6013174" y="2295939"/>
                </a:cubicBezTo>
                <a:cubicBezTo>
                  <a:pt x="5996609" y="2289313"/>
                  <a:pt x="5979075" y="2284725"/>
                  <a:pt x="5963479" y="2276061"/>
                </a:cubicBezTo>
                <a:cubicBezTo>
                  <a:pt x="5934787" y="2260121"/>
                  <a:pt x="5916505" y="2239026"/>
                  <a:pt x="5893905" y="2216426"/>
                </a:cubicBezTo>
                <a:cubicBezTo>
                  <a:pt x="5890592" y="2199861"/>
                  <a:pt x="5883965" y="2183624"/>
                  <a:pt x="5883965" y="2166731"/>
                </a:cubicBezTo>
                <a:cubicBezTo>
                  <a:pt x="5883965" y="1631773"/>
                  <a:pt x="5877420" y="1746875"/>
                  <a:pt x="5913783" y="1401417"/>
                </a:cubicBezTo>
                <a:cubicBezTo>
                  <a:pt x="5910470" y="1318591"/>
                  <a:pt x="5912675" y="1235359"/>
                  <a:pt x="5903844" y="1152939"/>
                </a:cubicBezTo>
                <a:cubicBezTo>
                  <a:pt x="5899809" y="1115277"/>
                  <a:pt x="5847118" y="1110080"/>
                  <a:pt x="5824331" y="1103244"/>
                </a:cubicBezTo>
                <a:cubicBezTo>
                  <a:pt x="5773303" y="1087935"/>
                  <a:pt x="5791640" y="1097555"/>
                  <a:pt x="5734879" y="1083365"/>
                </a:cubicBezTo>
                <a:cubicBezTo>
                  <a:pt x="5724715" y="1080824"/>
                  <a:pt x="5715334" y="1075481"/>
                  <a:pt x="5705061" y="1073426"/>
                </a:cubicBezTo>
                <a:cubicBezTo>
                  <a:pt x="5682089" y="1068832"/>
                  <a:pt x="5658536" y="1067678"/>
                  <a:pt x="5635487" y="1063487"/>
                </a:cubicBezTo>
                <a:cubicBezTo>
                  <a:pt x="5591994" y="1055579"/>
                  <a:pt x="5559358" y="1039908"/>
                  <a:pt x="5516218" y="1023731"/>
                </a:cubicBezTo>
                <a:cubicBezTo>
                  <a:pt x="5509592" y="1017105"/>
                  <a:pt x="5500988" y="1011988"/>
                  <a:pt x="5496339" y="1003852"/>
                </a:cubicBezTo>
                <a:cubicBezTo>
                  <a:pt x="5469840" y="957479"/>
                  <a:pt x="5478419" y="946867"/>
                  <a:pt x="5466522" y="894522"/>
                </a:cubicBezTo>
                <a:cubicBezTo>
                  <a:pt x="5454413" y="841241"/>
                  <a:pt x="5440017" y="788505"/>
                  <a:pt x="5426765" y="735496"/>
                </a:cubicBezTo>
                <a:cubicBezTo>
                  <a:pt x="5423452" y="722244"/>
                  <a:pt x="5423854" y="707453"/>
                  <a:pt x="5416826" y="695739"/>
                </a:cubicBezTo>
                <a:cubicBezTo>
                  <a:pt x="5406887" y="679174"/>
                  <a:pt x="5398237" y="661764"/>
                  <a:pt x="5387009" y="646044"/>
                </a:cubicBezTo>
                <a:cubicBezTo>
                  <a:pt x="5381562" y="638419"/>
                  <a:pt x="5374330" y="632164"/>
                  <a:pt x="5367131" y="626165"/>
                </a:cubicBezTo>
                <a:cubicBezTo>
                  <a:pt x="5336917" y="600987"/>
                  <a:pt x="5323053" y="591656"/>
                  <a:pt x="5287618" y="576470"/>
                </a:cubicBezTo>
                <a:cubicBezTo>
                  <a:pt x="5263795" y="566260"/>
                  <a:pt x="5243252" y="563794"/>
                  <a:pt x="5218044" y="556591"/>
                </a:cubicBezTo>
                <a:cubicBezTo>
                  <a:pt x="5207970" y="553713"/>
                  <a:pt x="5198611" y="548037"/>
                  <a:pt x="5188226" y="546652"/>
                </a:cubicBezTo>
                <a:cubicBezTo>
                  <a:pt x="5148682" y="541380"/>
                  <a:pt x="5108713" y="540026"/>
                  <a:pt x="5068957" y="536713"/>
                </a:cubicBezTo>
                <a:cubicBezTo>
                  <a:pt x="4969566" y="540026"/>
                  <a:pt x="4870058" y="540812"/>
                  <a:pt x="4770783" y="546652"/>
                </a:cubicBezTo>
                <a:cubicBezTo>
                  <a:pt x="4699216" y="550862"/>
                  <a:pt x="4760586" y="558614"/>
                  <a:pt x="4701209" y="566531"/>
                </a:cubicBezTo>
                <a:cubicBezTo>
                  <a:pt x="4661665" y="571804"/>
                  <a:pt x="4621635" y="572500"/>
                  <a:pt x="4581939" y="576470"/>
                </a:cubicBezTo>
                <a:cubicBezTo>
                  <a:pt x="4317884" y="602875"/>
                  <a:pt x="4634730" y="572082"/>
                  <a:pt x="4452731" y="596348"/>
                </a:cubicBezTo>
                <a:cubicBezTo>
                  <a:pt x="4419727" y="600748"/>
                  <a:pt x="4386470" y="602974"/>
                  <a:pt x="4353339" y="606287"/>
                </a:cubicBezTo>
                <a:cubicBezTo>
                  <a:pt x="4203419" y="643767"/>
                  <a:pt x="4346334" y="611809"/>
                  <a:pt x="4184374" y="636104"/>
                </a:cubicBezTo>
                <a:cubicBezTo>
                  <a:pt x="3960781" y="669644"/>
                  <a:pt x="4189248" y="645601"/>
                  <a:pt x="3965713" y="665922"/>
                </a:cubicBezTo>
                <a:cubicBezTo>
                  <a:pt x="3700866" y="724776"/>
                  <a:pt x="4062415" y="648148"/>
                  <a:pt x="3776870" y="695739"/>
                </a:cubicBezTo>
                <a:cubicBezTo>
                  <a:pt x="3730080" y="703537"/>
                  <a:pt x="3684681" y="718849"/>
                  <a:pt x="3637722" y="725557"/>
                </a:cubicBezTo>
                <a:cubicBezTo>
                  <a:pt x="3568536" y="735441"/>
                  <a:pt x="3429000" y="745435"/>
                  <a:pt x="3429000" y="745435"/>
                </a:cubicBezTo>
                <a:cubicBezTo>
                  <a:pt x="3286539" y="728870"/>
                  <a:pt x="3142582" y="722170"/>
                  <a:pt x="3001618" y="695739"/>
                </a:cubicBezTo>
                <a:cubicBezTo>
                  <a:pt x="2980768" y="691830"/>
                  <a:pt x="2969573" y="667750"/>
                  <a:pt x="2951922" y="655983"/>
                </a:cubicBezTo>
                <a:cubicBezTo>
                  <a:pt x="2929697" y="641167"/>
                  <a:pt x="2904932" y="630489"/>
                  <a:pt x="2882348" y="616226"/>
                </a:cubicBezTo>
                <a:cubicBezTo>
                  <a:pt x="2841950" y="590711"/>
                  <a:pt x="2796866" y="570499"/>
                  <a:pt x="2763079" y="536713"/>
                </a:cubicBezTo>
                <a:cubicBezTo>
                  <a:pt x="2749827" y="523461"/>
                  <a:pt x="2735773" y="510964"/>
                  <a:pt x="2723322" y="496957"/>
                </a:cubicBezTo>
                <a:cubicBezTo>
                  <a:pt x="2709228" y="481102"/>
                  <a:pt x="2698566" y="462262"/>
                  <a:pt x="2683565" y="447261"/>
                </a:cubicBezTo>
                <a:cubicBezTo>
                  <a:pt x="2665268" y="428964"/>
                  <a:pt x="2643005" y="415050"/>
                  <a:pt x="2623931" y="397565"/>
                </a:cubicBezTo>
                <a:cubicBezTo>
                  <a:pt x="2586835" y="363560"/>
                  <a:pt x="2557920" y="324832"/>
                  <a:pt x="2514600" y="298174"/>
                </a:cubicBezTo>
                <a:cubicBezTo>
                  <a:pt x="2489363" y="282643"/>
                  <a:pt x="2461940" y="270948"/>
                  <a:pt x="2435087" y="258417"/>
                </a:cubicBezTo>
                <a:cubicBezTo>
                  <a:pt x="2356121" y="221566"/>
                  <a:pt x="2332431" y="216881"/>
                  <a:pt x="2236305" y="188844"/>
                </a:cubicBezTo>
                <a:cubicBezTo>
                  <a:pt x="2200041" y="178267"/>
                  <a:pt x="2162810" y="170971"/>
                  <a:pt x="2126974" y="159026"/>
                </a:cubicBezTo>
                <a:cubicBezTo>
                  <a:pt x="2093123" y="147742"/>
                  <a:pt x="2060713" y="132522"/>
                  <a:pt x="2027583" y="119270"/>
                </a:cubicBezTo>
                <a:lnTo>
                  <a:pt x="1461052" y="129209"/>
                </a:lnTo>
                <a:cubicBezTo>
                  <a:pt x="1431065" y="130118"/>
                  <a:pt x="1401601" y="139148"/>
                  <a:pt x="1371600" y="139148"/>
                </a:cubicBezTo>
                <a:cubicBezTo>
                  <a:pt x="1195977" y="139148"/>
                  <a:pt x="1020417" y="132522"/>
                  <a:pt x="844826" y="129209"/>
                </a:cubicBezTo>
                <a:cubicBezTo>
                  <a:pt x="831574" y="119270"/>
                  <a:pt x="819453" y="107610"/>
                  <a:pt x="805070" y="99391"/>
                </a:cubicBezTo>
                <a:cubicBezTo>
                  <a:pt x="795973" y="94193"/>
                  <a:pt x="785287" y="92462"/>
                  <a:pt x="775252" y="89452"/>
                </a:cubicBezTo>
                <a:cubicBezTo>
                  <a:pt x="752150" y="82522"/>
                  <a:pt x="728870" y="76200"/>
                  <a:pt x="705679" y="69574"/>
                </a:cubicBezTo>
                <a:cubicBezTo>
                  <a:pt x="675521" y="51480"/>
                  <a:pt x="619961" y="15101"/>
                  <a:pt x="586409" y="9939"/>
                </a:cubicBezTo>
                <a:cubicBezTo>
                  <a:pt x="524107" y="354"/>
                  <a:pt x="460513" y="3313"/>
                  <a:pt x="397565" y="0"/>
                </a:cubicBezTo>
                <a:cubicBezTo>
                  <a:pt x="308113" y="3313"/>
                  <a:pt x="218548" y="4355"/>
                  <a:pt x="129209" y="9939"/>
                </a:cubicBezTo>
                <a:cubicBezTo>
                  <a:pt x="66042" y="13887"/>
                  <a:pt x="95964" y="22791"/>
                  <a:pt x="39757" y="29817"/>
                </a:cubicBezTo>
                <a:cubicBezTo>
                  <a:pt x="26607" y="31461"/>
                  <a:pt x="13252" y="29817"/>
                  <a:pt x="0" y="29817"/>
                </a:cubicBezTo>
              </a:path>
            </a:pathLst>
          </a:cu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1990">
            <a:off x="6787949" y="3303485"/>
            <a:ext cx="793497" cy="254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3457423">
            <a:off x="6895247" y="3095864"/>
            <a:ext cx="548458" cy="57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000040">
            <a:off x="6627084" y="3235372"/>
            <a:ext cx="529652" cy="559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Path</a:t>
            </a:r>
            <a:endParaRPr/>
          </a:p>
        </p:txBody>
      </p:sp>
      <p:sp>
        <p:nvSpPr>
          <p:cNvPr id="133" name="Google Shape;13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 b="43512" l="0" r="58602" t="0"/>
          <a:stretch/>
        </p:blipFill>
        <p:spPr>
          <a:xfrm>
            <a:off x="433525" y="1473600"/>
            <a:ext cx="2839850" cy="290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4">
            <a:alphaModFix/>
          </a:blip>
          <a:srcRect b="2305" l="0" r="0" t="0"/>
          <a:stretch/>
        </p:blipFill>
        <p:spPr>
          <a:xfrm>
            <a:off x="3518400" y="184213"/>
            <a:ext cx="4811726" cy="47750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311700" y="220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Getting a path is not easy in water</a:t>
            </a:r>
            <a:endParaRPr/>
          </a:p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311700" y="1086000"/>
            <a:ext cx="441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We can get paths from GPS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Impractical in water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But possible for slow-moving, shallow species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E.g. towed-float GPS</a:t>
            </a:r>
            <a:endParaRPr sz="2000"/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237350"/>
            <a:ext cx="4419600" cy="3263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424" y="3050974"/>
            <a:ext cx="3738151" cy="14514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Trilateralization to estimate paths </a:t>
            </a:r>
            <a:endParaRPr/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0025" y="789375"/>
            <a:ext cx="4997300" cy="4173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900" y="789377"/>
            <a:ext cx="3426750" cy="1334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1" name="Google Shape;151;p21"/>
          <p:cNvSpPr txBox="1"/>
          <p:nvPr>
            <p:ph idx="1" type="body"/>
          </p:nvPr>
        </p:nvSpPr>
        <p:spPr>
          <a:xfrm>
            <a:off x="291725" y="2373375"/>
            <a:ext cx="3245100" cy="26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Many things affect triangulation success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Careful design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Sometimes just too much error</a:t>
            </a:r>
            <a:endParaRPr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Multipath problem</a:t>
            </a:r>
            <a:endParaRPr/>
          </a:p>
        </p:txBody>
      </p:sp>
      <p:sp>
        <p:nvSpPr>
          <p:cNvPr id="157" name="Google Shape;157;p22"/>
          <p:cNvSpPr txBox="1"/>
          <p:nvPr>
            <p:ph idx="1" type="body"/>
          </p:nvPr>
        </p:nvSpPr>
        <p:spPr>
          <a:xfrm>
            <a:off x="311700" y="1152475"/>
            <a:ext cx="472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Surfaces reflect sound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Multiple detections of each tag sequence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Creates multiple paths for a tag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YAPS solutions help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Machine learning solutions?</a:t>
            </a:r>
            <a:endParaRPr/>
          </a:p>
        </p:txBody>
      </p:sp>
      <p:pic>
        <p:nvPicPr>
          <p:cNvPr id="158" name="Google Shape;15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575" y="1031450"/>
            <a:ext cx="3802800" cy="365846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925" y="3415725"/>
            <a:ext cx="4572226" cy="15748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